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e5b2056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7e5b2056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Explanation on their support structure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7b7ea61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7b7ea61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 will build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80218821a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80218821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e5b20563_1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e5b20563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Mentions on industry 4.0, periodization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95d286d2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95d286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two steps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7b7ea613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7b7ea613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7e5b20563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7e5b20563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e5b20563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7e5b20563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Very similar feature set, choice had to be made on smallest differences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7e5b20563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7e5b20563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7e5b20563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7e5b20563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e5b20563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e5b20563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 and Russia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e5b20563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e5b20563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What helped cement industry 4.0 as a time period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7b7ea61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7b7ea61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First mention of Industrial IoT, evolution to what IoT is more commonly seen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95d286d2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795d286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Small mention on iot in the modern household then move on to Cybersec, Data diodes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7e5b20563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7e5b20563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7866a843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7866a84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b7ea61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7b7ea61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acquisition of Fiat Ferroviaria </a:t>
            </a:r>
            <a:r>
              <a:rPr lang="it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cements them as one of the main clients in the Italian railway market.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71450" y="1175200"/>
            <a:ext cx="82011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Data diodes for secure Industry 4.0 networking: A railway monitoring use case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71450" y="3377900"/>
            <a:ext cx="38346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820"/>
              <a:t>Relatore: Prof. Carlo Giannelli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820"/>
              <a:t>Correlatore: Ing. Roberto Giansante</a:t>
            </a:r>
            <a:endParaRPr sz="182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4381350" y="3548600"/>
            <a:ext cx="42912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it" sz="1800"/>
              <a:t>Laureando: Cervone Giuseppe (134373)</a:t>
            </a:r>
            <a:endParaRPr sz="18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774" y="4028299"/>
            <a:ext cx="2195775" cy="9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Alstom Control Room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97650" y="2044625"/>
            <a:ext cx="835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Monitoring and tech support.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Monitoring currently handled by mostly proprietary pieces.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Device -&gt; Servers -&gt; Control Room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Prevention and cure.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Control Room in support of a 3-tier help desk structure.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Tier 1: Remote diagnosing of problems.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Tier 2: Help desk remotely and on site.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Tier 3: Bugfixing.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Internship explained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825" y="1853850"/>
            <a:ext cx="4954850" cy="27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diodes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7430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l">
              <a:spcBef>
                <a:spcPts val="0"/>
              </a:spcBef>
              <a:spcAft>
                <a:spcPts val="0"/>
              </a:spcAft>
              <a:buSzPts val="1305"/>
              <a:buChar char="-"/>
            </a:pPr>
            <a:r>
              <a:rPr lang="it" sz="1305"/>
              <a:t>Hardware solution for unilateral </a:t>
            </a:r>
            <a:r>
              <a:rPr lang="it" sz="1305"/>
              <a:t>communication</a:t>
            </a:r>
            <a:r>
              <a:rPr lang="it" sz="1305"/>
              <a:t>.</a:t>
            </a:r>
            <a:endParaRPr sz="13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it" sz="1305"/>
              <a:t>Pros:</a:t>
            </a:r>
            <a:endParaRPr sz="1305"/>
          </a:p>
          <a:p>
            <a:pPr indent="-31146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5"/>
              <a:buChar char="-"/>
            </a:pPr>
            <a:r>
              <a:rPr lang="it" sz="1305"/>
              <a:t>Hardware coded, one way, secure communication.</a:t>
            </a:r>
            <a:endParaRPr sz="1305"/>
          </a:p>
          <a:p>
            <a:pPr indent="-3114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5"/>
              <a:buChar char="-"/>
            </a:pPr>
            <a:r>
              <a:rPr lang="it" sz="1305"/>
              <a:t>Can be used in a two way scenario.</a:t>
            </a:r>
            <a:endParaRPr sz="13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it" sz="1305"/>
              <a:t>Cons:</a:t>
            </a:r>
            <a:endParaRPr sz="1305"/>
          </a:p>
          <a:p>
            <a:pPr indent="-311467" lvl="0" marL="457200" rtl="0" algn="l">
              <a:spcBef>
                <a:spcPts val="1200"/>
              </a:spcBef>
              <a:spcAft>
                <a:spcPts val="0"/>
              </a:spcAft>
              <a:buSzPts val="1305"/>
              <a:buChar char="-"/>
            </a:pPr>
            <a:r>
              <a:rPr lang="it" sz="1305"/>
              <a:t>Cost of implementation.</a:t>
            </a:r>
            <a:endParaRPr sz="1305"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12002" l="4151" r="5211" t="0"/>
          <a:stretch/>
        </p:blipFill>
        <p:spPr>
          <a:xfrm>
            <a:off x="4326325" y="3329775"/>
            <a:ext cx="4274275" cy="15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Industry 4.0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Disserting Alstom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t"/>
              <a:t>The solution explained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solution explained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10341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Hardware.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Software.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Hardware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957925" y="2078875"/>
            <a:ext cx="78906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RS-232 compliant serial cable.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Raspberry Pi 3.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000" y="2728200"/>
            <a:ext cx="6108526" cy="21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Software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8818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Python.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Cron.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Network monitoring software.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19742" l="19030" r="25711" t="16097"/>
          <a:stretch/>
        </p:blipFill>
        <p:spPr>
          <a:xfrm>
            <a:off x="5621975" y="3319350"/>
            <a:ext cx="1562500" cy="13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Network monitoring software comparison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Zabbix, Nagios and Cacti were three main contenders.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Cacti oldest of the contenders. Less modern feature set.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Zabbix at the time of creation biggest customer support.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500" y="3910700"/>
            <a:ext cx="3534100" cy="9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158425" y="1321000"/>
            <a:ext cx="4620300" cy="36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Software diagram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50" y="1659700"/>
            <a:ext cx="1684400" cy="13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750" y="1659700"/>
            <a:ext cx="1684400" cy="13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6264900" y="1397200"/>
            <a:ext cx="118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Public network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72250" y="1321000"/>
            <a:ext cx="118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Private network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" name="Google Shape;202;p30"/>
          <p:cNvCxnSpPr/>
          <p:nvPr/>
        </p:nvCxnSpPr>
        <p:spPr>
          <a:xfrm flipH="1" rot="10800000">
            <a:off x="2751075" y="4303963"/>
            <a:ext cx="35181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0"/>
          <p:cNvSpPr txBox="1"/>
          <p:nvPr/>
        </p:nvSpPr>
        <p:spPr>
          <a:xfrm>
            <a:off x="131250" y="3147050"/>
            <a:ext cx="23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On boot: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Zabbix.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6451800" y="3131000"/>
            <a:ext cx="217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On boot: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Zabbix.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cron opens rcv.py.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678750" y="3846775"/>
            <a:ext cx="222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At a 5 minute interval: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cron opens snd.py.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snd.py pulls data via Zabbix API.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snd.py sends data.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6414425" y="3972925"/>
            <a:ext cx="244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Upon receiving data: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rcv.py receives data.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rcv.py calls zabbix_sender.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Zabbix is updated.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075" y="1659693"/>
            <a:ext cx="1274175" cy="127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0"/>
          <p:cNvCxnSpPr/>
          <p:nvPr/>
        </p:nvCxnSpPr>
        <p:spPr>
          <a:xfrm flipH="1">
            <a:off x="2138250" y="2474550"/>
            <a:ext cx="620400" cy="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0"/>
          <p:cNvSpPr txBox="1"/>
          <p:nvPr/>
        </p:nvSpPr>
        <p:spPr>
          <a:xfrm>
            <a:off x="4139400" y="3701150"/>
            <a:ext cx="10395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diode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2803500" y="1405500"/>
            <a:ext cx="6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Sensors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System working at the time of writing, with plausible improvements.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3mb file in less than 5 minutes, single threaded mode.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Automating further setup.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Different cabling options.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 of Contents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9580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t"/>
              <a:t>Industry 4.0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Disserting Alstom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The solution explained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490250" y="488250"/>
            <a:ext cx="7874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Thank you for your attention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Industry 4.0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14575" y="2078875"/>
            <a:ext cx="59655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Fourth Industrial revolution.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Hannover Fair in Germany in 2011.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Set of investments suggested to the German Government by an external committee.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Similar initiatives quickly stemmed in the rest of the world.</a:t>
            </a:r>
            <a:endParaRPr b="1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200" y="3246575"/>
            <a:ext cx="2674476" cy="18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Industry 4.0 enabling technologies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Defined by the Boston Consulting Group in 2015.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Improvements in fields such as: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Industrial Internet of Things.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Cyber security.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225" y="2427775"/>
            <a:ext cx="3439625" cy="24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Industrial IoT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900" y="1919075"/>
            <a:ext cx="8108700" cy="28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Kevin Ashton in 1999 for Procter and Gamble.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People are provider of information in a network with device interaction.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Natural limitations in ability of humans to capture information, human error.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Allow machines to capture information on themselves and their environment.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Cybersecurity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00725" y="1926475"/>
            <a:ext cx="7722900" cy="23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Protection of computer systems and networks from information disclosure, theft, or damage.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Cybersecurity as an afterthought.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Software and hardware solutions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Industry 4.0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t"/>
              <a:t>Disserting Alstom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The solution explained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Disserting ALSTOM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9579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French multinational company.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Market leader in the railway industry.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250" y="2999653"/>
            <a:ext cx="2913603" cy="1821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Alstom in Italy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624300" y="1919075"/>
            <a:ext cx="8489100" cy="26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Acquisition of Fiat Ferroviaria in the 2000s.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Two main high competence locations: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Savigliano (CN) production plant.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ALSTOM Service Signaling in Bologna.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300" y="2184425"/>
            <a:ext cx="2855849" cy="285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