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4" r:id="rId3"/>
    <p:sldId id="279" r:id="rId4"/>
    <p:sldId id="278" r:id="rId5"/>
    <p:sldId id="265" r:id="rId6"/>
    <p:sldId id="267" r:id="rId7"/>
    <p:sldId id="296" r:id="rId8"/>
    <p:sldId id="290" r:id="rId9"/>
    <p:sldId id="289" r:id="rId10"/>
    <p:sldId id="291" r:id="rId11"/>
    <p:sldId id="292" r:id="rId12"/>
    <p:sldId id="266" r:id="rId13"/>
    <p:sldId id="293" r:id="rId14"/>
    <p:sldId id="294" r:id="rId15"/>
    <p:sldId id="268" r:id="rId16"/>
    <p:sldId id="269" r:id="rId17"/>
    <p:sldId id="274" r:id="rId18"/>
    <p:sldId id="263" r:id="rId19"/>
    <p:sldId id="258" r:id="rId20"/>
    <p:sldId id="259" r:id="rId21"/>
    <p:sldId id="288" r:id="rId22"/>
    <p:sldId id="286" r:id="rId23"/>
    <p:sldId id="283" r:id="rId24"/>
    <p:sldId id="295" r:id="rId25"/>
    <p:sldId id="273" r:id="rId26"/>
    <p:sldId id="277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vide" id="{B47F774C-4C83-43B7-B73A-65BC78C47627}">
          <p14:sldIdLst>
            <p14:sldId id="275"/>
            <p14:sldId id="264"/>
            <p14:sldId id="279"/>
          </p14:sldIdLst>
        </p14:section>
        <p14:section name="Giuseppe" id="{CE89907F-5110-43B2-9EF9-C3DFA6D39D1F}">
          <p14:sldIdLst>
            <p14:sldId id="278"/>
            <p14:sldId id="265"/>
            <p14:sldId id="267"/>
            <p14:sldId id="296"/>
            <p14:sldId id="290"/>
            <p14:sldId id="289"/>
            <p14:sldId id="291"/>
            <p14:sldId id="292"/>
            <p14:sldId id="266"/>
            <p14:sldId id="293"/>
            <p14:sldId id="294"/>
            <p14:sldId id="268"/>
            <p14:sldId id="269"/>
            <p14:sldId id="274"/>
            <p14:sldId id="263"/>
            <p14:sldId id="258"/>
          </p14:sldIdLst>
        </p14:section>
        <p14:section name="Davide" id="{C3180D89-4AED-46D7-ACD6-E745C6EF6B4C}">
          <p14:sldIdLst>
            <p14:sldId id="259"/>
            <p14:sldId id="288"/>
            <p14:sldId id="286"/>
            <p14:sldId id="283"/>
            <p14:sldId id="295"/>
            <p14:sldId id="273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968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8843-A861-95AC-EF5F-EEAC350F4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03E69-576B-712E-5544-23934B0C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88E1-D8CA-6180-3A35-5B7A146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E970-082E-5E07-A1B7-28A5BC9D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56D7-2964-C12C-40FC-4F137062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C034-077E-1415-74AF-0B5712C2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E0BB-D3D7-3D4C-62B6-67F5C1ABC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BBEE-1EBB-38B0-66C6-4FCA0ADC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5918-A89E-D815-6564-E92AD79A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C364-0E77-D7EF-181D-35A38316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5EE40-5D4B-5505-F8C5-B2C2D4DA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40166-940D-9295-B67D-BAB70E3A6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6651-98D2-0CB5-8F73-1FE718C2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438E-40B9-E9AB-7606-DCC08EB2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1A24F-D7BB-E20B-76A6-4478BE2F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DFB4-6B7D-3B15-CE0F-638E76F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BABC5-9AC9-E4C0-9554-49E1C051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F034-B85E-021B-208C-F5FED0FE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9D19-462B-F5D2-55F7-C0E89325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BA1BB-AC7D-DAE5-0736-7593941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882B-FFDF-3F40-DD88-F116712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BBC0-08B1-B882-4D30-6B6FB6582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0786-F189-D037-F85F-30FF244F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AFF5-DDCF-DB95-DBA4-7C114680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76BB-B6B0-188B-459D-AC51C84E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A323-E096-7136-95FF-3D565C8E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5513-351B-8DB1-A4B3-A862462F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47236-C557-27A9-C493-EF7D6830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96305-A49D-4E5A-6C25-D58DE65C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6786-FBFA-C2B3-7A1B-B66B28BE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8EEBB-F413-BDA1-F729-8A1EC679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E32F-87AE-583A-6651-F9FB4E4D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E0FA-2401-DA5C-F60A-92C8419B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C8390-0872-C0A3-AFD4-4C09DFDD7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F1E0E-5A4F-10C5-CBBC-6E08C87EF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84B1F-42FC-B335-0BFA-CDC14D7F2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A3556-2925-3ED0-7261-5890F816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92B30-61E9-D9D0-5DE6-616D1435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E41D0-04BD-0732-80C9-4D211A7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3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BCA8-0A15-5875-A88E-9E2A54CF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E1F17-7973-5143-B592-3BD27D49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7AD5C-54FD-C4BF-B8E6-69C03754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71F9D-22F2-9D4E-A500-BE41ACB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E8D70-3D30-5FA5-F168-40501CAD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46844-7D8B-D6DE-7CE3-A03A68B4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6E1C-A222-23FC-97EB-51F08DF4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824B-2618-B188-4C15-E997A56E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1311-D7C6-A278-1422-D7EC9445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804C-E1F3-A528-613C-8D3E4A5D2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4AD-5D98-9BF7-7CFC-2E0DF1F5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40BAB-F933-9437-C69F-06009A05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C2EA1-01C0-1FE8-33E6-7376F57E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3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F4E4-3B4A-C304-D57B-15BA333C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DC9CE-68C4-71E8-9480-B73536505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8C11-F872-D203-F4EA-AD3DB396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6B9B9-5EA3-2835-6B52-09333152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4871-0BD0-41FC-725A-4BF79CFE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5465-9FD6-E269-75E1-C1CF9048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FA356-9900-5217-7D54-E9FE1AD2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3E4A1-6176-966E-F44A-420C4207F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32CF-CE1B-B1D7-FE8F-8D71AD67C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EAB2-F395-487D-B2E6-63E49A6FF8A5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9523-0B1C-8B52-3EC5-0306DE88A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D21-EE66-80EF-B152-87DD8618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D10A-6174-4D8F-ACF0-F51623884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7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9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22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1/j.1460-9568.2008.06259.x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77EEC7-4163-1E97-7FBD-B277EABA4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601" y="429496"/>
            <a:ext cx="2630797" cy="1347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DA46F2-6ABA-AB0D-E795-77495E789354}"/>
              </a:ext>
            </a:extLst>
          </p:cNvPr>
          <p:cNvSpPr txBox="1"/>
          <p:nvPr/>
        </p:nvSpPr>
        <p:spPr>
          <a:xfrm>
            <a:off x="236376" y="5854964"/>
            <a:ext cx="11719248" cy="76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Students: Giuseppe De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Venuto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Davide Palmieri.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Professors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Gabriele Arnulfo, Michela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Chiappalone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DFB74F33-3020-B326-60E3-9E5DC5010DD3}"/>
              </a:ext>
            </a:extLst>
          </p:cNvPr>
          <p:cNvSpPr/>
          <p:nvPr/>
        </p:nvSpPr>
        <p:spPr>
          <a:xfrm rot="10800000" flipH="1">
            <a:off x="184862" y="2337180"/>
            <a:ext cx="11822275" cy="2183640"/>
          </a:xfrm>
          <a:prstGeom prst="snip1Rect">
            <a:avLst>
              <a:gd name="adj" fmla="val 28626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B8E98-D587-7649-3A08-E21638A99E40}"/>
              </a:ext>
            </a:extLst>
          </p:cNvPr>
          <p:cNvSpPr txBox="1"/>
          <p:nvPr/>
        </p:nvSpPr>
        <p:spPr>
          <a:xfrm>
            <a:off x="474305" y="2594572"/>
            <a:ext cx="11243388" cy="1668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Neural Signal Analysis Project Work:</a:t>
            </a:r>
            <a:endParaRPr lang="en-US" sz="2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On Experimental Neural Dataset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9F450F4D-AE11-38A2-6A40-AE3C8DEDB3A1}"/>
              </a:ext>
            </a:extLst>
          </p:cNvPr>
          <p:cNvSpPr/>
          <p:nvPr/>
        </p:nvSpPr>
        <p:spPr>
          <a:xfrm rot="16200000">
            <a:off x="11379990" y="3893672"/>
            <a:ext cx="625643" cy="62865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401D9FB-987D-14CA-1578-9A3FBE4D1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9707" y="2366520"/>
            <a:ext cx="3693789" cy="27703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14" y="2324818"/>
            <a:ext cx="3804998" cy="2853748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65662-AF2F-DBF6-6CA0-9676F49BD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501" y="2324816"/>
            <a:ext cx="3804997" cy="28537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8FBDC2F-CBFC-B63C-F6A7-7E8A4BB19BB3}"/>
              </a:ext>
            </a:extLst>
          </p:cNvPr>
          <p:cNvSpPr/>
          <p:nvPr/>
        </p:nvSpPr>
        <p:spPr>
          <a:xfrm>
            <a:off x="1415855" y="2709644"/>
            <a:ext cx="75501" cy="220211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2C3A4-46D3-B1D2-B765-A229E7E92336}"/>
              </a:ext>
            </a:extLst>
          </p:cNvPr>
          <p:cNvCxnSpPr/>
          <p:nvPr/>
        </p:nvCxnSpPr>
        <p:spPr>
          <a:xfrm flipV="1">
            <a:off x="1534002" y="2536371"/>
            <a:ext cx="2884714" cy="11266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477D37-09BB-3F46-46D5-48851AA37E6B}"/>
              </a:ext>
            </a:extLst>
          </p:cNvPr>
          <p:cNvCxnSpPr/>
          <p:nvPr/>
        </p:nvCxnSpPr>
        <p:spPr>
          <a:xfrm>
            <a:off x="1541090" y="4082143"/>
            <a:ext cx="2884714" cy="8980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40541C2-4A9C-D701-043F-F9C0BCDD1440}"/>
              </a:ext>
            </a:extLst>
          </p:cNvPr>
          <p:cNvSpPr/>
          <p:nvPr/>
        </p:nvSpPr>
        <p:spPr>
          <a:xfrm>
            <a:off x="4691743" y="3802380"/>
            <a:ext cx="2950028" cy="148047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8A8D70-0B80-2A89-F8C0-801296D1C343}"/>
              </a:ext>
            </a:extLst>
          </p:cNvPr>
          <p:cNvCxnSpPr>
            <a:cxnSpLocks/>
          </p:cNvCxnSpPr>
          <p:nvPr/>
        </p:nvCxnSpPr>
        <p:spPr>
          <a:xfrm flipV="1">
            <a:off x="7641771" y="2536371"/>
            <a:ext cx="717369" cy="12660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B4CE4A-A32C-EF10-AE9E-64271F2B1F78}"/>
              </a:ext>
            </a:extLst>
          </p:cNvPr>
          <p:cNvCxnSpPr>
            <a:cxnSpLocks/>
          </p:cNvCxnSpPr>
          <p:nvPr/>
        </p:nvCxnSpPr>
        <p:spPr>
          <a:xfrm>
            <a:off x="7641771" y="3935187"/>
            <a:ext cx="717369" cy="10450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8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F879E5-3243-7C34-9CD3-8408F780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5348" y="3995515"/>
            <a:ext cx="3782506" cy="28368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14" y="1133333"/>
            <a:ext cx="3804997" cy="2853748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65662-AF2F-DBF6-6CA0-9676F49BD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501" y="1133333"/>
            <a:ext cx="3804997" cy="285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E9867-A4ED-1EA7-4D1D-7596E03A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104" y="1133333"/>
            <a:ext cx="3804997" cy="2853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CC43DE-6A89-6669-57B1-43E41636A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418" y="4028784"/>
            <a:ext cx="3693789" cy="2770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86A8B-1408-91A2-5D39-7DBFFF4B9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915" y="3987081"/>
            <a:ext cx="3804996" cy="2853747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633D8401-4188-0590-0778-E77AFC33E41C}"/>
              </a:ext>
            </a:extLst>
          </p:cNvPr>
          <p:cNvSpPr/>
          <p:nvPr/>
        </p:nvSpPr>
        <p:spPr>
          <a:xfrm>
            <a:off x="3857070" y="2333775"/>
            <a:ext cx="423479" cy="4509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092690A2-45B5-8B94-AFB1-18F4C89D775D}"/>
              </a:ext>
            </a:extLst>
          </p:cNvPr>
          <p:cNvSpPr/>
          <p:nvPr/>
        </p:nvSpPr>
        <p:spPr>
          <a:xfrm>
            <a:off x="3857071" y="5191347"/>
            <a:ext cx="423479" cy="4509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7048B24C-8B85-B423-5D32-A2EB29619EEE}"/>
              </a:ext>
            </a:extLst>
          </p:cNvPr>
          <p:cNvSpPr/>
          <p:nvPr/>
        </p:nvSpPr>
        <p:spPr>
          <a:xfrm>
            <a:off x="7698388" y="2333775"/>
            <a:ext cx="424800" cy="4509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25952D2F-5EAA-617B-1D19-C64E519160D6}"/>
              </a:ext>
            </a:extLst>
          </p:cNvPr>
          <p:cNvSpPr/>
          <p:nvPr/>
        </p:nvSpPr>
        <p:spPr>
          <a:xfrm>
            <a:off x="7698388" y="5188458"/>
            <a:ext cx="424800" cy="4509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7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DC7E2-9A15-0CEA-0DA1-E0403907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50" y="1315598"/>
            <a:ext cx="6667500" cy="5000625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3EFD8-62CD-FA61-7884-3C8CBC1C7A0F}"/>
              </a:ext>
            </a:extLst>
          </p:cNvPr>
          <p:cNvSpPr txBox="1"/>
          <p:nvPr/>
        </p:nvSpPr>
        <p:spPr>
          <a:xfrm>
            <a:off x="7658100" y="2061586"/>
            <a:ext cx="383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 Differential Threshold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 = 6*std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 Size = 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SD=Spikes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FAFC7-5D79-E64E-BD0D-B0D7123F4B15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1041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B02808-D91D-B5C8-9B85-0C46ADFE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9707" y="2366520"/>
            <a:ext cx="3693788" cy="27703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14" y="2324818"/>
            <a:ext cx="3804997" cy="2853748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65662-AF2F-DBF6-6CA0-9676F49BD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501" y="2324816"/>
            <a:ext cx="3804997" cy="28537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8C0E07-53C0-B16B-0075-372D67ECD521}"/>
              </a:ext>
            </a:extLst>
          </p:cNvPr>
          <p:cNvSpPr/>
          <p:nvPr/>
        </p:nvSpPr>
        <p:spPr>
          <a:xfrm>
            <a:off x="1415855" y="2709644"/>
            <a:ext cx="75501" cy="220211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FE56A-0003-5299-65EA-C35B84AAF6C1}"/>
              </a:ext>
            </a:extLst>
          </p:cNvPr>
          <p:cNvCxnSpPr/>
          <p:nvPr/>
        </p:nvCxnSpPr>
        <p:spPr>
          <a:xfrm flipV="1">
            <a:off x="1534002" y="2536371"/>
            <a:ext cx="2884714" cy="11266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452C79-5A1E-468B-AB6A-8D0FB3EFE2DC}"/>
              </a:ext>
            </a:extLst>
          </p:cNvPr>
          <p:cNvCxnSpPr/>
          <p:nvPr/>
        </p:nvCxnSpPr>
        <p:spPr>
          <a:xfrm>
            <a:off x="1541090" y="4082143"/>
            <a:ext cx="2884714" cy="8980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A71DFE6-4846-9971-72A7-BE1A9C609945}"/>
              </a:ext>
            </a:extLst>
          </p:cNvPr>
          <p:cNvSpPr/>
          <p:nvPr/>
        </p:nvSpPr>
        <p:spPr>
          <a:xfrm>
            <a:off x="4691743" y="3802380"/>
            <a:ext cx="2950028" cy="148047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E247F3-2496-7B03-F823-D36E6E5069B1}"/>
              </a:ext>
            </a:extLst>
          </p:cNvPr>
          <p:cNvCxnSpPr>
            <a:cxnSpLocks/>
          </p:cNvCxnSpPr>
          <p:nvPr/>
        </p:nvCxnSpPr>
        <p:spPr>
          <a:xfrm flipV="1">
            <a:off x="7641771" y="2536371"/>
            <a:ext cx="717369" cy="12660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04E952-821F-D063-C13F-B748CE4E3122}"/>
              </a:ext>
            </a:extLst>
          </p:cNvPr>
          <p:cNvCxnSpPr>
            <a:cxnSpLocks/>
          </p:cNvCxnSpPr>
          <p:nvPr/>
        </p:nvCxnSpPr>
        <p:spPr>
          <a:xfrm>
            <a:off x="7641771" y="3935187"/>
            <a:ext cx="717369" cy="10450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45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F879E5-3243-7C34-9CD3-8408F7804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8962" y="4073225"/>
            <a:ext cx="3575278" cy="2681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14" y="1133333"/>
            <a:ext cx="3804997" cy="2853747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65662-AF2F-DBF6-6CA0-9676F49BD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501" y="1133333"/>
            <a:ext cx="3804997" cy="2853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E9867-A4ED-1EA7-4D1D-7596E03A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104" y="1133333"/>
            <a:ext cx="3804996" cy="2853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CC43DE-6A89-6669-57B1-43E41636A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335" y="4036972"/>
            <a:ext cx="3671955" cy="2753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86A8B-1408-91A2-5D39-7DBFFF4B9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915" y="3987081"/>
            <a:ext cx="3804996" cy="2853747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41EF4D50-6C58-C949-1D44-CD80F4718992}"/>
              </a:ext>
            </a:extLst>
          </p:cNvPr>
          <p:cNvSpPr/>
          <p:nvPr/>
        </p:nvSpPr>
        <p:spPr>
          <a:xfrm>
            <a:off x="3857071" y="5191347"/>
            <a:ext cx="423479" cy="4509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1D445119-328C-6363-7D41-4D7EE51CC385}"/>
              </a:ext>
            </a:extLst>
          </p:cNvPr>
          <p:cNvSpPr/>
          <p:nvPr/>
        </p:nvSpPr>
        <p:spPr>
          <a:xfrm>
            <a:off x="3857070" y="2333775"/>
            <a:ext cx="423479" cy="4509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83C0B87D-E26A-2EED-682F-759683578752}"/>
              </a:ext>
            </a:extLst>
          </p:cNvPr>
          <p:cNvSpPr/>
          <p:nvPr/>
        </p:nvSpPr>
        <p:spPr>
          <a:xfrm>
            <a:off x="7698388" y="2333775"/>
            <a:ext cx="424800" cy="4509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15094D42-7A2B-9DD6-2656-735611C5EF23}"/>
              </a:ext>
            </a:extLst>
          </p:cNvPr>
          <p:cNvSpPr/>
          <p:nvPr/>
        </p:nvSpPr>
        <p:spPr>
          <a:xfrm>
            <a:off x="7698388" y="5188458"/>
            <a:ext cx="424800" cy="45099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7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3860" y="1327956"/>
            <a:ext cx="6261079" cy="4975910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3EFD8-62CD-FA61-7884-3C8CBC1C7A0F}"/>
              </a:ext>
            </a:extLst>
          </p:cNvPr>
          <p:cNvSpPr txBox="1"/>
          <p:nvPr/>
        </p:nvSpPr>
        <p:spPr>
          <a:xfrm>
            <a:off x="7658100" y="2061586"/>
            <a:ext cx="425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Window after stimulation = 400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 Size = 4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E8B4C-2160-A3C1-0DC4-15564938E4CC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33923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3574" y="1467792"/>
            <a:ext cx="6261652" cy="4696239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E9913-7F51-D414-97DC-FFDFF5DC1484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3755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3574" y="1467792"/>
            <a:ext cx="6261652" cy="4696239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A15DF-239A-096B-6D30-6CB584006BBE}"/>
                  </a:ext>
                </a:extLst>
              </p:cNvPr>
              <p:cNvSpPr txBox="1"/>
              <p:nvPr/>
            </p:nvSpPr>
            <p:spPr>
              <a:xfrm>
                <a:off x="7658100" y="2061586"/>
                <a:ext cx="4257675" cy="7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Bin Width = 10%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𝐴𝑟𝑒𝑎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𝑑𝑖𝑓𝑓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𝑃𝑟𝑒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A15DF-239A-096B-6D30-6CB584006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00" y="2061586"/>
                <a:ext cx="4257675" cy="798295"/>
              </a:xfrm>
              <a:prstGeom prst="rect">
                <a:avLst/>
              </a:prstGeom>
              <a:blipFill>
                <a:blip r:embed="rId3"/>
                <a:stretch>
                  <a:fillRect l="-858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E388A9A-0E03-4072-EB4B-A9C1141473B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82023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DED9EF-1CA5-205B-CF1A-2637D5378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5427" y="1227992"/>
            <a:ext cx="3537344" cy="2653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88C4C-FA72-5296-58A4-99486B65D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454" y="1227991"/>
            <a:ext cx="3517120" cy="263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079C13-D406-2E7F-3096-CA7ABD4C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7440" y="1227992"/>
            <a:ext cx="3517118" cy="2637839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08B87A94-E8CA-D7C3-CCB5-E87702353780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EAEC279-B234-0F3F-D088-9D2F40C53F8E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18FEB-6C53-9770-8FD5-B7893B11A847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45987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31563 0.1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6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31484 0.12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2" y="6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L 0 0.1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D54CC-81C8-6EEE-1BF7-08A67DF2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5015" y="1280186"/>
            <a:ext cx="6161970" cy="4621477"/>
          </a:xfrm>
          <a:prstGeom prst="rect">
            <a:avLst/>
          </a:prstGeom>
        </p:spPr>
      </p:pic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306DD318-FEC2-26E3-F0D9-C8531F197CC0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E4A2242F-8178-9B05-6542-66058DF64680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9267A-6550-D213-EFE0-8C69413C53FF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866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9">
            <a:extLst>
              <a:ext uri="{FF2B5EF4-FFF2-40B4-BE49-F238E27FC236}">
                <a16:creationId xmlns:a16="http://schemas.microsoft.com/office/drawing/2014/main" id="{7D6C5606-1CFA-40B0-8CDB-1B1B4F478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9387" y="4014440"/>
            <a:ext cx="5093234" cy="2606146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5DEE6-D818-0756-A5DB-3B6A5A16ED99}"/>
              </a:ext>
            </a:extLst>
          </p:cNvPr>
          <p:cNvSpPr txBox="1"/>
          <p:nvPr/>
        </p:nvSpPr>
        <p:spPr>
          <a:xfrm>
            <a:off x="995361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0A7665-DE35-A587-1BA4-159C841EBA0C}"/>
              </a:ext>
            </a:extLst>
          </p:cNvPr>
          <p:cNvGrpSpPr/>
          <p:nvPr/>
        </p:nvGrpSpPr>
        <p:grpSpPr>
          <a:xfrm>
            <a:off x="811764" y="4683785"/>
            <a:ext cx="4378326" cy="841401"/>
            <a:chOff x="0" y="0"/>
            <a:chExt cx="4378711" cy="84140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926079-93C9-FF15-F202-A528B56EA75C}"/>
                </a:ext>
              </a:extLst>
            </p:cNvPr>
            <p:cNvCxnSpPr/>
            <p:nvPr/>
          </p:nvCxnSpPr>
          <p:spPr>
            <a:xfrm flipV="1">
              <a:off x="0" y="460918"/>
              <a:ext cx="1694985" cy="1115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42F6A1B-7DE7-1AB1-1057-5670103298D7}"/>
                </a:ext>
              </a:extLst>
            </p:cNvPr>
            <p:cNvSpPr txBox="1"/>
            <p:nvPr/>
          </p:nvSpPr>
          <p:spPr>
            <a:xfrm>
              <a:off x="250902" y="472069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54BAF172-EB63-F266-4278-AE8250F4E7FF}"/>
                </a:ext>
              </a:extLst>
            </p:cNvPr>
            <p:cNvSpPr txBox="1"/>
            <p:nvPr/>
          </p:nvSpPr>
          <p:spPr>
            <a:xfrm>
              <a:off x="250902" y="0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K1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79CF6A-4761-99D2-7479-1DB16A56515A}"/>
                </a:ext>
              </a:extLst>
            </p:cNvPr>
            <p:cNvCxnSpPr/>
            <p:nvPr/>
          </p:nvCxnSpPr>
          <p:spPr>
            <a:xfrm flipV="1">
              <a:off x="2683726" y="460918"/>
              <a:ext cx="1694985" cy="1115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F6FE68E4-C977-0C98-038E-2912E2AEDF4A}"/>
                </a:ext>
              </a:extLst>
            </p:cNvPr>
            <p:cNvSpPr txBox="1"/>
            <p:nvPr/>
          </p:nvSpPr>
          <p:spPr>
            <a:xfrm>
              <a:off x="2934628" y="472069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 min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3AC36553-02E5-1B2C-E5E4-C4ADA004335B}"/>
                </a:ext>
              </a:extLst>
            </p:cNvPr>
            <p:cNvSpPr txBox="1"/>
            <p:nvPr/>
          </p:nvSpPr>
          <p:spPr>
            <a:xfrm>
              <a:off x="2934628" y="0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BC66FD3-2382-E662-6CF0-B3490A412324}"/>
                </a:ext>
              </a:extLst>
            </p:cNvPr>
            <p:cNvCxnSpPr/>
            <p:nvPr/>
          </p:nvCxnSpPr>
          <p:spPr>
            <a:xfrm>
              <a:off x="1694985" y="460918"/>
              <a:ext cx="988741" cy="11151"/>
            </a:xfrm>
            <a:prstGeom prst="straightConnector1">
              <a:avLst/>
            </a:prstGeom>
            <a:ln w="28575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BCEC736F-40D8-5D70-4914-75F47A5C3E9C}"/>
                </a:ext>
              </a:extLst>
            </p:cNvPr>
            <p:cNvSpPr txBox="1"/>
            <p:nvPr/>
          </p:nvSpPr>
          <p:spPr>
            <a:xfrm>
              <a:off x="1592765" y="472069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 sec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84EB4563-2DB6-94BF-B324-A89C97B225CB}"/>
                </a:ext>
              </a:extLst>
            </p:cNvPr>
            <p:cNvSpPr txBox="1"/>
            <p:nvPr/>
          </p:nvSpPr>
          <p:spPr>
            <a:xfrm>
              <a:off x="1592765" y="0"/>
              <a:ext cx="119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 stim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8DDA5DF-B14C-9661-06C5-0CDF949BCFD5}"/>
              </a:ext>
            </a:extLst>
          </p:cNvPr>
          <p:cNvSpPr txBox="1"/>
          <p:nvPr/>
        </p:nvSpPr>
        <p:spPr>
          <a:xfrm>
            <a:off x="1082351" y="2192694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975BA-3FCA-AE2A-15DD-088314F02BF2}"/>
              </a:ext>
            </a:extLst>
          </p:cNvPr>
          <p:cNvSpPr txBox="1"/>
          <p:nvPr/>
        </p:nvSpPr>
        <p:spPr>
          <a:xfrm>
            <a:off x="709127" y="1433252"/>
            <a:ext cx="52258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groups: 3 Control Rats (no lesioned or SHAM) &amp; 3 Injured Rats (or ET1)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orelimb area (CFA): lesion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electrodes, 16 channels each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Primary Somatosensory area (S1 or P2): stimulation and recording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Rostral Forelimb Area (RFA or P1): recording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7B123F-5676-886D-2CE3-FD447AD8BBD5}"/>
              </a:ext>
            </a:extLst>
          </p:cNvPr>
          <p:cNvSpPr txBox="1"/>
          <p:nvPr/>
        </p:nvSpPr>
        <p:spPr>
          <a:xfrm>
            <a:off x="709127" y="3972809"/>
            <a:ext cx="542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Pre- Post-lesion mapping (K1= first channel of stimulation, K2= second channel of stimulation):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3EE47-DB34-C960-1DEF-A5ED79F1A6CB}"/>
              </a:ext>
            </a:extLst>
          </p:cNvPr>
          <p:cNvSpPr txBox="1"/>
          <p:nvPr/>
        </p:nvSpPr>
        <p:spPr>
          <a:xfrm>
            <a:off x="709127" y="5579457"/>
            <a:ext cx="542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30 stimuli from each channel: 1 pulse every 5 seconds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952BF6-2D23-6063-642A-CD3BB04B0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4" r="6659" b="3052"/>
          <a:stretch/>
        </p:blipFill>
        <p:spPr>
          <a:xfrm>
            <a:off x="6256988" y="1469842"/>
            <a:ext cx="5063677" cy="22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4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70D7-8ACB-71B7-A0FC-55605F10C8EE}"/>
              </a:ext>
            </a:extLst>
          </p:cNvPr>
          <p:cNvSpPr txBox="1"/>
          <p:nvPr/>
        </p:nvSpPr>
        <p:spPr>
          <a:xfrm>
            <a:off x="18859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A5269-0A85-CEA3-32C8-A91F932B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1" y="1400287"/>
            <a:ext cx="5340095" cy="4005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E8047B-1CED-20A3-ADDF-EEEBAE5EC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946" y="1400287"/>
            <a:ext cx="5340094" cy="4005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E2136-DA53-9865-3403-7EA410E3F4DB}"/>
              </a:ext>
            </a:extLst>
          </p:cNvPr>
          <p:cNvSpPr txBox="1"/>
          <p:nvPr/>
        </p:nvSpPr>
        <p:spPr>
          <a:xfrm>
            <a:off x="2545699" y="53716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p&gt;0.05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E346-C8D1-4305-CC7A-5DDBBE11267F}"/>
              </a:ext>
            </a:extLst>
          </p:cNvPr>
          <p:cNvSpPr txBox="1"/>
          <p:nvPr/>
        </p:nvSpPr>
        <p:spPr>
          <a:xfrm>
            <a:off x="7885793" y="5386002"/>
            <a:ext cx="896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p&gt;0.05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70D7-8ACB-71B7-A0FC-55605F10C8EE}"/>
              </a:ext>
            </a:extLst>
          </p:cNvPr>
          <p:cNvSpPr txBox="1"/>
          <p:nvPr/>
        </p:nvSpPr>
        <p:spPr>
          <a:xfrm>
            <a:off x="18859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A5269-0A85-CEA3-32C8-A91F932B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1" y="1400287"/>
            <a:ext cx="5340093" cy="4005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E8047B-1CED-20A3-ADDF-EEEBAE5EC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946" y="1400287"/>
            <a:ext cx="5340093" cy="400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70D7-8ACB-71B7-A0FC-55605F10C8EE}"/>
              </a:ext>
            </a:extLst>
          </p:cNvPr>
          <p:cNvSpPr txBox="1"/>
          <p:nvPr/>
        </p:nvSpPr>
        <p:spPr>
          <a:xfrm>
            <a:off x="18859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A5269-0A85-CEA3-32C8-A91F932B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3241" y="1095607"/>
            <a:ext cx="3833558" cy="2875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E9EF8-99C2-EE1F-C4C6-747C0A27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5" y="2287403"/>
            <a:ext cx="4521142" cy="339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824A4-DD3F-A974-8816-4296E111C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3241" y="3982832"/>
            <a:ext cx="3833558" cy="2875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E5F2A-5D29-56B5-699F-3643470E7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7788" y="2453042"/>
            <a:ext cx="4079438" cy="3059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8665F-ABC3-361C-C905-C77E56FC607F}"/>
              </a:ext>
            </a:extLst>
          </p:cNvPr>
          <p:cNvSpPr txBox="1"/>
          <p:nvPr/>
        </p:nvSpPr>
        <p:spPr>
          <a:xfrm>
            <a:off x="9599307" y="536042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p&gt;0.05</a:t>
            </a:r>
          </a:p>
        </p:txBody>
      </p:sp>
    </p:spTree>
    <p:extLst>
      <p:ext uri="{BB962C8B-B14F-4D97-AF65-F5344CB8AC3E}">
        <p14:creationId xmlns:p14="http://schemas.microsoft.com/office/powerpoint/2010/main" val="325949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70D7-8ACB-71B7-A0FC-55605F10C8EE}"/>
              </a:ext>
            </a:extLst>
          </p:cNvPr>
          <p:cNvSpPr txBox="1"/>
          <p:nvPr/>
        </p:nvSpPr>
        <p:spPr>
          <a:xfrm>
            <a:off x="18859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A5269-0A85-CEA3-32C8-A91F932B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1" y="1400287"/>
            <a:ext cx="5340094" cy="4005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E8047B-1CED-20A3-ADDF-EEEBAE5EC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946" y="1400287"/>
            <a:ext cx="5340093" cy="4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6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70D7-8ACB-71B7-A0FC-55605F10C8EE}"/>
              </a:ext>
            </a:extLst>
          </p:cNvPr>
          <p:cNvSpPr txBox="1"/>
          <p:nvPr/>
        </p:nvSpPr>
        <p:spPr>
          <a:xfrm>
            <a:off x="18859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A5269-0A85-CEA3-32C8-A91F932B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3241" y="1095607"/>
            <a:ext cx="3833558" cy="2875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E9EF8-99C2-EE1F-C4C6-747C0A27E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75" y="2287403"/>
            <a:ext cx="4521142" cy="3390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824A4-DD3F-A974-8816-4296E111C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3241" y="3982832"/>
            <a:ext cx="3833557" cy="2875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E5F2A-5D29-56B5-699F-3643470E7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7788" y="2453042"/>
            <a:ext cx="4079437" cy="30595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8665F-ABC3-361C-C905-C77E56FC607F}"/>
              </a:ext>
            </a:extLst>
          </p:cNvPr>
          <p:cNvSpPr txBox="1"/>
          <p:nvPr/>
        </p:nvSpPr>
        <p:spPr>
          <a:xfrm>
            <a:off x="9599307" y="536042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p&gt;0.05</a:t>
            </a:r>
          </a:p>
        </p:txBody>
      </p:sp>
    </p:spTree>
    <p:extLst>
      <p:ext uri="{BB962C8B-B14F-4D97-AF65-F5344CB8AC3E}">
        <p14:creationId xmlns:p14="http://schemas.microsoft.com/office/powerpoint/2010/main" val="282875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CE9A6-3D5C-392D-AE68-2F999984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913" y="1533166"/>
            <a:ext cx="5173086" cy="387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19C07-DA3D-1D32-3545-B3C58D7DCAC3}"/>
              </a:ext>
            </a:extLst>
          </p:cNvPr>
          <p:cNvSpPr txBox="1"/>
          <p:nvPr/>
        </p:nvSpPr>
        <p:spPr>
          <a:xfrm>
            <a:off x="18859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43674-DB0A-018A-4B15-630D6F560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6875" y="203267"/>
            <a:ext cx="4242213" cy="3181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DC7AF-5E20-174D-A206-B8DF438E4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6875" y="3473074"/>
            <a:ext cx="4242213" cy="31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C81E5CAF-E594-007C-0D46-F8A57919641F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3A7F556-13E6-B91F-C2E8-4FE47C0C19CB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270D7-8ACB-71B7-A0FC-55605F10C8EE}"/>
              </a:ext>
            </a:extLst>
          </p:cNvPr>
          <p:cNvSpPr txBox="1"/>
          <p:nvPr/>
        </p:nvSpPr>
        <p:spPr>
          <a:xfrm>
            <a:off x="1300161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Bibliography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1B49A-D0DE-FA49-9366-82BA37C7271D}"/>
              </a:ext>
            </a:extLst>
          </p:cNvPr>
          <p:cNvSpPr txBox="1"/>
          <p:nvPr/>
        </p:nvSpPr>
        <p:spPr>
          <a:xfrm>
            <a:off x="104774" y="1619250"/>
            <a:ext cx="1104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Chiappalone</a:t>
            </a:r>
            <a:r>
              <a:rPr lang="en-US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n-US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Massobrio</a:t>
            </a:r>
            <a:r>
              <a:rPr lang="en-US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and </a:t>
            </a:r>
            <a:r>
              <a:rPr lang="en-US" b="0" i="0" dirty="0" err="1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Martinoia</a:t>
            </a:r>
            <a:r>
              <a:rPr lang="en-US" b="0" i="0" dirty="0">
                <a:solidFill>
                  <a:srgbClr val="1C1D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 (2008), Network plasticity in cortical assemblies. European Journal of Neuroscience, 28: 221-237. </a:t>
            </a:r>
            <a:r>
              <a:rPr lang="en-US" b="0" i="0" u="none" strike="noStrike" dirty="0">
                <a:solidFill>
                  <a:srgbClr val="0052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https://doi.org/10.1111/j.1460-9568.2008.06259.x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2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DFB74F33-3020-B326-60E3-9E5DC5010DD3}"/>
              </a:ext>
            </a:extLst>
          </p:cNvPr>
          <p:cNvSpPr/>
          <p:nvPr/>
        </p:nvSpPr>
        <p:spPr>
          <a:xfrm rot="10800000" flipH="1">
            <a:off x="184863" y="2337180"/>
            <a:ext cx="11822275" cy="2183640"/>
          </a:xfrm>
          <a:prstGeom prst="snip1Rect">
            <a:avLst>
              <a:gd name="adj" fmla="val 28626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B8E98-D587-7649-3A08-E21638A99E40}"/>
              </a:ext>
            </a:extLst>
          </p:cNvPr>
          <p:cNvSpPr txBox="1"/>
          <p:nvPr/>
        </p:nvSpPr>
        <p:spPr>
          <a:xfrm>
            <a:off x="474306" y="3068259"/>
            <a:ext cx="11243388" cy="7214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Thanks for the attention</a:t>
            </a:r>
            <a:endParaRPr lang="en-US" sz="1400" dirty="0">
              <a:solidFill>
                <a:schemeClr val="accent1">
                  <a:lumMod val="75000"/>
                </a:schemeClr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9F450F4D-AE11-38A2-6A40-AE3C8DEDB3A1}"/>
              </a:ext>
            </a:extLst>
          </p:cNvPr>
          <p:cNvSpPr/>
          <p:nvPr/>
        </p:nvSpPr>
        <p:spPr>
          <a:xfrm rot="16200000">
            <a:off x="11379990" y="3893672"/>
            <a:ext cx="625643" cy="62865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5DEE6-D818-0756-A5DB-3B6A5A16ED99}"/>
              </a:ext>
            </a:extLst>
          </p:cNvPr>
          <p:cNvSpPr txBox="1"/>
          <p:nvPr/>
        </p:nvSpPr>
        <p:spPr>
          <a:xfrm>
            <a:off x="995361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DDA5DF-B14C-9661-06C5-0CDF949BCFD5}"/>
              </a:ext>
            </a:extLst>
          </p:cNvPr>
          <p:cNvSpPr txBox="1"/>
          <p:nvPr/>
        </p:nvSpPr>
        <p:spPr>
          <a:xfrm>
            <a:off x="3699442" y="2195695"/>
            <a:ext cx="214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653924-A9C3-5CEA-2A09-C5F6A9D32E87}"/>
              </a:ext>
            </a:extLst>
          </p:cNvPr>
          <p:cNvGrpSpPr/>
          <p:nvPr/>
        </p:nvGrpSpPr>
        <p:grpSpPr>
          <a:xfrm>
            <a:off x="8295170" y="2307061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BD2DB96-5753-192E-929F-91C285077C2D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C2C7F7F1-3C42-F095-E59C-DB062386C3D5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PSTH</a:t>
              </a:r>
              <a:endParaRPr lang="en-US" sz="33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4FA99EA8-3DFA-1245-F0C7-205C344C522D}"/>
              </a:ext>
            </a:extLst>
          </p:cNvPr>
          <p:cNvSpPr/>
          <p:nvPr/>
        </p:nvSpPr>
        <p:spPr>
          <a:xfrm rot="8279670">
            <a:off x="7849713" y="3225490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71E96B8-6149-4E93-F7AD-A64C16FAFC20}"/>
              </a:ext>
            </a:extLst>
          </p:cNvPr>
          <p:cNvSpPr/>
          <p:nvPr/>
        </p:nvSpPr>
        <p:spPr>
          <a:xfrm rot="2879670">
            <a:off x="10308431" y="3223743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F9356A0-0947-F393-AD8A-DFE8B18FB5E2}"/>
              </a:ext>
            </a:extLst>
          </p:cNvPr>
          <p:cNvGrpSpPr/>
          <p:nvPr/>
        </p:nvGrpSpPr>
        <p:grpSpPr>
          <a:xfrm>
            <a:off x="6928981" y="3653815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CF6D0FB-C169-02A1-8264-C22F057EFA01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angle: Rounded Corners 4">
              <a:extLst>
                <a:ext uri="{FF2B5EF4-FFF2-40B4-BE49-F238E27FC236}">
                  <a16:creationId xmlns:a16="http://schemas.microsoft.com/office/drawing/2014/main" id="{AF7D6176-14D2-5AD0-754E-AD6AE453EFBB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Scatter Plot: Area Pre VS Area Post 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39A4D4-19F9-F4E0-A758-BFEDEDFC807E}"/>
              </a:ext>
            </a:extLst>
          </p:cNvPr>
          <p:cNvGrpSpPr/>
          <p:nvPr/>
        </p:nvGrpSpPr>
        <p:grpSpPr>
          <a:xfrm>
            <a:off x="9805341" y="3656909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0D7B972D-98B3-7A72-259A-D26FABA326C7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ectangle: Rounded Corners 4">
              <a:extLst>
                <a:ext uri="{FF2B5EF4-FFF2-40B4-BE49-F238E27FC236}">
                  <a16:creationId xmlns:a16="http://schemas.microsoft.com/office/drawing/2014/main" id="{25B5D0DD-3C64-E086-429C-AF85662D74ED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Bar Plots: Area Pre -Area Post</a:t>
              </a:r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880B9178-6005-FC5E-B3C0-556AC0E95868}"/>
              </a:ext>
            </a:extLst>
          </p:cNvPr>
          <p:cNvSpPr/>
          <p:nvPr/>
        </p:nvSpPr>
        <p:spPr>
          <a:xfrm rot="5400000">
            <a:off x="7690484" y="4637115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D5CD044-C4D5-43B8-EBBD-C045CDBAB000}"/>
              </a:ext>
            </a:extLst>
          </p:cNvPr>
          <p:cNvGrpSpPr/>
          <p:nvPr/>
        </p:nvGrpSpPr>
        <p:grpSpPr>
          <a:xfrm>
            <a:off x="6908327" y="5098002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44BFCFB5-FF53-69EA-9FCF-021CB2672E8C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angle: Rounded Corners 4">
              <a:extLst>
                <a:ext uri="{FF2B5EF4-FFF2-40B4-BE49-F238E27FC236}">
                  <a16:creationId xmlns:a16="http://schemas.microsoft.com/office/drawing/2014/main" id="{FBDCC4CB-D2EB-EF16-1CDF-1EB9DFBCB447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Slopes T-Test</a:t>
              </a:r>
              <a:endParaRPr lang="en-US" sz="33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28F85ECA-CB70-B401-D381-2DB5DB45BE64}"/>
              </a:ext>
            </a:extLst>
          </p:cNvPr>
          <p:cNvSpPr/>
          <p:nvPr/>
        </p:nvSpPr>
        <p:spPr>
          <a:xfrm rot="5400000">
            <a:off x="10588369" y="4637114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490B15D-D7B9-F998-739D-C3955B301178}"/>
              </a:ext>
            </a:extLst>
          </p:cNvPr>
          <p:cNvGrpSpPr/>
          <p:nvPr/>
        </p:nvGrpSpPr>
        <p:grpSpPr>
          <a:xfrm>
            <a:off x="9806213" y="5098003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5B33807-2E2C-E6FC-CFDF-2A6A46EC1EEE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Rectangle: Rounded Corners 4">
              <a:extLst>
                <a:ext uri="{FF2B5EF4-FFF2-40B4-BE49-F238E27FC236}">
                  <a16:creationId xmlns:a16="http://schemas.microsoft.com/office/drawing/2014/main" id="{F69835C2-A5C4-9BE4-EAFF-BF469B26164F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Area Differences </a:t>
              </a: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T-Test</a:t>
              </a:r>
              <a:endParaRPr lang="en-US" sz="33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A3E7FCF-0197-70AB-F7B6-76A29DA9D01D}"/>
              </a:ext>
            </a:extLst>
          </p:cNvPr>
          <p:cNvSpPr/>
          <p:nvPr/>
        </p:nvSpPr>
        <p:spPr>
          <a:xfrm>
            <a:off x="7783117" y="2572491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CC28BD-3B92-0473-F7FE-92BE1369EEDB}"/>
              </a:ext>
            </a:extLst>
          </p:cNvPr>
          <p:cNvGrpSpPr/>
          <p:nvPr/>
        </p:nvGrpSpPr>
        <p:grpSpPr>
          <a:xfrm>
            <a:off x="398406" y="2307061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B026D2F-283C-73F0-3B23-004DED934090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32EF8633-B481-9F5C-38E7-21B16DB14DDE}"/>
                </a:ext>
              </a:extLst>
            </p:cNvPr>
            <p:cNvSpPr txBox="1"/>
            <p:nvPr/>
          </p:nvSpPr>
          <p:spPr>
            <a:xfrm>
              <a:off x="62271" y="215600"/>
              <a:ext cx="2872177" cy="1681457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Filtering</a:t>
              </a:r>
              <a:endParaRPr lang="en-US" sz="33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3B18457-350B-A161-81E0-544A2D815A2A}"/>
              </a:ext>
            </a:extLst>
          </p:cNvPr>
          <p:cNvSpPr/>
          <p:nvPr/>
        </p:nvSpPr>
        <p:spPr>
          <a:xfrm>
            <a:off x="2508167" y="2572491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600AE-EB87-4229-3F47-AF55B2FCA5A7}"/>
              </a:ext>
            </a:extLst>
          </p:cNvPr>
          <p:cNvGrpSpPr/>
          <p:nvPr/>
        </p:nvGrpSpPr>
        <p:grpSpPr>
          <a:xfrm>
            <a:off x="3036883" y="2307061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DDD7A92-9111-C132-A122-F0508DC83555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4B554F7A-EDA0-BC7B-311E-2F4A53934720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Artifact Rejection</a:t>
              </a:r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73B9B11-3EE3-6110-6AAC-E4C75D59DA93}"/>
              </a:ext>
            </a:extLst>
          </p:cNvPr>
          <p:cNvSpPr/>
          <p:nvPr/>
        </p:nvSpPr>
        <p:spPr>
          <a:xfrm>
            <a:off x="5146644" y="2572491"/>
            <a:ext cx="421325" cy="374016"/>
          </a:xfrm>
          <a:prstGeom prst="rightArrow">
            <a:avLst>
              <a:gd name="adj1" fmla="val 6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CA08EE1-FCC5-7AED-EC58-C83D2654EF8C}"/>
              </a:ext>
            </a:extLst>
          </p:cNvPr>
          <p:cNvGrpSpPr/>
          <p:nvPr/>
        </p:nvGrpSpPr>
        <p:grpSpPr>
          <a:xfrm>
            <a:off x="5675494" y="2307061"/>
            <a:ext cx="1987381" cy="904877"/>
            <a:chOff x="9959" y="163287"/>
            <a:chExt cx="2976803" cy="1786082"/>
          </a:xfrm>
          <a:solidFill>
            <a:schemeClr val="accent1">
              <a:lumMod val="75000"/>
            </a:schemeClr>
          </a:solidFill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A481F16-6DB1-170D-0219-87A1888CE25C}"/>
                </a:ext>
              </a:extLst>
            </p:cNvPr>
            <p:cNvSpPr/>
            <p:nvPr/>
          </p:nvSpPr>
          <p:spPr>
            <a:xfrm>
              <a:off x="9959" y="163287"/>
              <a:ext cx="2976803" cy="178608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ectangle: Rounded Corners 4">
              <a:extLst>
                <a:ext uri="{FF2B5EF4-FFF2-40B4-BE49-F238E27FC236}">
                  <a16:creationId xmlns:a16="http://schemas.microsoft.com/office/drawing/2014/main" id="{67B83E93-768E-4440-FE3C-700B2578353F}"/>
                </a:ext>
              </a:extLst>
            </p:cNvPr>
            <p:cNvSpPr txBox="1"/>
            <p:nvPr/>
          </p:nvSpPr>
          <p:spPr>
            <a:xfrm>
              <a:off x="62272" y="215600"/>
              <a:ext cx="2872177" cy="168145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Spike Detection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0C741F9-63DD-1070-C919-97258ECF8564}"/>
              </a:ext>
            </a:extLst>
          </p:cNvPr>
          <p:cNvSpPr txBox="1"/>
          <p:nvPr/>
        </p:nvSpPr>
        <p:spPr>
          <a:xfrm>
            <a:off x="1251528" y="1250210"/>
            <a:ext cx="105062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“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 the lesion produce a decrease in neural activity?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”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9">
            <a:extLst>
              <a:ext uri="{FF2B5EF4-FFF2-40B4-BE49-F238E27FC236}">
                <a16:creationId xmlns:a16="http://schemas.microsoft.com/office/drawing/2014/main" id="{6802017B-6EA4-7E62-906B-96746C2CC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362" y="3646063"/>
            <a:ext cx="5093234" cy="26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5DEE6-D818-0756-A5DB-3B6A5A16ED99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709F30-BE0B-2325-AE01-1BF3D2DF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50" y="131560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50" y="1315599"/>
            <a:ext cx="6667500" cy="5000625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3EFD8-62CD-FA61-7884-3C8CBC1C7A0F}"/>
              </a:ext>
            </a:extLst>
          </p:cNvPr>
          <p:cNvSpPr txBox="1"/>
          <p:nvPr/>
        </p:nvSpPr>
        <p:spPr>
          <a:xfrm>
            <a:off x="7658100" y="2061586"/>
            <a:ext cx="3838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Butterworth Band Pass Filter: 300-3000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19E79-91A7-401D-50A8-49A3947868C7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4751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50" y="1315599"/>
            <a:ext cx="6667500" cy="5000625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3EFD8-62CD-FA61-7884-3C8CBC1C7A0F}"/>
              </a:ext>
            </a:extLst>
          </p:cNvPr>
          <p:cNvSpPr txBox="1"/>
          <p:nvPr/>
        </p:nvSpPr>
        <p:spPr>
          <a:xfrm>
            <a:off x="7658100" y="2061586"/>
            <a:ext cx="383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Maxima Detection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Threshold = 2000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FS=Filtered Signal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SDBROSA=Stimuli detected before remotion of stimuli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521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14" y="2324818"/>
            <a:ext cx="3804998" cy="2853748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65662-AF2F-DBF6-6CA0-9676F49BD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501" y="2324816"/>
            <a:ext cx="3804998" cy="285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E9867-A4ED-1EA7-4D1D-7596E03A0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9707" y="2366520"/>
            <a:ext cx="3693789" cy="27703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CEDB29-C663-7474-96F3-07E2E8FF092C}"/>
              </a:ext>
            </a:extLst>
          </p:cNvPr>
          <p:cNvSpPr/>
          <p:nvPr/>
        </p:nvSpPr>
        <p:spPr>
          <a:xfrm>
            <a:off x="1415855" y="2709644"/>
            <a:ext cx="75501" cy="2202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B0F646-9C21-0DCA-AC75-C75C59A85A7B}"/>
              </a:ext>
            </a:extLst>
          </p:cNvPr>
          <p:cNvCxnSpPr/>
          <p:nvPr/>
        </p:nvCxnSpPr>
        <p:spPr>
          <a:xfrm flipV="1">
            <a:off x="1534002" y="2536371"/>
            <a:ext cx="2884714" cy="1126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E7351-D49D-C7DD-41A3-6D553C431B1A}"/>
              </a:ext>
            </a:extLst>
          </p:cNvPr>
          <p:cNvCxnSpPr/>
          <p:nvPr/>
        </p:nvCxnSpPr>
        <p:spPr>
          <a:xfrm>
            <a:off x="1541090" y="4082143"/>
            <a:ext cx="2884714" cy="898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971600F-F2FF-1B7B-845A-F76851299557}"/>
              </a:ext>
            </a:extLst>
          </p:cNvPr>
          <p:cNvSpPr/>
          <p:nvPr/>
        </p:nvSpPr>
        <p:spPr>
          <a:xfrm>
            <a:off x="4691743" y="3802380"/>
            <a:ext cx="2950028" cy="1480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EAC0A0-1B11-6195-6D17-C4E6412BC8B5}"/>
              </a:ext>
            </a:extLst>
          </p:cNvPr>
          <p:cNvCxnSpPr>
            <a:cxnSpLocks/>
          </p:cNvCxnSpPr>
          <p:nvPr/>
        </p:nvCxnSpPr>
        <p:spPr>
          <a:xfrm flipV="1">
            <a:off x="7641771" y="2536371"/>
            <a:ext cx="717369" cy="1266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C67824-B0F0-F5C4-8985-4296CF9AB035}"/>
              </a:ext>
            </a:extLst>
          </p:cNvPr>
          <p:cNvCxnSpPr>
            <a:cxnSpLocks/>
          </p:cNvCxnSpPr>
          <p:nvPr/>
        </p:nvCxnSpPr>
        <p:spPr>
          <a:xfrm>
            <a:off x="7641771" y="3935187"/>
            <a:ext cx="717369" cy="10450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3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14" y="2324818"/>
            <a:ext cx="3804997" cy="2853748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65662-AF2F-DBF6-6CA0-9676F49BD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3501" y="2324816"/>
            <a:ext cx="3804997" cy="2853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E9867-A4ED-1EA7-4D1D-7596E03A0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9707" y="2366520"/>
            <a:ext cx="3693789" cy="27703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CEDB29-C663-7474-96F3-07E2E8FF092C}"/>
              </a:ext>
            </a:extLst>
          </p:cNvPr>
          <p:cNvSpPr/>
          <p:nvPr/>
        </p:nvSpPr>
        <p:spPr>
          <a:xfrm>
            <a:off x="1415855" y="2709644"/>
            <a:ext cx="75501" cy="2202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F2336-8CDD-29CF-25C7-4639F465E2B5}"/>
              </a:ext>
            </a:extLst>
          </p:cNvPr>
          <p:cNvSpPr/>
          <p:nvPr/>
        </p:nvSpPr>
        <p:spPr>
          <a:xfrm>
            <a:off x="4691743" y="3802380"/>
            <a:ext cx="2950028" cy="1480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C5F991-6A4C-40FD-4A2C-11B8928D52EE}"/>
              </a:ext>
            </a:extLst>
          </p:cNvPr>
          <p:cNvCxnSpPr>
            <a:cxnSpLocks/>
          </p:cNvCxnSpPr>
          <p:nvPr/>
        </p:nvCxnSpPr>
        <p:spPr>
          <a:xfrm flipV="1">
            <a:off x="7641771" y="2536371"/>
            <a:ext cx="717369" cy="1266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F2931F-05AE-8257-32F5-20C1EF768372}"/>
              </a:ext>
            </a:extLst>
          </p:cNvPr>
          <p:cNvCxnSpPr>
            <a:cxnSpLocks/>
          </p:cNvCxnSpPr>
          <p:nvPr/>
        </p:nvCxnSpPr>
        <p:spPr>
          <a:xfrm>
            <a:off x="7641771" y="3935187"/>
            <a:ext cx="717369" cy="10450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B0F646-9C21-0DCA-AC75-C75C59A85A7B}"/>
              </a:ext>
            </a:extLst>
          </p:cNvPr>
          <p:cNvCxnSpPr/>
          <p:nvPr/>
        </p:nvCxnSpPr>
        <p:spPr>
          <a:xfrm flipV="1">
            <a:off x="1534002" y="2536371"/>
            <a:ext cx="2884714" cy="1126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E7351-D49D-C7DD-41A3-6D553C431B1A}"/>
              </a:ext>
            </a:extLst>
          </p:cNvPr>
          <p:cNvCxnSpPr/>
          <p:nvPr/>
        </p:nvCxnSpPr>
        <p:spPr>
          <a:xfrm>
            <a:off x="1541090" y="4082143"/>
            <a:ext cx="2884714" cy="898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D2CCF-8541-92E9-A2BF-5D575C7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50" y="1315599"/>
            <a:ext cx="6667500" cy="5000625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E9761972-2193-156A-749C-EE3EB5099CC9}"/>
              </a:ext>
            </a:extLst>
          </p:cNvPr>
          <p:cNvSpPr/>
          <p:nvPr/>
        </p:nvSpPr>
        <p:spPr>
          <a:xfrm rot="10800000" flipH="1">
            <a:off x="104774" y="104773"/>
            <a:ext cx="6229351" cy="904875"/>
          </a:xfrm>
          <a:prstGeom prst="snip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D5A6A84-CF38-9D94-DB1A-8834F5D505D1}"/>
              </a:ext>
            </a:extLst>
          </p:cNvPr>
          <p:cNvSpPr/>
          <p:nvPr/>
        </p:nvSpPr>
        <p:spPr>
          <a:xfrm rot="16200000">
            <a:off x="11630602" y="6296601"/>
            <a:ext cx="436999" cy="476248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DD45-BCC4-B0CC-812B-3ABEC3D5EF38}"/>
              </a:ext>
            </a:extLst>
          </p:cNvPr>
          <p:cNvSpPr txBox="1"/>
          <p:nvPr/>
        </p:nvSpPr>
        <p:spPr>
          <a:xfrm>
            <a:off x="1390650" y="203267"/>
            <a:ext cx="444817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9E1FF-1430-B525-3762-2CE746E65845}"/>
              </a:ext>
            </a:extLst>
          </p:cNvPr>
          <p:cNvSpPr txBox="1"/>
          <p:nvPr/>
        </p:nvSpPr>
        <p:spPr>
          <a:xfrm>
            <a:off x="7658100" y="2061586"/>
            <a:ext cx="3838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Stimulus Artifacts remotion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5ms after the detected stimulus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SW/OSA=Signal without stimuli artifacts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SDAROSA=Stimuli detected after remotion of stimuli artifacts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338</Words>
  <Application>Microsoft Office PowerPoint</Application>
  <PresentationFormat>Widescreen</PresentationFormat>
  <Paragraphs>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Palmieri</dc:creator>
  <cp:lastModifiedBy>GIUSEPPE DE VENUTO</cp:lastModifiedBy>
  <cp:revision>25</cp:revision>
  <dcterms:created xsi:type="dcterms:W3CDTF">2022-06-17T21:56:03Z</dcterms:created>
  <dcterms:modified xsi:type="dcterms:W3CDTF">2023-02-10T13:22:18Z</dcterms:modified>
</cp:coreProperties>
</file>