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21"/>
  </p:notesMasterIdLst>
  <p:sldIdLst>
    <p:sldId id="256" r:id="rId6"/>
    <p:sldId id="372" r:id="rId7"/>
    <p:sldId id="376" r:id="rId8"/>
    <p:sldId id="384" r:id="rId9"/>
    <p:sldId id="361" r:id="rId10"/>
    <p:sldId id="398" r:id="rId11"/>
    <p:sldId id="389" r:id="rId12"/>
    <p:sldId id="368" r:id="rId13"/>
    <p:sldId id="399" r:id="rId14"/>
    <p:sldId id="400" r:id="rId15"/>
    <p:sldId id="402" r:id="rId16"/>
    <p:sldId id="396" r:id="rId17"/>
    <p:sldId id="397" r:id="rId18"/>
    <p:sldId id="390" r:id="rId19"/>
    <p:sldId id="375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8A0"/>
    <a:srgbClr val="BDD783"/>
    <a:srgbClr val="92B93B"/>
    <a:srgbClr val="3B96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Lisanti" userId="392a7d31-ca04-4d58-b173-faac4c2967cc" providerId="ADAL" clId="{FF5B9237-B00D-4F0F-90AB-CF81881DE415}"/>
    <pc:docChg chg="custSel modSld">
      <pc:chgData name="Andrea Lisanti" userId="392a7d31-ca04-4d58-b173-faac4c2967cc" providerId="ADAL" clId="{FF5B9237-B00D-4F0F-90AB-CF81881DE415}" dt="2019-05-27T17:20:35.363" v="241" actId="20577"/>
      <pc:docMkLst>
        <pc:docMk/>
      </pc:docMkLst>
      <pc:sldChg chg="modSp">
        <pc:chgData name="Andrea Lisanti" userId="392a7d31-ca04-4d58-b173-faac4c2967cc" providerId="ADAL" clId="{FF5B9237-B00D-4F0F-90AB-CF81881DE415}" dt="2019-05-27T17:20:35.363" v="241" actId="20577"/>
        <pc:sldMkLst>
          <pc:docMk/>
          <pc:sldMk cId="1225767466" sldId="361"/>
        </pc:sldMkLst>
        <pc:spChg chg="mod">
          <ac:chgData name="Andrea Lisanti" userId="392a7d31-ca04-4d58-b173-faac4c2967cc" providerId="ADAL" clId="{FF5B9237-B00D-4F0F-90AB-CF81881DE415}" dt="2019-05-27T17:20:35.363" v="241" actId="20577"/>
          <ac:spMkLst>
            <pc:docMk/>
            <pc:sldMk cId="1225767466" sldId="361"/>
            <ac:spMk id="23" creationId="{4595E619-9366-45FE-995F-2E79D7FD48CF}"/>
          </ac:spMkLst>
        </pc:spChg>
      </pc:sldChg>
      <pc:sldChg chg="modSp">
        <pc:chgData name="Andrea Lisanti" userId="392a7d31-ca04-4d58-b173-faac4c2967cc" providerId="ADAL" clId="{FF5B9237-B00D-4F0F-90AB-CF81881DE415}" dt="2019-05-27T17:12:22.356" v="197" actId="2062"/>
        <pc:sldMkLst>
          <pc:docMk/>
          <pc:sldMk cId="504746401" sldId="368"/>
        </pc:sldMkLst>
        <pc:graphicFrameChg chg="mod modGraphic">
          <ac:chgData name="Andrea Lisanti" userId="392a7d31-ca04-4d58-b173-faac4c2967cc" providerId="ADAL" clId="{FF5B9237-B00D-4F0F-90AB-CF81881DE415}" dt="2019-05-27T17:12:22.356" v="197" actId="2062"/>
          <ac:graphicFrameMkLst>
            <pc:docMk/>
            <pc:sldMk cId="504746401" sldId="368"/>
            <ac:graphicFrameMk id="4" creationId="{B76BBFD9-C344-4914-A05F-4BCFD586D234}"/>
          </ac:graphicFrameMkLst>
        </pc:graphicFrameChg>
      </pc:sldChg>
      <pc:sldChg chg="modSp">
        <pc:chgData name="Andrea Lisanti" userId="392a7d31-ca04-4d58-b173-faac4c2967cc" providerId="ADAL" clId="{FF5B9237-B00D-4F0F-90AB-CF81881DE415}" dt="2019-05-27T17:12:50.519" v="207" actId="108"/>
        <pc:sldMkLst>
          <pc:docMk/>
          <pc:sldMk cId="3130921022" sldId="399"/>
        </pc:sldMkLst>
        <pc:graphicFrameChg chg="mod modGraphic">
          <ac:chgData name="Andrea Lisanti" userId="392a7d31-ca04-4d58-b173-faac4c2967cc" providerId="ADAL" clId="{FF5B9237-B00D-4F0F-90AB-CF81881DE415}" dt="2019-05-27T17:12:50.519" v="207" actId="108"/>
          <ac:graphicFrameMkLst>
            <pc:docMk/>
            <pc:sldMk cId="3130921022" sldId="399"/>
            <ac:graphicFrameMk id="4" creationId="{EB78E84A-AE63-4556-BC45-9E466D0ABCEB}"/>
          </ac:graphicFrameMkLst>
        </pc:graphicFrameChg>
      </pc:sldChg>
      <pc:sldChg chg="addSp delSp modSp">
        <pc:chgData name="Andrea Lisanti" userId="392a7d31-ca04-4d58-b173-faac4c2967cc" providerId="ADAL" clId="{FF5B9237-B00D-4F0F-90AB-CF81881DE415}" dt="2019-05-27T17:13:12.680" v="211" actId="20577"/>
        <pc:sldMkLst>
          <pc:docMk/>
          <pc:sldMk cId="3343813414" sldId="400"/>
        </pc:sldMkLst>
        <pc:spChg chg="del">
          <ac:chgData name="Andrea Lisanti" userId="392a7d31-ca04-4d58-b173-faac4c2967cc" providerId="ADAL" clId="{FF5B9237-B00D-4F0F-90AB-CF81881DE415}" dt="2019-05-27T17:05:35.945" v="0" actId="478"/>
          <ac:spMkLst>
            <pc:docMk/>
            <pc:sldMk cId="3343813414" sldId="400"/>
            <ac:spMk id="5" creationId="{00000000-0000-0000-0000-000000000000}"/>
          </ac:spMkLst>
        </pc:spChg>
        <pc:graphicFrameChg chg="add mod modGraphic">
          <ac:chgData name="Andrea Lisanti" userId="392a7d31-ca04-4d58-b173-faac4c2967cc" providerId="ADAL" clId="{FF5B9237-B00D-4F0F-90AB-CF81881DE415}" dt="2019-05-27T17:13:12.680" v="211" actId="20577"/>
          <ac:graphicFrameMkLst>
            <pc:docMk/>
            <pc:sldMk cId="3343813414" sldId="400"/>
            <ac:graphicFrameMk id="4" creationId="{B073F4F1-5CDE-4DAE-BDAF-FF5C14DE5957}"/>
          </ac:graphicFrameMkLst>
        </pc:graphicFrameChg>
      </pc:sldChg>
      <pc:sldChg chg="modSp">
        <pc:chgData name="Andrea Lisanti" userId="392a7d31-ca04-4d58-b173-faac4c2967cc" providerId="ADAL" clId="{FF5B9237-B00D-4F0F-90AB-CF81881DE415}" dt="2019-05-27T17:13:45.271" v="219" actId="20577"/>
        <pc:sldMkLst>
          <pc:docMk/>
          <pc:sldMk cId="3283281980" sldId="402"/>
        </pc:sldMkLst>
        <pc:graphicFrameChg chg="mod modGraphic">
          <ac:chgData name="Andrea Lisanti" userId="392a7d31-ca04-4d58-b173-faac4c2967cc" providerId="ADAL" clId="{FF5B9237-B00D-4F0F-90AB-CF81881DE415}" dt="2019-05-27T17:13:45.271" v="219" actId="20577"/>
          <ac:graphicFrameMkLst>
            <pc:docMk/>
            <pc:sldMk cId="3283281980" sldId="402"/>
            <ac:graphicFrameMk id="10" creationId="{85E7EE8E-42CA-4BA1-8DFC-307DBFDF9AE0}"/>
          </ac:graphicFrameMkLst>
        </pc:graphicFrameChg>
      </pc:sldChg>
    </pc:docChg>
  </pc:docChgLst>
  <pc:docChgLst>
    <pc:chgData name="Giulia Dei Pieri" userId="fdd580a8-2377-4f74-8ce7-9326cd0b0b37" providerId="ADAL" clId="{313E0B9C-F2E6-4399-A92B-D7BBE81CDA81}"/>
    <pc:docChg chg="delSld modSld">
      <pc:chgData name="Giulia Dei Pieri" userId="fdd580a8-2377-4f74-8ce7-9326cd0b0b37" providerId="ADAL" clId="{313E0B9C-F2E6-4399-A92B-D7BBE81CDA81}" dt="2019-05-27T17:17:38.935" v="241" actId="12"/>
      <pc:docMkLst>
        <pc:docMk/>
      </pc:docMkLst>
      <pc:sldChg chg="modSp">
        <pc:chgData name="Giulia Dei Pieri" userId="fdd580a8-2377-4f74-8ce7-9326cd0b0b37" providerId="ADAL" clId="{313E0B9C-F2E6-4399-A92B-D7BBE81CDA81}" dt="2019-05-27T17:16:10.732" v="237" actId="12"/>
        <pc:sldMkLst>
          <pc:docMk/>
          <pc:sldMk cId="504746401" sldId="368"/>
        </pc:sldMkLst>
        <pc:graphicFrameChg chg="modGraphic">
          <ac:chgData name="Giulia Dei Pieri" userId="fdd580a8-2377-4f74-8ce7-9326cd0b0b37" providerId="ADAL" clId="{313E0B9C-F2E6-4399-A92B-D7BBE81CDA81}" dt="2019-05-27T17:16:10.732" v="237" actId="12"/>
          <ac:graphicFrameMkLst>
            <pc:docMk/>
            <pc:sldMk cId="504746401" sldId="368"/>
            <ac:graphicFrameMk id="4" creationId="{B76BBFD9-C344-4914-A05F-4BCFD586D234}"/>
          </ac:graphicFrameMkLst>
        </pc:graphicFrameChg>
      </pc:sldChg>
      <pc:sldChg chg="modSp">
        <pc:chgData name="Giulia Dei Pieri" userId="fdd580a8-2377-4f74-8ce7-9326cd0b0b37" providerId="ADAL" clId="{313E0B9C-F2E6-4399-A92B-D7BBE81CDA81}" dt="2019-05-27T17:17:38.935" v="241" actId="12"/>
        <pc:sldMkLst>
          <pc:docMk/>
          <pc:sldMk cId="3130921022" sldId="399"/>
        </pc:sldMkLst>
        <pc:graphicFrameChg chg="mod modGraphic">
          <ac:chgData name="Giulia Dei Pieri" userId="fdd580a8-2377-4f74-8ce7-9326cd0b0b37" providerId="ADAL" clId="{313E0B9C-F2E6-4399-A92B-D7BBE81CDA81}" dt="2019-05-27T17:17:38.935" v="241" actId="12"/>
          <ac:graphicFrameMkLst>
            <pc:docMk/>
            <pc:sldMk cId="3130921022" sldId="399"/>
            <ac:graphicFrameMk id="4" creationId="{EB78E84A-AE63-4556-BC45-9E466D0ABCEB}"/>
          </ac:graphicFrameMkLst>
        </pc:graphicFrameChg>
      </pc:sldChg>
      <pc:sldChg chg="modSp">
        <pc:chgData name="Giulia Dei Pieri" userId="fdd580a8-2377-4f74-8ce7-9326cd0b0b37" providerId="ADAL" clId="{313E0B9C-F2E6-4399-A92B-D7BBE81CDA81}" dt="2019-05-27T17:10:34.383" v="226" actId="20577"/>
        <pc:sldMkLst>
          <pc:docMk/>
          <pc:sldMk cId="3343813414" sldId="400"/>
        </pc:sldMkLst>
        <pc:graphicFrameChg chg="mod modGraphic">
          <ac:chgData name="Giulia Dei Pieri" userId="fdd580a8-2377-4f74-8ce7-9326cd0b0b37" providerId="ADAL" clId="{313E0B9C-F2E6-4399-A92B-D7BBE81CDA81}" dt="2019-05-27T17:10:34.383" v="226" actId="20577"/>
          <ac:graphicFrameMkLst>
            <pc:docMk/>
            <pc:sldMk cId="3343813414" sldId="400"/>
            <ac:graphicFrameMk id="4" creationId="{B073F4F1-5CDE-4DAE-BDAF-FF5C14DE5957}"/>
          </ac:graphicFrameMkLst>
        </pc:graphicFrameChg>
      </pc:sldChg>
      <pc:sldChg chg="delSp modSp">
        <pc:chgData name="Giulia Dei Pieri" userId="fdd580a8-2377-4f74-8ce7-9326cd0b0b37" providerId="ADAL" clId="{313E0B9C-F2E6-4399-A92B-D7BBE81CDA81}" dt="2019-05-27T17:15:31.726" v="234" actId="20577"/>
        <pc:sldMkLst>
          <pc:docMk/>
          <pc:sldMk cId="3283281980" sldId="402"/>
        </pc:sldMkLst>
        <pc:spChg chg="del mod">
          <ac:chgData name="Giulia Dei Pieri" userId="fdd580a8-2377-4f74-8ce7-9326cd0b0b37" providerId="ADAL" clId="{313E0B9C-F2E6-4399-A92B-D7BBE81CDA81}" dt="2019-05-27T17:06:45.061" v="3"/>
          <ac:spMkLst>
            <pc:docMk/>
            <pc:sldMk cId="3283281980" sldId="402"/>
            <ac:spMk id="11" creationId="{227BA063-55F1-478B-988F-B6BAF97AD863}"/>
          </ac:spMkLst>
        </pc:spChg>
        <pc:graphicFrameChg chg="mod modGraphic">
          <ac:chgData name="Giulia Dei Pieri" userId="fdd580a8-2377-4f74-8ce7-9326cd0b0b37" providerId="ADAL" clId="{313E0B9C-F2E6-4399-A92B-D7BBE81CDA81}" dt="2019-05-27T17:15:31.726" v="234" actId="20577"/>
          <ac:graphicFrameMkLst>
            <pc:docMk/>
            <pc:sldMk cId="3283281980" sldId="402"/>
            <ac:graphicFrameMk id="10" creationId="{85E7EE8E-42CA-4BA1-8DFC-307DBFDF9AE0}"/>
          </ac:graphicFrameMkLst>
        </pc:graphicFrameChg>
      </pc:sldChg>
      <pc:sldChg chg="del">
        <pc:chgData name="Giulia Dei Pieri" userId="fdd580a8-2377-4f74-8ce7-9326cd0b0b37" providerId="ADAL" clId="{313E0B9C-F2E6-4399-A92B-D7BBE81CDA81}" dt="2019-05-27T17:17:13.896" v="239" actId="2696"/>
        <pc:sldMkLst>
          <pc:docMk/>
          <pc:sldMk cId="3017760637" sldId="40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65C71-59FC-45EA-83F0-9AFE61A0BED7}" type="datetimeFigureOut">
              <a:rPr lang="it-IT" smtClean="0"/>
              <a:t>04/06/2019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4A1D1-C215-40B5-8459-14134D09A5C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4984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4A1D1-C215-40B5-8459-14134D09A5C7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0951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.svg"/><Relationship Id="rId7" Type="http://schemas.openxmlformats.org/officeDocument/2006/relationships/image" Target="../media/image6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10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.svg"/><Relationship Id="rId7" Type="http://schemas.openxmlformats.org/officeDocument/2006/relationships/image" Target="../media/image6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10.sv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rgbClr val="92B9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15180CA2-1113-4F48-ABE8-B2C3484080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126" t="7644" r="-29126" b="5588"/>
          <a:stretch/>
        </p:blipFill>
        <p:spPr>
          <a:xfrm>
            <a:off x="0" y="1"/>
            <a:ext cx="7903777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6213ED81-42DD-4FF7-AEC0-EAF7E2E02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2899" y="1209174"/>
            <a:ext cx="6014453" cy="3237247"/>
          </a:xfrm>
        </p:spPr>
        <p:txBody>
          <a:bodyPr anchor="b">
            <a:normAutofit/>
          </a:bodyPr>
          <a:lstStyle>
            <a:lvl1pPr algn="r">
              <a:defRPr sz="5400">
                <a:solidFill>
                  <a:srgbClr val="0068A0"/>
                </a:solidFill>
              </a:defRPr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8BD7553-1B22-42B1-9E81-F08B78795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7500" y="4474996"/>
            <a:ext cx="6039852" cy="1570204"/>
          </a:xfrm>
        </p:spPr>
        <p:txBody>
          <a:bodyPr>
            <a:noAutofit/>
          </a:bodyPr>
          <a:lstStyle>
            <a:lvl1pPr marL="0" indent="0" algn="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ABF098C-A091-4293-B14F-36E54341C257}"/>
              </a:ext>
            </a:extLst>
          </p:cNvPr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34" y="2138787"/>
            <a:ext cx="4047843" cy="207451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1EB2FF7-7687-4000-81AB-AE392F9AD7C1}"/>
              </a:ext>
            </a:extLst>
          </p:cNvPr>
          <p:cNvPicPr/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399" y="6176135"/>
            <a:ext cx="6215744" cy="447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Elemento grafico 128">
            <a:extLst>
              <a:ext uri="{FF2B5EF4-FFF2-40B4-BE49-F238E27FC236}">
                <a16:creationId xmlns:a16="http://schemas.microsoft.com/office/drawing/2014/main" id="{DFB35F1B-D726-46D9-9429-64A97685715D}"/>
              </a:ext>
            </a:extLst>
          </p:cNvPr>
          <p:cNvPicPr/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r="4583"/>
          <a:stretch/>
        </p:blipFill>
        <p:spPr>
          <a:xfrm>
            <a:off x="3467099" y="1"/>
            <a:ext cx="8724901" cy="1391160"/>
          </a:xfrm>
          <a:prstGeom prst="rect">
            <a:avLst/>
          </a:prstGeom>
        </p:spPr>
      </p:pic>
      <p:pic>
        <p:nvPicPr>
          <p:cNvPr id="10" name="Elemento grafico 130">
            <a:extLst>
              <a:ext uri="{FF2B5EF4-FFF2-40B4-BE49-F238E27FC236}">
                <a16:creationId xmlns:a16="http://schemas.microsoft.com/office/drawing/2014/main" id="{6F5F95A8-B3C3-40F7-8C87-F1BA9E8ED49B}"/>
              </a:ext>
            </a:extLst>
          </p:cNvPr>
          <p:cNvPicPr/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8650" b="21590"/>
          <a:stretch/>
        </p:blipFill>
        <p:spPr>
          <a:xfrm>
            <a:off x="0" y="5880100"/>
            <a:ext cx="5234163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453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4F7798-0F4E-49E0-BA70-815342A80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1EBC37A-0E01-4628-BA71-FB36291AF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547520"/>
            <a:ext cx="8407400" cy="3388059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308226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B6F103F-1458-4C40-B857-96A930744D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092199"/>
            <a:ext cx="2628900" cy="4127501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42A1711-46CC-46DA-8E1E-566675D8A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104899"/>
            <a:ext cx="7734300" cy="4775201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928417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rgbClr val="92B9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15180CA2-1113-4F48-ABE8-B2C3484080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126" t="7644" r="-29126" b="5588"/>
          <a:stretch/>
        </p:blipFill>
        <p:spPr>
          <a:xfrm>
            <a:off x="0" y="1"/>
            <a:ext cx="7903777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6213ED81-42DD-4FF7-AEC0-EAF7E2E02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2899" y="1209174"/>
            <a:ext cx="6014453" cy="3237247"/>
          </a:xfrm>
        </p:spPr>
        <p:txBody>
          <a:bodyPr anchor="b">
            <a:normAutofit/>
          </a:bodyPr>
          <a:lstStyle>
            <a:lvl1pPr algn="r">
              <a:defRPr sz="5400">
                <a:solidFill>
                  <a:srgbClr val="0068A0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8BD7553-1B22-42B1-9E81-F08B78795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7500" y="4474996"/>
            <a:ext cx="6039852" cy="1570204"/>
          </a:xfrm>
        </p:spPr>
        <p:txBody>
          <a:bodyPr>
            <a:noAutofit/>
          </a:bodyPr>
          <a:lstStyle>
            <a:lvl1pPr marL="0" indent="0" algn="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ABF098C-A091-4293-B14F-36E54341C257}"/>
              </a:ext>
            </a:extLst>
          </p:cNvPr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34" y="2138787"/>
            <a:ext cx="4047843" cy="207451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1EB2FF7-7687-4000-81AB-AE392F9AD7C1}"/>
              </a:ext>
            </a:extLst>
          </p:cNvPr>
          <p:cNvPicPr/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399" y="6176135"/>
            <a:ext cx="6215744" cy="447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Elemento grafico 128">
            <a:extLst>
              <a:ext uri="{FF2B5EF4-FFF2-40B4-BE49-F238E27FC236}">
                <a16:creationId xmlns:a16="http://schemas.microsoft.com/office/drawing/2014/main" id="{DFB35F1B-D726-46D9-9429-64A97685715D}"/>
              </a:ext>
            </a:extLst>
          </p:cNvPr>
          <p:cNvPicPr/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r="4583"/>
          <a:stretch/>
        </p:blipFill>
        <p:spPr>
          <a:xfrm>
            <a:off x="3467099" y="1"/>
            <a:ext cx="8724901" cy="1391160"/>
          </a:xfrm>
          <a:prstGeom prst="rect">
            <a:avLst/>
          </a:prstGeom>
        </p:spPr>
      </p:pic>
      <p:pic>
        <p:nvPicPr>
          <p:cNvPr id="10" name="Elemento grafico 130">
            <a:extLst>
              <a:ext uri="{FF2B5EF4-FFF2-40B4-BE49-F238E27FC236}">
                <a16:creationId xmlns:a16="http://schemas.microsoft.com/office/drawing/2014/main" id="{6F5F95A8-B3C3-40F7-8C87-F1BA9E8ED49B}"/>
              </a:ext>
            </a:extLst>
          </p:cNvPr>
          <p:cNvPicPr/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8650" b="21590"/>
          <a:stretch/>
        </p:blipFill>
        <p:spPr>
          <a:xfrm>
            <a:off x="0" y="5880100"/>
            <a:ext cx="5234163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44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4D1535-FF56-4B24-9AFD-EA8AE4005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8889C6-4838-403A-8C20-F89D611F7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734247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8F86BB-534E-4DAF-A4BB-1AC22CA5B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7748994-3FBF-483C-BCA5-35DED9480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7064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8230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F949EA-6597-459E-B68E-C0635F567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201"/>
            <a:ext cx="6400800" cy="14859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564F1A4-6711-4CC4-9A70-BCC70209E4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02907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0985C85-A54A-49D0-980B-C5AA3A24A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43217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032575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8EF878-F4AC-4CD8-883C-F9EF0D13C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6488112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A7DF81-F307-4B15-90B5-2D6F0AA0D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3786B8A-766F-4468-9F39-0F0052FB7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3750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F9D313-89C3-4F91-A71A-C90A285B50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D4E5811-4805-40FF-9324-35E71E2D08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27654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4018909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1C60C6-1885-469E-A3EE-5CBB085DE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1299539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3898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C7C782-969E-4611-94D4-22EC23F9C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6C8C2F-A6C3-4ECE-9A39-23BA84087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270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0434A25-F153-4BD2-8455-F1F198F0C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703847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4D1535-FF56-4B24-9AFD-EA8AE4005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8889C6-4838-403A-8C20-F89D611F7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7785932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AEBBD6-EB28-4A24-97FC-5BD23FB65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52D0F55-473D-43CC-A8CF-EFB6B011D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1814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0C6ADDE-2DDF-4149-967B-0A559DEB4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842436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4F7798-0F4E-49E0-BA70-815342A80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1EBC37A-0E01-4628-BA71-FB36291AF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547520"/>
            <a:ext cx="8407400" cy="3388059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0741501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B6F103F-1458-4C40-B857-96A930744D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092199"/>
            <a:ext cx="2628900" cy="41275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42A1711-46CC-46DA-8E1E-566675D8A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104899"/>
            <a:ext cx="7734300" cy="4775201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646785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8F86BB-534E-4DAF-A4BB-1AC22CA5B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7748994-3FBF-483C-BCA5-35DED9480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7064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677244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F949EA-6597-459E-B68E-C0635F567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201"/>
            <a:ext cx="6400800" cy="1485900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564F1A4-6711-4CC4-9A70-BCC70209E4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02907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0985C85-A54A-49D0-980B-C5AA3A24A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43217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06030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8EF878-F4AC-4CD8-883C-F9EF0D13C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6488112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A7DF81-F307-4B15-90B5-2D6F0AA0D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3786B8A-766F-4468-9F39-0F0052FB7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3750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F9D313-89C3-4F91-A71A-C90A285B50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D4E5811-4805-40FF-9324-35E71E2D08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27654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299723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1C60C6-1885-469E-A3EE-5CBB085DE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843657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7130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C7C782-969E-4611-94D4-22EC23F9C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6C8C2F-A6C3-4ECE-9A39-23BA84087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270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0434A25-F153-4BD2-8455-F1F198F0C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275182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AEBBD6-EB28-4A24-97FC-5BD23FB65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52D0F55-473D-43CC-A8CF-EFB6B011D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1814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0C6ADDE-2DDF-4149-967B-0A559DEB4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6745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18" Type="http://schemas.openxmlformats.org/officeDocument/2006/relationships/image" Target="../media/image6.sv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sv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6095968-8A6A-40A1-B3D0-E4F83D5BB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51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A85D68-4C0D-4251-BC9F-865039D2F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547520"/>
            <a:ext cx="10515600" cy="3388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61A835D-38DA-4C48-98EF-F05680B51597}"/>
              </a:ext>
            </a:extLst>
          </p:cNvPr>
          <p:cNvPicPr/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205" y="5437193"/>
            <a:ext cx="2009448" cy="103114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9A62B32-FE3B-4550-A80E-3D4A6974CA6B}"/>
              </a:ext>
            </a:extLst>
          </p:cNvPr>
          <p:cNvPicPr/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03" y="6353639"/>
            <a:ext cx="4252329" cy="306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Elemento grafico 130">
            <a:extLst>
              <a:ext uri="{FF2B5EF4-FFF2-40B4-BE49-F238E27FC236}">
                <a16:creationId xmlns:a16="http://schemas.microsoft.com/office/drawing/2014/main" id="{2503D57C-BFD9-46F9-B88A-F701A06F4E3D}"/>
              </a:ext>
            </a:extLst>
          </p:cNvPr>
          <p:cNvPicPr/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18089" b="21590"/>
          <a:stretch/>
        </p:blipFill>
        <p:spPr>
          <a:xfrm>
            <a:off x="0" y="5805872"/>
            <a:ext cx="6464969" cy="1052128"/>
          </a:xfrm>
          <a:prstGeom prst="rect">
            <a:avLst/>
          </a:prstGeom>
        </p:spPr>
      </p:pic>
      <p:pic>
        <p:nvPicPr>
          <p:cNvPr id="10" name="Elemento grafico 128">
            <a:extLst>
              <a:ext uri="{FF2B5EF4-FFF2-40B4-BE49-F238E27FC236}">
                <a16:creationId xmlns:a16="http://schemas.microsoft.com/office/drawing/2014/main" id="{7BE508A6-B937-4F5B-841F-EA7EFDD83095}"/>
              </a:ext>
            </a:extLst>
          </p:cNvPr>
          <p:cNvPicPr/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 t="23272" r="39352"/>
          <a:stretch/>
        </p:blipFill>
        <p:spPr>
          <a:xfrm>
            <a:off x="5999747" y="0"/>
            <a:ext cx="6192253" cy="11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82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0068A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rgbClr val="92B93B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rgbClr val="0068A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6095968-8A6A-40A1-B3D0-E4F83D5BB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51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A85D68-4C0D-4251-BC9F-865039D2F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547520"/>
            <a:ext cx="10515600" cy="3388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61A835D-38DA-4C48-98EF-F05680B51597}"/>
              </a:ext>
            </a:extLst>
          </p:cNvPr>
          <p:cNvPicPr/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205" y="5437193"/>
            <a:ext cx="2009448" cy="103114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9A62B32-FE3B-4550-A80E-3D4A6974CA6B}"/>
              </a:ext>
            </a:extLst>
          </p:cNvPr>
          <p:cNvPicPr/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03" y="6353639"/>
            <a:ext cx="4252329" cy="306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Elemento grafico 130">
            <a:extLst>
              <a:ext uri="{FF2B5EF4-FFF2-40B4-BE49-F238E27FC236}">
                <a16:creationId xmlns:a16="http://schemas.microsoft.com/office/drawing/2014/main" id="{2503D57C-BFD9-46F9-B88A-F701A06F4E3D}"/>
              </a:ext>
            </a:extLst>
          </p:cNvPr>
          <p:cNvPicPr/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18089" b="21590"/>
          <a:stretch/>
        </p:blipFill>
        <p:spPr>
          <a:xfrm>
            <a:off x="0" y="5805872"/>
            <a:ext cx="6464969" cy="1052128"/>
          </a:xfrm>
          <a:prstGeom prst="rect">
            <a:avLst/>
          </a:prstGeom>
        </p:spPr>
      </p:pic>
      <p:pic>
        <p:nvPicPr>
          <p:cNvPr id="10" name="Elemento grafico 128">
            <a:extLst>
              <a:ext uri="{FF2B5EF4-FFF2-40B4-BE49-F238E27FC236}">
                <a16:creationId xmlns:a16="http://schemas.microsoft.com/office/drawing/2014/main" id="{7BE508A6-B937-4F5B-841F-EA7EFDD83095}"/>
              </a:ext>
            </a:extLst>
          </p:cNvPr>
          <p:cNvPicPr/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 t="23272" r="39352"/>
          <a:stretch/>
        </p:blipFill>
        <p:spPr>
          <a:xfrm>
            <a:off x="5999747" y="0"/>
            <a:ext cx="6192253" cy="11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53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0068A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rgbClr val="92B93B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rgbClr val="0068A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smartworkingvela.i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C538F5-38D6-4E10-A609-DAAD91B4D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8000" y="1972595"/>
            <a:ext cx="5875865" cy="2387600"/>
          </a:xfrm>
        </p:spPr>
        <p:txBody>
          <a:bodyPr/>
          <a:lstStyle/>
          <a:p>
            <a:pPr algn="r"/>
            <a:r>
              <a:rPr lang="it-IT">
                <a:latin typeface="Corbel" panose="020B0503020204020204" pitchFamily="34" charset="0"/>
              </a:rPr>
              <a:t>Comitato Scientifico</a:t>
            </a:r>
            <a:br>
              <a:rPr lang="it-IT">
                <a:latin typeface="Corbel" panose="020B0503020204020204" pitchFamily="34" charset="0"/>
              </a:rPr>
            </a:br>
            <a:r>
              <a:rPr lang="it-IT" sz="3200" i="1">
                <a:latin typeface="Corbel" panose="020B0503020204020204" pitchFamily="34" charset="0"/>
              </a:rPr>
              <a:t>Sessione operativa</a:t>
            </a:r>
            <a:endParaRPr lang="it-IT" i="1">
              <a:latin typeface="Corbel" panose="020B0503020204020204" pitchFamily="34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CA7084D-86A6-4610-AC8B-9C37FB6FE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5100" y="4688716"/>
            <a:ext cx="6218766" cy="1195249"/>
          </a:xfrm>
        </p:spPr>
        <p:txBody>
          <a:bodyPr>
            <a:normAutofit/>
          </a:bodyPr>
          <a:lstStyle/>
          <a:p>
            <a:r>
              <a:rPr lang="it-IT">
                <a:latin typeface="Corbel" panose="020B0503020204020204" pitchFamily="34" charset="0"/>
              </a:rPr>
              <a:t>28 maggio 2019</a:t>
            </a:r>
            <a:endParaRPr lang="it-IT" sz="3600">
              <a:solidFill>
                <a:srgbClr val="92B9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312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9C8AD8-27C4-478E-A6FF-99323C092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914" y="365125"/>
            <a:ext cx="10535652" cy="1325563"/>
          </a:xfrm>
        </p:spPr>
        <p:txBody>
          <a:bodyPr anchor="b" anchorCtr="0"/>
          <a:lstStyle/>
          <a:p>
            <a:r>
              <a:rPr lang="it-IT"/>
              <a:t>KIT DI RIUSO – TECNOLOGIE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B073F4F1-5CDE-4DAE-BDAF-FF5C14DE59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4530856"/>
              </p:ext>
            </p:extLst>
          </p:nvPr>
        </p:nvGraphicFramePr>
        <p:xfrm>
          <a:off x="329872" y="1625600"/>
          <a:ext cx="11338486" cy="3238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1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6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0564">
                <a:tc>
                  <a:txBody>
                    <a:bodyPr/>
                    <a:lstStyle/>
                    <a:p>
                      <a:r>
                        <a:rPr lang="it-IT" sz="1400">
                          <a:solidFill>
                            <a:schemeClr val="tx1"/>
                          </a:solidFill>
                        </a:rPr>
                        <a:t>TEMPISTICHE</a:t>
                      </a:r>
                      <a:r>
                        <a:rPr lang="it-IT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it-IT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13/6 Incontro di condivisione finale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6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27/6 Validazione finale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453">
                <a:tc>
                  <a:txBody>
                    <a:bodyPr/>
                    <a:lstStyle/>
                    <a:p>
                      <a:r>
                        <a:rPr lang="it-IT" sz="1400" b="1">
                          <a:solidFill>
                            <a:schemeClr val="tx1"/>
                          </a:solidFill>
                        </a:rPr>
                        <a:t>TO DO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it-IT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Sistematizzazione griglia in formato uniforme ad altri elementi di VELA</a:t>
                      </a:r>
                    </a:p>
                  </a:txBody>
                  <a:tcP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2834">
                <a:tc>
                  <a:txBody>
                    <a:bodyPr/>
                    <a:lstStyle/>
                    <a:p>
                      <a:r>
                        <a:rPr lang="it-IT" sz="1400" b="1"/>
                        <a:t>CONTENUTI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 sz="16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Framework di evoluzione di strumenti, hardware e software, nonché di servizi necessari per rendere efficace questa nuova modalità di organizzazione del lavoro.</a:t>
                      </a:r>
                    </a:p>
                    <a:p>
                      <a:pPr lvl="0"/>
                      <a:r>
                        <a:rPr lang="it-IT" sz="16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Il documento affronta i diversi ambiti di intervento suddividendoli, per ciascuno di essi, in tre diversi livelli di implementazione:</a:t>
                      </a:r>
                    </a:p>
                    <a:p>
                      <a:pPr lvl="0"/>
                      <a:r>
                        <a:rPr lang="it-IT" sz="16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Must: livello minimo, senza il quale non si ritiene si possano avviare efficacemente iniziative di Smart Working</a:t>
                      </a:r>
                    </a:p>
                    <a:p>
                      <a:pPr lvl="0"/>
                      <a:r>
                        <a:rPr lang="it-IT" sz="16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it-IT" sz="16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Should</a:t>
                      </a:r>
                      <a:r>
                        <a:rPr lang="it-IT" sz="16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livello auspicabile che permetterebbe una gestione migliore</a:t>
                      </a:r>
                    </a:p>
                    <a:p>
                      <a:pPr lvl="0"/>
                      <a:r>
                        <a:rPr lang="it-IT" sz="16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it-IT" sz="16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Could</a:t>
                      </a:r>
                      <a:r>
                        <a:rPr lang="it-IT" sz="16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livello che garantirebbe il massimo di efficacia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3813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9C8AD8-27C4-478E-A6FF-99323C092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914" y="365125"/>
            <a:ext cx="10535652" cy="1325563"/>
          </a:xfrm>
        </p:spPr>
        <p:txBody>
          <a:bodyPr anchor="b" anchorCtr="0"/>
          <a:lstStyle/>
          <a:p>
            <a:r>
              <a:rPr lang="it-IT"/>
              <a:t>KIT DI RIUSO – FORMAZIONE</a:t>
            </a:r>
          </a:p>
        </p:txBody>
      </p:sp>
      <p:graphicFrame>
        <p:nvGraphicFramePr>
          <p:cNvPr id="10" name="Segnaposto contenuto 3">
            <a:extLst>
              <a:ext uri="{FF2B5EF4-FFF2-40B4-BE49-F238E27FC236}">
                <a16:creationId xmlns:a16="http://schemas.microsoft.com/office/drawing/2014/main" id="{85E7EE8E-42CA-4BA1-8DFC-307DBFDF9A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0413825"/>
              </p:ext>
            </p:extLst>
          </p:nvPr>
        </p:nvGraphicFramePr>
        <p:xfrm>
          <a:off x="329872" y="1625600"/>
          <a:ext cx="11662431" cy="322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6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r>
                        <a:rPr lang="it-IT" sz="1400">
                          <a:solidFill>
                            <a:schemeClr val="tx1"/>
                          </a:solidFill>
                        </a:rPr>
                        <a:t>TEMPISTICHE</a:t>
                      </a:r>
                      <a:r>
                        <a:rPr lang="it-IT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600" b="0">
                          <a:solidFill>
                            <a:schemeClr val="tx1"/>
                          </a:solidFill>
                        </a:rPr>
                        <a:t>13/6 Incontro di condivisione finale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600" b="0">
                          <a:solidFill>
                            <a:schemeClr val="tx1"/>
                          </a:solidFill>
                        </a:rPr>
                        <a:t>27/6 Incontro di validazione finale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r>
                        <a:rPr lang="it-IT" sz="1400" b="1">
                          <a:solidFill>
                            <a:schemeClr val="tx1"/>
                          </a:solidFill>
                        </a:rPr>
                        <a:t>TO DO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600" b="0">
                          <a:solidFill>
                            <a:schemeClr val="tx1"/>
                          </a:solidFill>
                        </a:rPr>
                        <a:t>WIP: Da inserire data fine produzione video-pillole (FPA)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5620">
                <a:tc>
                  <a:txBody>
                    <a:bodyPr/>
                    <a:lstStyle/>
                    <a:p>
                      <a:r>
                        <a:rPr lang="it-IT" sz="1400" b="1"/>
                        <a:t>CONTENUTI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1"/>
                        <a:t>8 video-pillole</a:t>
                      </a:r>
                      <a:r>
                        <a:rPr lang="it-IT" sz="1600"/>
                        <a:t> della durata di </a:t>
                      </a:r>
                      <a:r>
                        <a:rPr lang="it-IT" sz="1600" err="1"/>
                        <a:t>max</a:t>
                      </a:r>
                      <a:r>
                        <a:rPr lang="it-IT" sz="1600"/>
                        <a:t> 5 minuti finalizzate ad affrontare gli aspetti pratici e operativi dello Smart </a:t>
                      </a:r>
                      <a:r>
                        <a:rPr lang="it-IT" sz="1600" err="1"/>
                        <a:t>Working</a:t>
                      </a:r>
                      <a:r>
                        <a:rPr lang="it-IT" sz="1600"/>
                        <a:t> e a rafforzare le soft skills per lavorare in modo </a:t>
                      </a:r>
                      <a:r>
                        <a:rPr lang="it-IT" sz="1600" err="1"/>
                        <a:t>smart</a:t>
                      </a:r>
                      <a:endParaRPr lang="it-IT" sz="160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60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1"/>
                        <a:t>10 video-lezioni </a:t>
                      </a:r>
                      <a:r>
                        <a:rPr lang="it-IT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della durata massima di 30 minuti, finalizzate ad approfondire il contesto normativo, l’approccio e l’applicazione dello Smart </a:t>
                      </a:r>
                      <a:r>
                        <a:rPr lang="it-IT" sz="1600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Working</a:t>
                      </a:r>
                      <a:r>
                        <a:rPr lang="it-IT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nel settore pubblico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600" b="1"/>
                    </a:p>
                    <a:p>
                      <a:endParaRPr lang="it-IT" sz="16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3281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9C8AD8-27C4-478E-A6FF-99323C092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914" y="365125"/>
            <a:ext cx="10535652" cy="1325563"/>
          </a:xfrm>
        </p:spPr>
        <p:txBody>
          <a:bodyPr anchor="b" anchorCtr="0"/>
          <a:lstStyle/>
          <a:p>
            <a:r>
              <a:rPr lang="it-IT"/>
              <a:t>KIT DI RIUSO - SPAZI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24616AEE-6F26-4CD6-822F-E402C5AF861F}"/>
              </a:ext>
            </a:extLst>
          </p:cNvPr>
          <p:cNvSpPr txBox="1">
            <a:spLocks noChangeArrowheads="1"/>
          </p:cNvSpPr>
          <p:nvPr/>
        </p:nvSpPr>
        <p:spPr>
          <a:xfrm>
            <a:off x="672966" y="2228057"/>
            <a:ext cx="4434652" cy="2841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rgbClr val="0068A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it-IT" altLang="it-IT" sz="1800" b="1"/>
              <a:t>01|</a:t>
            </a:r>
            <a:r>
              <a:rPr lang="it-IT" altLang="it-IT" sz="1800"/>
              <a:t>INTRODUZIONE</a:t>
            </a:r>
            <a:r>
              <a:rPr lang="it-IT" altLang="it-IT" sz="1800" b="1"/>
              <a:t> </a:t>
            </a:r>
            <a:br>
              <a:rPr lang="it-IT" altLang="it-IT" sz="1800" b="1"/>
            </a:br>
            <a:r>
              <a:rPr lang="it-IT" altLang="it-IT" sz="1800" b="1"/>
              <a:t>02|</a:t>
            </a:r>
            <a:r>
              <a:rPr lang="it-IT" altLang="it-IT" sz="1800"/>
              <a:t>ANALISI IMMOBILIARE: L’EDIFICIO</a:t>
            </a:r>
            <a:r>
              <a:rPr lang="it-IT" altLang="it-IT" sz="1800" b="1"/>
              <a:t> </a:t>
            </a:r>
            <a:br>
              <a:rPr lang="it-IT" altLang="it-IT" sz="1800" b="1"/>
            </a:br>
            <a:r>
              <a:rPr lang="it-IT" altLang="it-IT" sz="1800" b="1"/>
              <a:t>03|</a:t>
            </a:r>
            <a:r>
              <a:rPr lang="it-IT" altLang="it-IT" sz="1800"/>
              <a:t>PERCHE’ UN PROGETTO SMART</a:t>
            </a:r>
            <a:r>
              <a:rPr lang="it-IT" altLang="it-IT" sz="1800" b="1"/>
              <a:t> </a:t>
            </a:r>
            <a:br>
              <a:rPr lang="it-IT" altLang="it-IT" sz="1800" b="1"/>
            </a:br>
            <a:r>
              <a:rPr lang="it-IT" altLang="it-IT" sz="1800" b="1"/>
              <a:t>04|</a:t>
            </a:r>
            <a:r>
              <a:rPr lang="it-IT" altLang="it-IT" sz="1800"/>
              <a:t>WORKSETTINGS</a:t>
            </a:r>
            <a:br>
              <a:rPr lang="it-IT" altLang="it-IT" sz="1800" b="1"/>
            </a:br>
            <a:r>
              <a:rPr lang="it-IT" altLang="it-IT" sz="1800" b="1"/>
              <a:t>05|</a:t>
            </a:r>
            <a:r>
              <a:rPr lang="it-IT" altLang="it-IT" sz="1800"/>
              <a:t>STRATEGIE DI IMPLEMENTAZIONE</a:t>
            </a:r>
            <a:r>
              <a:rPr lang="it-IT" altLang="it-IT" sz="1800" b="1"/>
              <a:t> 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5AAB617F-C7B3-4B7B-A1C6-FF8C4AB31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966" y="2017916"/>
            <a:ext cx="10515600" cy="7163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b="1"/>
              <a:t>CONTENUTI DEL DOCUMENTO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9824237A-BCB1-4DE4-9A86-367A552413C6}"/>
              </a:ext>
            </a:extLst>
          </p:cNvPr>
          <p:cNvSpPr txBox="1">
            <a:spLocks/>
          </p:cNvSpPr>
          <p:nvPr/>
        </p:nvSpPr>
        <p:spPr>
          <a:xfrm>
            <a:off x="6352162" y="2017916"/>
            <a:ext cx="5166872" cy="716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rgbClr val="92B93B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rgbClr val="0068A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/>
              <a:t>TEMPISTICHE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74963CBF-CE15-4E5C-B5AB-0949FF1291DA}"/>
              </a:ext>
            </a:extLst>
          </p:cNvPr>
          <p:cNvSpPr txBox="1">
            <a:spLocks noChangeArrowheads="1"/>
          </p:cNvSpPr>
          <p:nvPr/>
        </p:nvSpPr>
        <p:spPr>
          <a:xfrm>
            <a:off x="6352162" y="2236961"/>
            <a:ext cx="5839838" cy="3773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rgbClr val="0068A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it-IT" altLang="it-IT" sz="1800" b="1"/>
              <a:t>28/05|</a:t>
            </a:r>
            <a:r>
              <a:rPr lang="it-IT" altLang="it-IT" sz="1800"/>
              <a:t>INCONTRO CON IL TEAM SPAZI PER PRIMA REVISIONE</a:t>
            </a:r>
          </a:p>
          <a:p>
            <a:pPr>
              <a:lnSpc>
                <a:spcPct val="200000"/>
              </a:lnSpc>
            </a:pPr>
            <a:r>
              <a:rPr lang="it-IT" altLang="it-IT" sz="1800" b="1"/>
              <a:t>06/06|</a:t>
            </a:r>
            <a:r>
              <a:rPr lang="it-IT" altLang="it-IT" sz="1800"/>
              <a:t>CALL CONFERENCE DI VALIDAZIONE DEL KIT</a:t>
            </a:r>
          </a:p>
          <a:p>
            <a:pPr>
              <a:lnSpc>
                <a:spcPct val="200000"/>
              </a:lnSpc>
            </a:pPr>
            <a:r>
              <a:rPr lang="it-IT" altLang="it-IT" sz="1800" b="1"/>
              <a:t>13/06|</a:t>
            </a:r>
            <a:r>
              <a:rPr lang="it-IT" altLang="it-IT" sz="1800"/>
              <a:t>INCONTRO DI VALIDAZIONE FINALE TEAM</a:t>
            </a:r>
          </a:p>
          <a:p>
            <a:pPr>
              <a:lnSpc>
                <a:spcPct val="200000"/>
              </a:lnSpc>
            </a:pPr>
            <a:r>
              <a:rPr lang="it-IT" altLang="it-IT" sz="1800" b="1"/>
              <a:t>27/06|</a:t>
            </a:r>
            <a:r>
              <a:rPr lang="it-IT" altLang="it-IT" sz="1800"/>
              <a:t>VALIDAZIONE FINALE</a:t>
            </a:r>
          </a:p>
          <a:p>
            <a:pPr>
              <a:lnSpc>
                <a:spcPct val="200000"/>
              </a:lnSpc>
            </a:pPr>
            <a:br>
              <a:rPr lang="it-IT" altLang="it-IT" sz="1800"/>
            </a:br>
            <a:endParaRPr lang="it-IT" altLang="it-IT" sz="1800" b="1"/>
          </a:p>
        </p:txBody>
      </p:sp>
    </p:spTree>
    <p:extLst>
      <p:ext uri="{BB962C8B-B14F-4D97-AF65-F5344CB8AC3E}">
        <p14:creationId xmlns:p14="http://schemas.microsoft.com/office/powerpoint/2010/main" val="3324149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9C8AD8-27C4-478E-A6FF-99323C092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914" y="365125"/>
            <a:ext cx="10535652" cy="1325563"/>
          </a:xfrm>
        </p:spPr>
        <p:txBody>
          <a:bodyPr anchor="b" anchorCtr="0"/>
          <a:lstStyle/>
          <a:p>
            <a:r>
              <a:rPr lang="it-IT"/>
              <a:t>KIT DI RIUSO - COMUNICAZIONE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24616AEE-6F26-4CD6-822F-E402C5AF861F}"/>
              </a:ext>
            </a:extLst>
          </p:cNvPr>
          <p:cNvSpPr txBox="1">
            <a:spLocks noChangeArrowheads="1"/>
          </p:cNvSpPr>
          <p:nvPr/>
        </p:nvSpPr>
        <p:spPr>
          <a:xfrm>
            <a:off x="652914" y="2279165"/>
            <a:ext cx="5593141" cy="3773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rgbClr val="0068A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it-IT" altLang="it-IT" sz="2400" b="1"/>
              <a:t>01|</a:t>
            </a:r>
            <a:r>
              <a:rPr lang="it-IT" altLang="it-IT" sz="1800"/>
              <a:t>PER INIZIARE</a:t>
            </a:r>
            <a:r>
              <a:rPr lang="it-IT" altLang="it-IT" sz="1800" b="1"/>
              <a:t> </a:t>
            </a:r>
            <a:br>
              <a:rPr lang="it-IT" altLang="it-IT" sz="1800" b="1"/>
            </a:br>
            <a:r>
              <a:rPr lang="it-IT" altLang="it-IT" sz="2400" b="1"/>
              <a:t>02|</a:t>
            </a:r>
            <a:r>
              <a:rPr lang="it-IT" altLang="it-IT" sz="1800"/>
              <a:t>I SEZIONE – Progettare la Strategia di Comunicazione e produrre un Piano di Comunicazione</a:t>
            </a:r>
            <a:br>
              <a:rPr lang="it-IT" altLang="it-IT" sz="1800" b="1"/>
            </a:br>
            <a:r>
              <a:rPr lang="it-IT" altLang="it-IT" sz="2400" b="1"/>
              <a:t>03|</a:t>
            </a:r>
            <a:r>
              <a:rPr lang="it-IT" altLang="it-IT" sz="1800"/>
              <a:t>II SEZIONE - Consigli e strumenti per l’attività di comunicazione interna</a:t>
            </a:r>
            <a:br>
              <a:rPr lang="it-IT" altLang="it-IT" sz="1800" b="1"/>
            </a:br>
            <a:r>
              <a:rPr lang="it-IT" altLang="it-IT" sz="2400" b="1"/>
              <a:t>04|</a:t>
            </a:r>
            <a:r>
              <a:rPr lang="it-IT" altLang="it-IT" sz="1800"/>
              <a:t>III SEZIONE - Consigli e strumenti per l’attività di comunicazione esterna</a:t>
            </a:r>
            <a:br>
              <a:rPr lang="it-IT" altLang="it-IT" sz="1800" b="1"/>
            </a:br>
            <a:r>
              <a:rPr lang="it-IT" altLang="it-IT" sz="2400" b="1"/>
              <a:t>05|</a:t>
            </a:r>
            <a:r>
              <a:rPr lang="it-IT" altLang="it-IT" sz="1800"/>
              <a:t>IV SEZIONE – Un esempio di campagna di comunicazione integrata</a:t>
            </a:r>
          </a:p>
          <a:p>
            <a:pPr>
              <a:lnSpc>
                <a:spcPct val="150000"/>
              </a:lnSpc>
            </a:pPr>
            <a:r>
              <a:rPr lang="it-IT" altLang="it-IT" sz="2400" b="1"/>
              <a:t>06|</a:t>
            </a:r>
            <a:r>
              <a:rPr lang="it-IT" altLang="it-IT" sz="1800"/>
              <a:t> ALLEGATI</a:t>
            </a:r>
            <a:endParaRPr lang="it-IT" altLang="it-IT" sz="1800" b="1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5AAB617F-C7B3-4B7B-A1C6-FF8C4AB31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898" y="2060120"/>
            <a:ext cx="10515600" cy="7163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b="1"/>
              <a:t>CONTENUTI DEL DOCUMENTO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9824237A-BCB1-4DE4-9A86-367A552413C6}"/>
              </a:ext>
            </a:extLst>
          </p:cNvPr>
          <p:cNvSpPr txBox="1">
            <a:spLocks/>
          </p:cNvSpPr>
          <p:nvPr/>
        </p:nvSpPr>
        <p:spPr>
          <a:xfrm>
            <a:off x="6372214" y="3375244"/>
            <a:ext cx="5166872" cy="716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rgbClr val="92B93B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rgbClr val="0068A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/>
              <a:t>TEMPISTICHE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74963CBF-CE15-4E5C-B5AB-0949FF1291DA}"/>
              </a:ext>
            </a:extLst>
          </p:cNvPr>
          <p:cNvSpPr txBox="1">
            <a:spLocks noChangeArrowheads="1"/>
          </p:cNvSpPr>
          <p:nvPr/>
        </p:nvSpPr>
        <p:spPr>
          <a:xfrm>
            <a:off x="6372214" y="3608979"/>
            <a:ext cx="5699248" cy="2029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rgbClr val="0068A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it-IT" altLang="it-IT" sz="2400" b="1"/>
              <a:t>07/05|</a:t>
            </a:r>
            <a:r>
              <a:rPr lang="it-IT" altLang="it-IT" sz="1800"/>
              <a:t>INVIO DOCUMENTO – LINEE GUIDA</a:t>
            </a:r>
          </a:p>
          <a:p>
            <a:pPr>
              <a:lnSpc>
                <a:spcPct val="200000"/>
              </a:lnSpc>
            </a:pPr>
            <a:r>
              <a:rPr lang="it-IT" altLang="it-IT" sz="2400" b="1"/>
              <a:t>28/05|</a:t>
            </a:r>
            <a:r>
              <a:rPr lang="it-IT" altLang="it-IT" sz="1800"/>
              <a:t>INCONTRO CON IL TEAM COMUNICAZIONE PER VALIDAZIONE</a:t>
            </a:r>
          </a:p>
          <a:p>
            <a:pPr>
              <a:lnSpc>
                <a:spcPct val="200000"/>
              </a:lnSpc>
            </a:pPr>
            <a:r>
              <a:rPr lang="it-IT" altLang="it-IT" sz="2400" b="1"/>
              <a:t>27/06|</a:t>
            </a:r>
            <a:r>
              <a:rPr lang="it-IT" altLang="it-IT" sz="1800"/>
              <a:t>VALIDAZIONE FINALE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228C0ADA-1D80-47FC-95CC-707DDF0C5421}"/>
              </a:ext>
            </a:extLst>
          </p:cNvPr>
          <p:cNvSpPr/>
          <p:nvPr/>
        </p:nvSpPr>
        <p:spPr>
          <a:xfrm>
            <a:off x="652915" y="1556608"/>
            <a:ext cx="102534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b="1">
                <a:solidFill>
                  <a:srgbClr val="92B93B"/>
                </a:solidFill>
              </a:rPr>
              <a:t>Linee Guida per la Comunicazione di un Progetto di Smart </a:t>
            </a:r>
            <a:r>
              <a:rPr lang="it-IT" sz="2000" b="1" err="1">
                <a:solidFill>
                  <a:srgbClr val="92B93B"/>
                </a:solidFill>
              </a:rPr>
              <a:t>Working</a:t>
            </a:r>
            <a:r>
              <a:rPr lang="it-IT" sz="2000" b="1">
                <a:solidFill>
                  <a:srgbClr val="92B93B"/>
                </a:solidFill>
              </a:rPr>
              <a:t> nella PA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E7576BA-D9D1-4408-88EF-1378D4A647A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838" y="1756663"/>
            <a:ext cx="2433955" cy="1568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2635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9C8AD8-27C4-478E-A6FF-99323C092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17" y="-513866"/>
            <a:ext cx="10535652" cy="1325563"/>
          </a:xfrm>
        </p:spPr>
        <p:txBody>
          <a:bodyPr anchor="b" anchorCtr="0"/>
          <a:lstStyle/>
          <a:p>
            <a:r>
              <a:rPr lang="it-IT"/>
              <a:t>MANUALE UTILIZZO DEL KIT</a:t>
            </a:r>
          </a:p>
        </p:txBody>
      </p:sp>
      <p:sp>
        <p:nvSpPr>
          <p:cNvPr id="6" name="Rettangolo 5"/>
          <p:cNvSpPr/>
          <p:nvPr/>
        </p:nvSpPr>
        <p:spPr>
          <a:xfrm>
            <a:off x="415188" y="1141339"/>
            <a:ext cx="10873945" cy="4978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/>
              <a:t>1. Che cos’è: pubblicazione tecnica che contiene le informazioni utili al corretto utilizzo del kit di riuso </a:t>
            </a:r>
            <a:r>
              <a:rPr lang="it-IT" err="1"/>
              <a:t>VeLA</a:t>
            </a:r>
            <a:endParaRPr lang="it-IT"/>
          </a:p>
          <a:p>
            <a:pPr marL="342900" indent="-342900">
              <a:buAutoNum type="arabicPeriod"/>
            </a:pPr>
            <a:endParaRPr lang="it-IT" sz="1050"/>
          </a:p>
          <a:p>
            <a:r>
              <a:rPr lang="it-IT"/>
              <a:t>2. Struttura del documento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/>
              <a:t>Premessa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/>
              <a:t>Il kit di riuso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/>
              <a:t>La piattaforma di accesso ai materiali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/>
              <a:t>Le modalità di richiesta di accesso ai materiali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/>
              <a:t>Le licenze e le modalità di riutilizzo dei materiali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/>
              <a:t>Il tracciamento delle buone pratiche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/>
              <a:t>L’attivazione dei cicli iterativi e di miglioramento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/>
              <a:t>I soggetti privati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/>
              <a:t>La valutazione del processo e modelli di riprogrammazione</a:t>
            </a:r>
          </a:p>
          <a:p>
            <a:endParaRPr lang="it-IT" sz="800"/>
          </a:p>
          <a:p>
            <a:r>
              <a:rPr lang="it-IT"/>
              <a:t>3. </a:t>
            </a:r>
            <a:r>
              <a:rPr lang="it-IT" err="1"/>
              <a:t>Workflow</a:t>
            </a:r>
            <a:endParaRPr lang="it-IT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/>
              <a:t>Incontro RER con ACT - entro primi di giugno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/>
              <a:t>Definizione di una prima bozza di manuale – entro fine giugno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/>
              <a:t>Condivisione con Comitato Scientifico per validazione – condivisione entro il 27 giugno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/>
              <a:t>Webinar – primi di luglio</a:t>
            </a:r>
          </a:p>
        </p:txBody>
      </p:sp>
    </p:spTree>
    <p:extLst>
      <p:ext uri="{BB962C8B-B14F-4D97-AF65-F5344CB8AC3E}">
        <p14:creationId xmlns:p14="http://schemas.microsoft.com/office/powerpoint/2010/main" val="73256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2748" y="-192089"/>
            <a:ext cx="10515600" cy="1325563"/>
          </a:xfrm>
        </p:spPr>
        <p:txBody>
          <a:bodyPr/>
          <a:lstStyle/>
          <a:p>
            <a:r>
              <a:rPr lang="it-IT"/>
              <a:t>PROSSIMI APPUNTAMENTI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14F3A33-0ED6-45F4-B9ED-3B8066315144}"/>
              </a:ext>
            </a:extLst>
          </p:cNvPr>
          <p:cNvSpPr/>
          <p:nvPr/>
        </p:nvSpPr>
        <p:spPr>
          <a:xfrm>
            <a:off x="202748" y="6211669"/>
            <a:ext cx="5508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/>
              <a:t>12 luglio – eventuale altra data per ultimazione lavori amministrativi del Comitato Scientifico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92F71416-BA3B-4BF9-A8E5-C95998B5EE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126756"/>
              </p:ext>
            </p:extLst>
          </p:nvPr>
        </p:nvGraphicFramePr>
        <p:xfrm>
          <a:off x="252434" y="938924"/>
          <a:ext cx="9262269" cy="4882451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736107">
                  <a:extLst>
                    <a:ext uri="{9D8B030D-6E8A-4147-A177-3AD203B41FA5}">
                      <a16:colId xmlns:a16="http://schemas.microsoft.com/office/drawing/2014/main" val="3542503835"/>
                    </a:ext>
                  </a:extLst>
                </a:gridCol>
                <a:gridCol w="1841156">
                  <a:extLst>
                    <a:ext uri="{9D8B030D-6E8A-4147-A177-3AD203B41FA5}">
                      <a16:colId xmlns:a16="http://schemas.microsoft.com/office/drawing/2014/main" val="2918861642"/>
                    </a:ext>
                  </a:extLst>
                </a:gridCol>
                <a:gridCol w="1692876">
                  <a:extLst>
                    <a:ext uri="{9D8B030D-6E8A-4147-A177-3AD203B41FA5}">
                      <a16:colId xmlns:a16="http://schemas.microsoft.com/office/drawing/2014/main" val="646142626"/>
                    </a:ext>
                  </a:extLst>
                </a:gridCol>
                <a:gridCol w="1767016">
                  <a:extLst>
                    <a:ext uri="{9D8B030D-6E8A-4147-A177-3AD203B41FA5}">
                      <a16:colId xmlns:a16="http://schemas.microsoft.com/office/drawing/2014/main" val="2939559757"/>
                    </a:ext>
                  </a:extLst>
                </a:gridCol>
                <a:gridCol w="3225114">
                  <a:extLst>
                    <a:ext uri="{9D8B030D-6E8A-4147-A177-3AD203B41FA5}">
                      <a16:colId xmlns:a16="http://schemas.microsoft.com/office/drawing/2014/main" val="3021513584"/>
                    </a:ext>
                  </a:extLst>
                </a:gridCol>
              </a:tblGrid>
              <a:tr h="317001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PROGETTO </a:t>
                      </a:r>
                      <a:r>
                        <a:rPr lang="it-IT" sz="1200" err="1">
                          <a:effectLst/>
                        </a:rPr>
                        <a:t>VeLA_attività</a:t>
                      </a:r>
                      <a:r>
                        <a:rPr lang="it-IT" sz="1200">
                          <a:effectLst/>
                        </a:rPr>
                        <a:t> a finire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97" marR="307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cell3D prstMaterial="dkEdge">
                      <a:bevel prst="cross"/>
                      <a:lightRig rig="flood" dir="t"/>
                    </a:cell3D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877729"/>
                  </a:ext>
                </a:extLst>
              </a:tr>
              <a:tr h="239892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TIPOLOGIA DI ATTIVITÀ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97" marR="307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 prst="cross"/>
                      <a:lightRig rig="flood" dir="t"/>
                    </a:cell3D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DATA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97" marR="30797" marT="0" marB="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ORA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97" marR="30797" marT="0" marB="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ATTIVITÀ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97" marR="30797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 prst="cross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995432876"/>
                  </a:ext>
                </a:extLst>
              </a:tr>
              <a:tr h="3931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TEAM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97" marR="307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Smart building / Spazi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97" marR="30797" marT="0" marB="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28-mag-19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97" marR="30797" marT="0" marB="0" anchor="b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14.00 – 16.30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97" marR="30797" marT="0" marB="0" anchor="b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Incontro con il team spazi per prima revisione di </a:t>
                      </a:r>
                      <a:r>
                        <a:rPr lang="it-IT" sz="1200" err="1">
                          <a:effectLst/>
                        </a:rPr>
                        <a:t>worksettings</a:t>
                      </a:r>
                      <a:r>
                        <a:rPr lang="it-IT" sz="1200">
                          <a:effectLst/>
                        </a:rPr>
                        <a:t> e matrice d’uso 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97" marR="30797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 prst="cross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811074540"/>
                  </a:ext>
                </a:extLst>
              </a:tr>
              <a:tr h="3427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TEAM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97" marR="307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Smart building / Spazi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97" marR="30797" marT="0" marB="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dal 28 mag al 5 giu-19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97" marR="30797" marT="0" marB="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/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97" marR="30797" marT="0" marB="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Lavoro in back office da parte del RTI di affinamento del kit 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97" marR="30797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 prst="cross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26351393"/>
                  </a:ext>
                </a:extLst>
              </a:tr>
              <a:tr h="3312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TEAM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97" marR="307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Comunicazione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97" marR="30797" marT="0" marB="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28-mag-19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97" marR="30797" marT="0" marB="0" anchor="b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14.00 – 16.30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97" marR="30797" marT="0" marB="0" anchor="b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Incontro con team per definizione linee guida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97" marR="30797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 prst="cross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973967895"/>
                  </a:ext>
                </a:extLst>
              </a:tr>
              <a:tr h="3931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TEAM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97" marR="307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Organizzazione e performance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97" marR="30797" marT="0" marB="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28-mag-19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97" marR="30797" marT="0" marB="0" anchor="b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14.00 – 16.30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97" marR="30797" marT="0" marB="0" anchor="b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Incontro con team per definizione linee guida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97" marR="30797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 prst="cross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658811074"/>
                  </a:ext>
                </a:extLst>
              </a:tr>
              <a:tr h="3931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CS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97" marR="307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Comitato Scientifico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97" marR="30797" marT="0" marB="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28/05 mattina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97" marR="30797" marT="0" marB="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10.00 – 13.00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97" marR="30797" marT="0" marB="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ore 10:00 – 11:00 su parte più operativa progetto </a:t>
                      </a:r>
                      <a:br>
                        <a:rPr lang="it-IT" sz="1200">
                          <a:effectLst/>
                        </a:rPr>
                      </a:br>
                      <a:r>
                        <a:rPr lang="it-IT" sz="1200">
                          <a:effectLst/>
                        </a:rPr>
                        <a:t>ore 11:00 – 13:00 su focus sul post </a:t>
                      </a:r>
                      <a:r>
                        <a:rPr lang="it-IT" sz="1200" err="1">
                          <a:effectLst/>
                        </a:rPr>
                        <a:t>VeLA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97" marR="30797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 prst="cross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870231475"/>
                  </a:ext>
                </a:extLst>
              </a:tr>
              <a:tr h="3931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CS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97" marR="307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Comitato Scientifico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97" marR="30797" marT="0" marB="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28/05 pomeriggio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97" marR="30797" marT="0" marB="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14.00 – 16.30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97" marR="30797" marT="0" marB="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Incontro team comunicazione, spazi e performance e organizzazione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97" marR="30797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 prst="cross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038003761"/>
                  </a:ext>
                </a:extLst>
              </a:tr>
              <a:tr h="3312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TEAM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97" marR="307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Smart building / Spazi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97" marR="30797" marT="0" marB="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06-giu-19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97" marR="30797" marT="0" marB="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10.00 – 12.00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97" marR="30797" marT="0" marB="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Call-conference di validazione del kit con Team Spazi 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97" marR="30797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 prst="cross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398669858"/>
                  </a:ext>
                </a:extLst>
              </a:tr>
              <a:tr h="3312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TEAM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97" marR="307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Formazione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97" marR="30797" marT="0" marB="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13-giu-19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97" marR="30797" marT="0" marB="0" anchor="b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10.30 - 13.00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97" marR="30797" marT="0" marB="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Incontro di condivisione finale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97" marR="30797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 prst="cross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049976206"/>
                  </a:ext>
                </a:extLst>
              </a:tr>
              <a:tr h="3312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TEAM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97" marR="307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KPI &amp; Monitoraggio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97" marR="30797" marT="0" marB="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13-giu-19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97" marR="30797" marT="0" marB="0" anchor="b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10.30 - 13.00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97" marR="30797" marT="0" marB="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Incontro di condivisione finale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97" marR="30797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 prst="cross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846455848"/>
                  </a:ext>
                </a:extLst>
              </a:tr>
              <a:tr h="3312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TEAM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97" marR="307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Smart building / Spazi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97" marR="30797" marT="0" marB="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13-giu-19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97" marR="30797" marT="0" marB="0" anchor="b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10.30 – 13.00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97" marR="30797" marT="0" marB="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Incontro di condivisione finale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97" marR="30797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 prst="cross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574962653"/>
                  </a:ext>
                </a:extLst>
              </a:tr>
              <a:tr h="3312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TEAM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97" marR="307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Disciplina e sicurezza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97" marR="30797" marT="0" marB="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13-giu-19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97" marR="30797" marT="0" marB="0" anchor="b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14.30 – 17.00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97" marR="30797" marT="0" marB="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Incontro di condivisione finale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97" marR="30797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 prst="cross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004189321"/>
                  </a:ext>
                </a:extLst>
              </a:tr>
              <a:tr h="3312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TEAM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97" marR="307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TUTTI I TEAM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97" marR="30797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27-giu-19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97" marR="30797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10.30 – 13.00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97" marR="30797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Incontro di validazione elementi kit riuso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97" marR="30797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714620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9494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ORDINE DEL GIORNO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2128420"/>
            <a:ext cx="10922000" cy="338805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3600"/>
              <a:t>Stato avanzamento progetto:</a:t>
            </a:r>
          </a:p>
          <a:p>
            <a:pPr lvl="2"/>
            <a:r>
              <a:rPr lang="it-IT"/>
              <a:t>Comunicazione </a:t>
            </a:r>
          </a:p>
          <a:p>
            <a:pPr lvl="2"/>
            <a:r>
              <a:rPr lang="it-IT"/>
              <a:t>Formazione in presenza e on line</a:t>
            </a:r>
          </a:p>
          <a:p>
            <a:r>
              <a:rPr lang="it-IT" sz="3600">
                <a:solidFill>
                  <a:srgbClr val="92B93B"/>
                </a:solidFill>
              </a:rPr>
              <a:t>Pianificazione delle attività a finire</a:t>
            </a:r>
          </a:p>
          <a:p>
            <a:pPr lvl="2"/>
            <a:r>
              <a:rPr lang="it-IT" sz="2100"/>
              <a:t>Kit di riuso – ultimi </a:t>
            </a:r>
            <a:r>
              <a:rPr lang="it-IT" sz="2100" err="1"/>
              <a:t>step</a:t>
            </a:r>
            <a:r>
              <a:rPr lang="it-IT" sz="2100"/>
              <a:t> di lavoro con i team e rilascio del kit</a:t>
            </a:r>
          </a:p>
          <a:p>
            <a:pPr lvl="2"/>
            <a:r>
              <a:rPr lang="it-IT" sz="2100"/>
              <a:t>Manuale di utilizzo del kit</a:t>
            </a:r>
          </a:p>
          <a:p>
            <a:pPr lvl="2"/>
            <a:r>
              <a:rPr lang="it-IT" sz="2100"/>
              <a:t>Prossimi appuntamenti</a:t>
            </a:r>
          </a:p>
          <a:p>
            <a:endParaRPr lang="it-IT" sz="3600">
              <a:solidFill>
                <a:srgbClr val="92B9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147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397000" y="3080921"/>
            <a:ext cx="10515600" cy="716380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it-IT" sz="4400" b="1"/>
              <a:t>STATO AVANZAMENTO PROGETTO</a:t>
            </a:r>
          </a:p>
        </p:txBody>
      </p:sp>
    </p:spTree>
    <p:extLst>
      <p:ext uri="{BB962C8B-B14F-4D97-AF65-F5344CB8AC3E}">
        <p14:creationId xmlns:p14="http://schemas.microsoft.com/office/powerpoint/2010/main" val="1975360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9C8AD8-27C4-478E-A6FF-99323C092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231" y="500309"/>
            <a:ext cx="9894133" cy="1031216"/>
          </a:xfrm>
        </p:spPr>
        <p:txBody>
          <a:bodyPr anchor="b" anchorCtr="0">
            <a:normAutofit/>
          </a:bodyPr>
          <a:lstStyle/>
          <a:p>
            <a:r>
              <a:rPr lang="it-IT"/>
              <a:t>COMUNICAZIONE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C8F159-80DF-4221-B681-FC8D923D1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226" y="1984348"/>
            <a:ext cx="8219805" cy="3387145"/>
          </a:xfrm>
        </p:spPr>
        <p:txBody>
          <a:bodyPr anchor="ctr">
            <a:no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it-IT" sz="1800"/>
              <a:t>In lavorazione</a:t>
            </a:r>
          </a:p>
          <a:p>
            <a:pPr>
              <a:lnSpc>
                <a:spcPct val="50000"/>
              </a:lnSpc>
            </a:pPr>
            <a:r>
              <a:rPr lang="it-IT" sz="2000">
                <a:solidFill>
                  <a:schemeClr val="tx1">
                    <a:lumMod val="65000"/>
                    <a:lumOff val="35000"/>
                  </a:schemeClr>
                </a:solidFill>
              </a:rPr>
              <a:t>Piano editoriale fino al 31.07.2019</a:t>
            </a:r>
          </a:p>
          <a:p>
            <a:pPr>
              <a:lnSpc>
                <a:spcPct val="50000"/>
              </a:lnSpc>
            </a:pPr>
            <a:r>
              <a:rPr lang="it-IT" sz="2000">
                <a:solidFill>
                  <a:schemeClr val="tx1">
                    <a:lumMod val="65000"/>
                    <a:lumOff val="35000"/>
                  </a:schemeClr>
                </a:solidFill>
              </a:rPr>
              <a:t>Produzione di un tutorial su kit di riuso </a:t>
            </a:r>
            <a:r>
              <a:rPr lang="it-IT" sz="1700">
                <a:solidFill>
                  <a:schemeClr val="tx1">
                    <a:lumMod val="65000"/>
                    <a:lumOff val="35000"/>
                  </a:schemeClr>
                </a:solidFill>
              </a:rPr>
              <a:t>– pubblicazione 3.07.2019</a:t>
            </a:r>
          </a:p>
          <a:p>
            <a:pPr>
              <a:lnSpc>
                <a:spcPct val="50000"/>
              </a:lnSpc>
            </a:pPr>
            <a:r>
              <a:rPr lang="it-IT" sz="2000">
                <a:solidFill>
                  <a:schemeClr val="tx1">
                    <a:lumMod val="65000"/>
                    <a:lumOff val="35000"/>
                  </a:schemeClr>
                </a:solidFill>
              </a:rPr>
              <a:t>III </a:t>
            </a:r>
            <a:r>
              <a:rPr lang="it-IT" sz="200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infografica</a:t>
            </a:r>
            <a:r>
              <a:rPr lang="it-IT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su kit di riuso</a:t>
            </a:r>
            <a:r>
              <a:rPr lang="it-IT" sz="1700">
                <a:solidFill>
                  <a:schemeClr val="tx1">
                    <a:lumMod val="65000"/>
                    <a:lumOff val="35000"/>
                  </a:schemeClr>
                </a:solidFill>
              </a:rPr>
              <a:t> – pubblicazione 17.07.2019</a:t>
            </a:r>
          </a:p>
          <a:p>
            <a:pPr marL="0" indent="0">
              <a:buNone/>
            </a:pPr>
            <a:endParaRPr lang="it-IT" sz="1800">
              <a:solidFill>
                <a:schemeClr val="tx1"/>
              </a:solidFill>
            </a:endParaRP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it-IT" sz="1800"/>
              <a:t>Sintesi cose fatte (da aprile ad oggi)</a:t>
            </a:r>
          </a:p>
          <a:p>
            <a:pPr>
              <a:lnSpc>
                <a:spcPct val="50000"/>
              </a:lnSpc>
            </a:pPr>
            <a:r>
              <a:rPr lang="it-IT" sz="2000">
                <a:solidFill>
                  <a:schemeClr val="tx1">
                    <a:lumMod val="65000"/>
                    <a:lumOff val="35000"/>
                  </a:schemeClr>
                </a:solidFill>
              </a:rPr>
              <a:t>Realizzazione II^ </a:t>
            </a:r>
            <a:r>
              <a:rPr lang="it-IT" sz="200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infografica</a:t>
            </a:r>
            <a:r>
              <a:rPr lang="it-IT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dedicata alla sperimentazione</a:t>
            </a:r>
          </a:p>
          <a:p>
            <a:pPr>
              <a:lnSpc>
                <a:spcPct val="50000"/>
              </a:lnSpc>
            </a:pPr>
            <a:r>
              <a:rPr lang="it-IT" sz="2000">
                <a:solidFill>
                  <a:schemeClr val="tx1">
                    <a:lumMod val="65000"/>
                    <a:lumOff val="35000"/>
                  </a:schemeClr>
                </a:solidFill>
              </a:rPr>
              <a:t>Organizzazione e comunicazione dell’evento a FORUM PA 2019</a:t>
            </a:r>
          </a:p>
          <a:p>
            <a:pPr>
              <a:lnSpc>
                <a:spcPct val="50000"/>
              </a:lnSpc>
            </a:pPr>
            <a:r>
              <a:rPr lang="it-IT" sz="2000">
                <a:solidFill>
                  <a:schemeClr val="tx1">
                    <a:lumMod val="65000"/>
                    <a:lumOff val="35000"/>
                  </a:schemeClr>
                </a:solidFill>
              </a:rPr>
              <a:t>Avvio </a:t>
            </a:r>
            <a:r>
              <a:rPr lang="it-IT" sz="200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content</a:t>
            </a:r>
            <a:r>
              <a:rPr lang="it-IT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management sito </a:t>
            </a:r>
            <a:r>
              <a:rPr lang="it-IT" sz="2000">
                <a:solidFill>
                  <a:schemeClr val="tx1">
                    <a:lumMod val="65000"/>
                    <a:lumOff val="3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www.smartworkingvela.it</a:t>
            </a:r>
            <a:r>
              <a:rPr lang="it-IT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>
              <a:lnSpc>
                <a:spcPct val="50000"/>
              </a:lnSpc>
            </a:pPr>
            <a:r>
              <a:rPr lang="it-IT" sz="2000">
                <a:solidFill>
                  <a:schemeClr val="tx1">
                    <a:lumMod val="65000"/>
                    <a:lumOff val="35000"/>
                  </a:schemeClr>
                </a:solidFill>
              </a:rPr>
              <a:t>Produzione delle schede di descrizione per il kit riuso per il sito</a:t>
            </a:r>
          </a:p>
          <a:p>
            <a:pPr>
              <a:lnSpc>
                <a:spcPct val="100000"/>
              </a:lnSpc>
            </a:pPr>
            <a:endParaRPr lang="it-IT" sz="180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it-IT" sz="18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it-IT" sz="1800">
              <a:solidFill>
                <a:schemeClr val="tx1"/>
              </a:solidFill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558E168-B2F4-48DB-BDA5-F964177E5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003" y="5020564"/>
            <a:ext cx="8039100" cy="1619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F0A1DE79-6EFC-42B2-B787-FFB36C4B9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1726" y="256997"/>
            <a:ext cx="4498210" cy="4972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373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tangolo 22">
            <a:extLst>
              <a:ext uri="{FF2B5EF4-FFF2-40B4-BE49-F238E27FC236}">
                <a16:creationId xmlns:a16="http://schemas.microsoft.com/office/drawing/2014/main" id="{4595E619-9366-45FE-995F-2E79D7FD48CF}"/>
              </a:ext>
            </a:extLst>
          </p:cNvPr>
          <p:cNvSpPr/>
          <p:nvPr/>
        </p:nvSpPr>
        <p:spPr>
          <a:xfrm>
            <a:off x="818148" y="1793359"/>
            <a:ext cx="7270775" cy="4965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tabLst/>
              <a:defRPr/>
            </a:pPr>
            <a:r>
              <a:rPr lang="it-IT" sz="2000" b="1">
                <a:solidFill>
                  <a:srgbClr val="92B93B"/>
                </a:solidFill>
              </a:rPr>
              <a:t>IN PRESENZA</a:t>
            </a:r>
          </a:p>
          <a:p>
            <a:pPr>
              <a:buClr>
                <a:schemeClr val="tx1"/>
              </a:buClr>
              <a:buSzPct val="80000"/>
              <a:defRPr/>
            </a:pPr>
            <a:r>
              <a:rPr lang="it-IT" sz="2000" b="1"/>
              <a:t>Partecipanti (nr)</a:t>
            </a:r>
          </a:p>
          <a:p>
            <a:pPr marL="285750" indent="-285750"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it-IT" sz="2000"/>
              <a:t>Provincia Autonoma di Trento 21</a:t>
            </a:r>
          </a:p>
          <a:p>
            <a:pPr marL="285750" indent="-285750"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it-IT" sz="2000"/>
              <a:t>Regione autonoma Friuli Venezia Giulia 103</a:t>
            </a:r>
          </a:p>
          <a:p>
            <a:pPr marL="285750" indent="-285750"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it-IT" sz="2000"/>
              <a:t>Regione Lazio 42</a:t>
            </a:r>
          </a:p>
          <a:p>
            <a:pPr marL="285750" indent="-285750"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it-IT" sz="2000"/>
              <a:t>Comune di Bologna 79</a:t>
            </a:r>
          </a:p>
          <a:p>
            <a:pPr lvl="0">
              <a:buClr>
                <a:schemeClr val="tx1"/>
              </a:buClr>
              <a:buSzPct val="80000"/>
              <a:defRPr/>
            </a:pPr>
            <a:endParaRPr lang="it-IT" sz="2000" b="1"/>
          </a:p>
          <a:p>
            <a:pPr lvl="0">
              <a:buClr>
                <a:schemeClr val="tx1"/>
              </a:buClr>
              <a:buSzPct val="80000"/>
              <a:defRPr/>
            </a:pPr>
            <a:r>
              <a:rPr lang="it-IT" sz="2000" b="1"/>
              <a:t>Principali risultati emersi e trend:</a:t>
            </a:r>
          </a:p>
          <a:p>
            <a:pPr marL="285750" lvl="0" indent="-285750"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it-IT" sz="2000"/>
              <a:t>Buona predisposizione alla sperimentazione</a:t>
            </a:r>
          </a:p>
          <a:p>
            <a:pPr marL="285750" lvl="0" indent="-285750"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it-IT" sz="2000"/>
              <a:t>Necessità di scardinare il binomio Smart Working = Telelavoro</a:t>
            </a:r>
          </a:p>
          <a:p>
            <a:pPr marL="285750" lvl="0" indent="-285750"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it-IT" sz="2000"/>
              <a:t>Importanza di portare a bordo la dirigenza</a:t>
            </a:r>
          </a:p>
          <a:p>
            <a:pPr marL="285750" lvl="0" indent="-285750"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it-IT" sz="2000"/>
              <a:t>Riconoscimento dell’opportunità di passare ad una logica di obiettivi e risultati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tabLst/>
              <a:defRPr/>
            </a:pPr>
            <a:endParaRPr lang="it-IT" sz="2000" b="1">
              <a:solidFill>
                <a:srgbClr val="92B93B"/>
              </a:solidFill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tabLst/>
              <a:defRPr/>
            </a:pPr>
            <a:endParaRPr lang="it-IT" sz="2000" b="1">
              <a:solidFill>
                <a:srgbClr val="92B93B"/>
              </a:solidFill>
            </a:endParaRPr>
          </a:p>
        </p:txBody>
      </p:sp>
      <p:sp>
        <p:nvSpPr>
          <p:cNvPr id="22" name="Titolo 1">
            <a:extLst>
              <a:ext uri="{FF2B5EF4-FFF2-40B4-BE49-F238E27FC236}">
                <a16:creationId xmlns:a16="http://schemas.microsoft.com/office/drawing/2014/main" id="{3F72B0F4-FE05-490B-BB38-33DF61951E9E}"/>
              </a:ext>
            </a:extLst>
          </p:cNvPr>
          <p:cNvSpPr txBox="1">
            <a:spLocks/>
          </p:cNvSpPr>
          <p:nvPr/>
        </p:nvSpPr>
        <p:spPr>
          <a:xfrm>
            <a:off x="818148" y="365125"/>
            <a:ext cx="10535652" cy="13255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rgbClr val="0068A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FORMAZIONE IN PRESENZA</a:t>
            </a:r>
          </a:p>
        </p:txBody>
      </p:sp>
    </p:spTree>
    <p:extLst>
      <p:ext uri="{BB962C8B-B14F-4D97-AF65-F5344CB8AC3E}">
        <p14:creationId xmlns:p14="http://schemas.microsoft.com/office/powerpoint/2010/main" val="1225767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olo 1">
            <a:extLst>
              <a:ext uri="{FF2B5EF4-FFF2-40B4-BE49-F238E27FC236}">
                <a16:creationId xmlns:a16="http://schemas.microsoft.com/office/drawing/2014/main" id="{3F72B0F4-FE05-490B-BB38-33DF61951E9E}"/>
              </a:ext>
            </a:extLst>
          </p:cNvPr>
          <p:cNvSpPr txBox="1">
            <a:spLocks/>
          </p:cNvSpPr>
          <p:nvPr/>
        </p:nvSpPr>
        <p:spPr>
          <a:xfrm>
            <a:off x="818148" y="365125"/>
            <a:ext cx="10535652" cy="13255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rgbClr val="0068A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FORMAZIONE ON LINE</a:t>
            </a:r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94DB3BAB-F8B3-4DAD-83DF-8C7F7B317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219457"/>
              </p:ext>
            </p:extLst>
          </p:nvPr>
        </p:nvGraphicFramePr>
        <p:xfrm>
          <a:off x="991263" y="2274149"/>
          <a:ext cx="4786081" cy="2116455"/>
        </p:xfrm>
        <a:graphic>
          <a:graphicData uri="http://schemas.openxmlformats.org/drawingml/2006/table">
            <a:tbl>
              <a:tblPr/>
              <a:tblGrid>
                <a:gridCol w="2945281">
                  <a:extLst>
                    <a:ext uri="{9D8B030D-6E8A-4147-A177-3AD203B41FA5}">
                      <a16:colId xmlns:a16="http://schemas.microsoft.com/office/drawing/2014/main" val="1478772406"/>
                    </a:ext>
                  </a:extLst>
                </a:gridCol>
                <a:gridCol w="854896">
                  <a:extLst>
                    <a:ext uri="{9D8B030D-6E8A-4147-A177-3AD203B41FA5}">
                      <a16:colId xmlns:a16="http://schemas.microsoft.com/office/drawing/2014/main" val="1367836342"/>
                    </a:ext>
                  </a:extLst>
                </a:gridCol>
                <a:gridCol w="985904">
                  <a:extLst>
                    <a:ext uri="{9D8B030D-6E8A-4147-A177-3AD203B41FA5}">
                      <a16:colId xmlns:a16="http://schemas.microsoft.com/office/drawing/2014/main" val="3373074707"/>
                    </a:ext>
                  </a:extLst>
                </a:gridCol>
              </a:tblGrid>
              <a:tr h="162749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Dirigenti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Leading Group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953493"/>
                  </a:ext>
                </a:extLst>
              </a:tr>
              <a:tr h="162749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Regione Lazio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9426184"/>
                  </a:ext>
                </a:extLst>
              </a:tr>
              <a:tr h="162749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Regione Piemonte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5721432"/>
                  </a:ext>
                </a:extLst>
              </a:tr>
              <a:tr h="162749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Provincia Autonoma di Trento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1452591"/>
                  </a:ext>
                </a:extLst>
              </a:tr>
              <a:tr h="162749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Città Metropolitana di Bologna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702086"/>
                  </a:ext>
                </a:extLst>
              </a:tr>
              <a:tr h="162749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Comune di Bologna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7507964"/>
                  </a:ext>
                </a:extLst>
              </a:tr>
              <a:tr h="162749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Regione Autonoma FVG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5567362"/>
                  </a:ext>
                </a:extLst>
              </a:tr>
              <a:tr h="162749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Regione Emilia Romagna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b="0" i="0" u="none" strike="noStrike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n.d.</a:t>
                      </a:r>
                      <a:endParaRPr lang="it-IT" sz="12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4784892"/>
                  </a:ext>
                </a:extLst>
              </a:tr>
              <a:tr h="162749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Regione Veneto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02538"/>
                  </a:ext>
                </a:extLst>
              </a:tr>
              <a:tr h="162749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UTI delle Valli e delle Dolomiti Friulane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b="0" i="0" u="none" strike="noStrike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n.d.</a:t>
                      </a:r>
                      <a:endParaRPr lang="it-IT" sz="12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b="0" i="0" u="none" strike="noStrike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n.d.</a:t>
                      </a:r>
                      <a:endParaRPr lang="it-IT" sz="12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9936369"/>
                  </a:ext>
                </a:extLst>
              </a:tr>
              <a:tr h="162749"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8347360"/>
                  </a:ext>
                </a:extLst>
              </a:tr>
            </a:tbl>
          </a:graphicData>
        </a:graphic>
      </p:graphicFrame>
      <p:sp>
        <p:nvSpPr>
          <p:cNvPr id="11" name="Rettangolo 10">
            <a:extLst>
              <a:ext uri="{FF2B5EF4-FFF2-40B4-BE49-F238E27FC236}">
                <a16:creationId xmlns:a16="http://schemas.microsoft.com/office/drawing/2014/main" id="{C8A71077-5441-4D46-B8D0-BD4CDD478BBD}"/>
              </a:ext>
            </a:extLst>
          </p:cNvPr>
          <p:cNvSpPr/>
          <p:nvPr/>
        </p:nvSpPr>
        <p:spPr>
          <a:xfrm>
            <a:off x="868836" y="1760386"/>
            <a:ext cx="5030936" cy="46012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it-IT" sz="2000">
                <a:solidFill>
                  <a:schemeClr val="tx1">
                    <a:lumMod val="65000"/>
                    <a:lumOff val="35000"/>
                  </a:schemeClr>
                </a:solidFill>
              </a:rPr>
              <a:t>Iscritti e profilati in piattaforma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C8A71077-5441-4D46-B8D0-BD4CDD478BBD}"/>
              </a:ext>
            </a:extLst>
          </p:cNvPr>
          <p:cNvSpPr/>
          <p:nvPr/>
        </p:nvSpPr>
        <p:spPr>
          <a:xfrm>
            <a:off x="991264" y="4562860"/>
            <a:ext cx="9969179" cy="107260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it-IT" sz="2000">
                <a:solidFill>
                  <a:schemeClr val="tx1">
                    <a:lumMod val="65000"/>
                    <a:lumOff val="35000"/>
                  </a:schemeClr>
                </a:solidFill>
              </a:rPr>
              <a:t>Tutti i moduli per i Dirigenti sono stati rilasciati, sono fruibili in piattaforma.</a:t>
            </a:r>
          </a:p>
          <a:p>
            <a:pPr algn="just">
              <a:lnSpc>
                <a:spcPct val="130000"/>
              </a:lnSpc>
            </a:pPr>
            <a:endParaRPr lang="it-IT" sz="9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it-IT" sz="2000">
                <a:solidFill>
                  <a:schemeClr val="tx1">
                    <a:lumMod val="65000"/>
                    <a:lumOff val="35000"/>
                  </a:schemeClr>
                </a:solidFill>
              </a:rPr>
              <a:t>Per i Leading Group, il terzo ed </a:t>
            </a:r>
            <a:r>
              <a:rPr lang="it-IT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ultimo</a:t>
            </a:r>
            <a:r>
              <a:rPr lang="it-IT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it-IT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modulo si apre il 3 giugno.</a:t>
            </a:r>
          </a:p>
        </p:txBody>
      </p:sp>
    </p:spTree>
    <p:extLst>
      <p:ext uri="{BB962C8B-B14F-4D97-AF65-F5344CB8AC3E}">
        <p14:creationId xmlns:p14="http://schemas.microsoft.com/office/powerpoint/2010/main" val="164190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397000" y="3080921"/>
            <a:ext cx="10515600" cy="716380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it-IT" sz="4400" b="1"/>
              <a:t>PIANIFICAZIONE DELLE ATTIVITÀ A FINIRE</a:t>
            </a:r>
          </a:p>
        </p:txBody>
      </p:sp>
    </p:spTree>
    <p:extLst>
      <p:ext uri="{BB962C8B-B14F-4D97-AF65-F5344CB8AC3E}">
        <p14:creationId xmlns:p14="http://schemas.microsoft.com/office/powerpoint/2010/main" val="3055291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9C8AD8-27C4-478E-A6FF-99323C092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914" y="365125"/>
            <a:ext cx="10535652" cy="1325563"/>
          </a:xfrm>
        </p:spPr>
        <p:txBody>
          <a:bodyPr anchor="b" anchorCtr="0"/>
          <a:lstStyle/>
          <a:p>
            <a:r>
              <a:rPr lang="it-IT"/>
              <a:t>KIT DI RIUSO – MONITORAGGIO E KPI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B76BBFD9-C344-4914-A05F-4BCFD586D2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3961304"/>
              </p:ext>
            </p:extLst>
          </p:nvPr>
        </p:nvGraphicFramePr>
        <p:xfrm>
          <a:off x="329872" y="1574800"/>
          <a:ext cx="11662431" cy="3820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6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55678">
                <a:tc>
                  <a:txBody>
                    <a:bodyPr/>
                    <a:lstStyle/>
                    <a:p>
                      <a:r>
                        <a:rPr lang="it-IT" sz="1400">
                          <a:solidFill>
                            <a:schemeClr val="tx1"/>
                          </a:solidFill>
                        </a:rPr>
                        <a:t>TEMPISTICHE</a:t>
                      </a:r>
                      <a:r>
                        <a:rPr lang="it-IT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6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13/6 Incontro di condivisione finale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6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27/6 Validazione finale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8861">
                <a:tc>
                  <a:txBody>
                    <a:bodyPr/>
                    <a:lstStyle/>
                    <a:p>
                      <a:r>
                        <a:rPr lang="it-IT" sz="1400" b="1">
                          <a:solidFill>
                            <a:schemeClr val="tx1"/>
                          </a:solidFill>
                        </a:rPr>
                        <a:t>TO DO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6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Finalizzazione lavori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5620">
                <a:tc>
                  <a:txBody>
                    <a:bodyPr/>
                    <a:lstStyle/>
                    <a:p>
                      <a:r>
                        <a:rPr lang="it-IT" sz="1400" b="1"/>
                        <a:t>CONTENUTI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/>
                        <a:t>Definizione del sistema di Monitoraggio attraverso la produzione di: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600"/>
                        <a:t>una dashboard di riferimento contenente criteri quantitativi e qualitativi per il monitoraggio e la valutazione della sperimentazione di Smart </a:t>
                      </a:r>
                      <a:r>
                        <a:rPr lang="it-IT" sz="1600" err="1"/>
                        <a:t>Working</a:t>
                      </a:r>
                      <a:r>
                        <a:rPr lang="it-IT" sz="1600"/>
                        <a:t>;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600"/>
                        <a:t>survey di valutazione rivolta a diversi target sia coinvolti che non coinvolti direttamente nell’iniziativa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600"/>
                        <a:t>ideazione e realizzazione di un layout dinamico di rappresentazione degli indicatori di monitoraggio e di un suo manuale di utilizzo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4746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9C8AD8-27C4-478E-A6FF-99323C092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914" y="365125"/>
            <a:ext cx="10535652" cy="1325563"/>
          </a:xfrm>
        </p:spPr>
        <p:txBody>
          <a:bodyPr anchor="b" anchorCtr="0"/>
          <a:lstStyle/>
          <a:p>
            <a:r>
              <a:rPr lang="it-IT"/>
              <a:t>KIT DI RIUSO – DISCIPLINA E SICUREZZA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EB78E84A-AE63-4556-BC45-9E466D0ABC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4733508"/>
              </p:ext>
            </p:extLst>
          </p:nvPr>
        </p:nvGraphicFramePr>
        <p:xfrm>
          <a:off x="329872" y="1625600"/>
          <a:ext cx="11338486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1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6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0564">
                <a:tc>
                  <a:txBody>
                    <a:bodyPr/>
                    <a:lstStyle/>
                    <a:p>
                      <a:r>
                        <a:rPr lang="it-IT" sz="1400">
                          <a:solidFill>
                            <a:schemeClr val="tx1"/>
                          </a:solidFill>
                        </a:rPr>
                        <a:t>TEMPISTICHE</a:t>
                      </a:r>
                      <a:r>
                        <a:rPr lang="it-IT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b="0">
                          <a:solidFill>
                            <a:schemeClr val="tx1"/>
                          </a:solidFill>
                        </a:rPr>
                        <a:t>27/5 Condivisione versione finale dei documenti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13/6 Incontro di condivisione finale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27/6 Validazione finale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t-IT" sz="1400" b="1">
                          <a:solidFill>
                            <a:schemeClr val="tx1"/>
                          </a:solidFill>
                        </a:rPr>
                        <a:t>TO DO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it-IT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2834">
                <a:tc>
                  <a:txBody>
                    <a:bodyPr/>
                    <a:lstStyle/>
                    <a:p>
                      <a:r>
                        <a:rPr lang="it-IT" sz="1400" b="1"/>
                        <a:t>CONTENUTI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 sz="16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Schema di Disciplina</a:t>
                      </a:r>
                      <a:r>
                        <a:rPr lang="it-IT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framework che definisce principi generali e regolamento della nuova modalità di lavoro</a:t>
                      </a:r>
                    </a:p>
                    <a:p>
                      <a:pPr lvl="0"/>
                      <a:endParaRPr lang="it-IT" sz="16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it-IT" sz="16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Schema di Accordo Individuale</a:t>
                      </a:r>
                      <a:r>
                        <a:rPr lang="it-IT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documento che deve essere obbligatoriamente redatto in forma scritta, firmato dalle parti e comunicato sul portale dei servizi del Ministero del Lavoro e delle Politiche Sociali. L’Accordo Individuale definisce le modalità di applicazione dello Smart </a:t>
                      </a:r>
                      <a:r>
                        <a:rPr lang="it-IT" sz="16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Working</a:t>
                      </a:r>
                      <a:r>
                        <a:rPr lang="it-IT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termini di durata, modalità di esecuzione della prestazione lavorativa, tempi di lavoro/riposo/disconnessione, strumenti di lavoro e potere di controllo, luogo di lavoro, protezione e riservatezza dei dati, eventuali inadempimenti e sanzioni disciplinari. All’interno di questo documento è prevista anche una struttura standard di “Informativa Salute e Sicurezza ai sensi dell’art.22 L. n. 81/2017”</a:t>
                      </a:r>
                    </a:p>
                    <a:p>
                      <a:endParaRPr lang="it-IT" sz="16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09210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VeLA.pptx" id="{39351314-275B-403A-BB3D-F22D91E38230}" vid="{43E32038-CEA3-4FA3-A079-312958465B0D}"/>
    </a:ext>
  </a:extLst>
</a:theme>
</file>

<file path=ppt/theme/theme2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VeLA.pptx" id="{39351314-275B-403A-BB3D-F22D91E38230}" vid="{43E32038-CEA3-4FA3-A079-312958465B0D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F07F1BEE4065F42818C5C617C988DD5" ma:contentTypeVersion="6" ma:contentTypeDescription="Creare un nuovo documento." ma:contentTypeScope="" ma:versionID="8b111e4734d098694fab975a736e5ece">
  <xsd:schema xmlns:xsd="http://www.w3.org/2001/XMLSchema" xmlns:xs="http://www.w3.org/2001/XMLSchema" xmlns:p="http://schemas.microsoft.com/office/2006/metadata/properties" xmlns:ns2="6af0d2e8-0f51-44b6-8e45-748a74c12944" targetNamespace="http://schemas.microsoft.com/office/2006/metadata/properties" ma:root="true" ma:fieldsID="5002aa01b6e95bb5891aca66e5222117" ns2:_="">
    <xsd:import namespace="6af0d2e8-0f51-44b6-8e45-748a74c129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f0d2e8-0f51-44b6-8e45-748a74c129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3CE9062-B0D1-49EC-AF51-B70B80C5E3D3}">
  <ds:schemaRefs>
    <ds:schemaRef ds:uri="6af0d2e8-0f51-44b6-8e45-748a74c1294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956AFA9-9058-465A-9CE4-E0C0F9FAA6A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76E0F1-10C1-4428-9372-C969FDF3AEEF}">
  <ds:schemaRefs>
    <ds:schemaRef ds:uri="cf37d4a1-6b8d-4af8-8e50-44541cc2b82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Tema di Office</vt:lpstr>
      <vt:lpstr>1_Tema di Office</vt:lpstr>
      <vt:lpstr>Comitato Scientifico Sessione operativa</vt:lpstr>
      <vt:lpstr>ORDINE DEL GIORNO</vt:lpstr>
      <vt:lpstr>PowerPoint Presentation</vt:lpstr>
      <vt:lpstr>COMUNICAZIONE</vt:lpstr>
      <vt:lpstr>PowerPoint Presentation</vt:lpstr>
      <vt:lpstr>PowerPoint Presentation</vt:lpstr>
      <vt:lpstr>PowerPoint Presentation</vt:lpstr>
      <vt:lpstr>KIT DI RIUSO – MONITORAGGIO E KPI</vt:lpstr>
      <vt:lpstr>KIT DI RIUSO – DISCIPLINA E SICUREZZA</vt:lpstr>
      <vt:lpstr>KIT DI RIUSO – TECNOLOGIE</vt:lpstr>
      <vt:lpstr>KIT DI RIUSO – FORMAZIONE</vt:lpstr>
      <vt:lpstr>KIT DI RIUSO - SPAZI</vt:lpstr>
      <vt:lpstr>KIT DI RIUSO - COMUNICAZIONE</vt:lpstr>
      <vt:lpstr>MANUALE UTILIZZO DEL KIT</vt:lpstr>
      <vt:lpstr>PROSSIMI APPUNTAMENTI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III Comitato Scientifico</dc:title>
  <dc:creator>Paola Musollino</dc:creator>
  <cp:revision>1</cp:revision>
  <dcterms:created xsi:type="dcterms:W3CDTF">2019-04-12T11:21:46Z</dcterms:created>
  <dcterms:modified xsi:type="dcterms:W3CDTF">2019-06-04T07:42:34Z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0x010100EF07F1BEE4065F42818C5C617C988DD5</vt:lpwstr>
  </property>
</Properties>
</file>