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256" r:id="rId6"/>
    <p:sldId id="372" r:id="rId7"/>
    <p:sldId id="376" r:id="rId8"/>
    <p:sldId id="382" r:id="rId9"/>
    <p:sldId id="361" r:id="rId10"/>
    <p:sldId id="257" r:id="rId11"/>
    <p:sldId id="258" r:id="rId12"/>
    <p:sldId id="386" r:id="rId13"/>
    <p:sldId id="387" r:id="rId14"/>
    <p:sldId id="384" r:id="rId15"/>
    <p:sldId id="368" r:id="rId16"/>
    <p:sldId id="261" r:id="rId17"/>
    <p:sldId id="364" r:id="rId18"/>
    <p:sldId id="365" r:id="rId19"/>
    <p:sldId id="375" r:id="rId20"/>
    <p:sldId id="383" r:id="rId21"/>
    <p:sldId id="381" r:id="rId22"/>
    <p:sldId id="262" r:id="rId23"/>
    <p:sldId id="264" r:id="rId24"/>
    <p:sldId id="263" r:id="rId25"/>
    <p:sldId id="265" r:id="rId26"/>
    <p:sldId id="369" r:id="rId27"/>
    <p:sldId id="370" r:id="rId28"/>
    <p:sldId id="380" r:id="rId29"/>
    <p:sldId id="377" r:id="rId30"/>
    <p:sldId id="378" r:id="rId31"/>
    <p:sldId id="37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83"/>
    <a:srgbClr val="92B93B"/>
    <a:srgbClr val="3B96C9"/>
    <a:srgbClr val="00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5C71-59FC-45EA-83F0-9AFE61A0BED7}" type="datetimeFigureOut">
              <a:rPr lang="it-IT" smtClean="0"/>
              <a:t>19/04/2019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1D1-C215-40B5-8459-14134D09A5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8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6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33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86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082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841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3424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823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3257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1890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29953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898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038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7859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4243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074150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467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72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03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997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436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51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74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workingvela.i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workingvela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pa2019.eventifpa.it/it/event-details/?id=854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workingvela.i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sv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972595"/>
            <a:ext cx="5875865" cy="2387600"/>
          </a:xfrm>
        </p:spPr>
        <p:txBody>
          <a:bodyPr/>
          <a:lstStyle/>
          <a:p>
            <a:pPr algn="r"/>
            <a:r>
              <a:rPr lang="it-IT">
                <a:latin typeface="Corbel" panose="020B0503020204020204" pitchFamily="34" charset="0"/>
              </a:rPr>
              <a:t>III Comitato Scientifico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7084D-86A6-4610-AC8B-9C37FB6F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100" y="4688716"/>
            <a:ext cx="6218766" cy="1195249"/>
          </a:xfrm>
        </p:spPr>
        <p:txBody>
          <a:bodyPr>
            <a:normAutofit/>
          </a:bodyPr>
          <a:lstStyle/>
          <a:p>
            <a:r>
              <a:rPr lang="it-IT">
                <a:latin typeface="Corbel" panose="020B0503020204020204" pitchFamily="34" charset="0"/>
              </a:rPr>
              <a:t>15 aprile 2019</a:t>
            </a:r>
            <a:endParaRPr lang="it-IT" sz="3600">
              <a:solidFill>
                <a:srgbClr val="92B9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FORMAZIONE ON 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690688"/>
            <a:ext cx="7134003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Avvio differito: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CFCB94-2E31-4DAC-8C30-A4D8D3B3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5172183"/>
            <a:ext cx="1329396" cy="373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76532F-39B5-43FF-B664-75A18537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8" y="2239374"/>
            <a:ext cx="10239058" cy="28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4" y="1690688"/>
            <a:ext cx="10886172" cy="396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/>
              <a:t>TEAM COMUNICAZIONE</a:t>
            </a:r>
          </a:p>
          <a:p>
            <a:r>
              <a:rPr lang="it-IT" sz="2200">
                <a:solidFill>
                  <a:schemeClr val="tx1"/>
                </a:solidFill>
              </a:rPr>
              <a:t>Incontro con il Team </a:t>
            </a:r>
            <a:r>
              <a:rPr lang="it-IT" sz="2200" b="1">
                <a:solidFill>
                  <a:schemeClr val="tx1"/>
                </a:solidFill>
              </a:rPr>
              <a:t>28 maggio pomeriggio</a:t>
            </a:r>
            <a:r>
              <a:rPr lang="it-IT" sz="2200">
                <a:solidFill>
                  <a:schemeClr val="tx1"/>
                </a:solidFill>
              </a:rPr>
              <a:t> per restituzione e discussione di documento che invieremo qualche giorno prima</a:t>
            </a:r>
            <a:br>
              <a:rPr lang="it-IT" sz="2200">
                <a:solidFill>
                  <a:schemeClr val="tx1"/>
                </a:solidFill>
              </a:rPr>
            </a:br>
            <a:endParaRPr lang="it-IT" sz="2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200"/>
              <a:t>TEAM SPAZI</a:t>
            </a:r>
          </a:p>
          <a:p>
            <a:r>
              <a:rPr lang="it-IT" sz="2200">
                <a:solidFill>
                  <a:schemeClr val="tx1"/>
                </a:solidFill>
              </a:rPr>
              <a:t>20/05/19 – Caricamento su Teams bozza finale del kit in preparazione dell’incontro del 28</a:t>
            </a:r>
          </a:p>
          <a:p>
            <a:r>
              <a:rPr lang="it-IT" sz="2200">
                <a:solidFill>
                  <a:schemeClr val="tx1"/>
                </a:solidFill>
              </a:rPr>
              <a:t>28/05/19 - Incontro con il team spazi per prima revisione di </a:t>
            </a:r>
            <a:r>
              <a:rPr lang="it-IT" sz="2200" err="1">
                <a:solidFill>
                  <a:schemeClr val="tx1"/>
                </a:solidFill>
              </a:rPr>
              <a:t>worksettings</a:t>
            </a:r>
            <a:r>
              <a:rPr lang="it-IT" sz="2200">
                <a:solidFill>
                  <a:schemeClr val="tx1"/>
                </a:solidFill>
              </a:rPr>
              <a:t> e matrice d’uso </a:t>
            </a:r>
          </a:p>
          <a:p>
            <a:r>
              <a:rPr lang="it-IT" sz="2200">
                <a:solidFill>
                  <a:schemeClr val="tx1"/>
                </a:solidFill>
              </a:rPr>
              <a:t>28 maggio-5 giugno 2019 - Lavoro in back office da parte del RTI di affinamento del kit </a:t>
            </a:r>
          </a:p>
          <a:p>
            <a:r>
              <a:rPr lang="it-IT" sz="2200">
                <a:solidFill>
                  <a:schemeClr val="tx1"/>
                </a:solidFill>
              </a:rPr>
              <a:t>6 giugno 2019 mattina - Call-conference di validazione del kit con Team Spazi </a:t>
            </a:r>
          </a:p>
          <a:p>
            <a:r>
              <a:rPr lang="it-IT" sz="2200">
                <a:solidFill>
                  <a:schemeClr val="tx1"/>
                </a:solidFill>
              </a:rPr>
              <a:t>13 giugno 2019 mattina  - Incontro di condivisione finale</a:t>
            </a:r>
          </a:p>
        </p:txBody>
      </p:sp>
    </p:spTree>
    <p:extLst>
      <p:ext uri="{BB962C8B-B14F-4D97-AF65-F5344CB8AC3E}">
        <p14:creationId xmlns:p14="http://schemas.microsoft.com/office/powerpoint/2010/main" val="50474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/>
              <a:t>MONITORAGGIO E KPI</a:t>
            </a:r>
          </a:p>
          <a:p>
            <a:r>
              <a:rPr lang="it-IT" sz="2200">
                <a:solidFill>
                  <a:schemeClr val="tx1"/>
                </a:solidFill>
              </a:rPr>
              <a:t>Dal 5/04/19 al 18/04/19 - Lavoro in back-office da parte di P4I;</a:t>
            </a:r>
          </a:p>
          <a:p>
            <a:r>
              <a:rPr lang="it-IT" sz="2200">
                <a:solidFill>
                  <a:schemeClr val="tx1"/>
                </a:solidFill>
              </a:rPr>
              <a:t>18/04/19 h. 10.00 – 12.00 - Call-conference di “Work-in-progress” sul kit di riuso Monitoraggio &amp; KPI;</a:t>
            </a:r>
          </a:p>
          <a:p>
            <a:r>
              <a:rPr lang="it-IT" sz="2200">
                <a:solidFill>
                  <a:schemeClr val="tx1"/>
                </a:solidFill>
              </a:rPr>
              <a:t>13 giugno 2019 mattina - Incontro di condivisione finale.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52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/>
              <a:t>FORMAZIONE</a:t>
            </a:r>
          </a:p>
          <a:p>
            <a:r>
              <a:rPr lang="it-IT" sz="2200">
                <a:solidFill>
                  <a:schemeClr val="tx1"/>
                </a:solidFill>
              </a:rPr>
              <a:t>16/04/19 h. 10.00 – 12.00 - Call-conference di discussione e validazione dei macro-contenuti delle successive 4 video-pillole;</a:t>
            </a:r>
          </a:p>
          <a:p>
            <a:r>
              <a:rPr lang="it-IT" sz="2200">
                <a:solidFill>
                  <a:schemeClr val="tx1"/>
                </a:solidFill>
              </a:rPr>
              <a:t>13 giugno 2019 mattina - Incontro di condivisione finale.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8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it-IT"/>
              <a:t>DISCIPLINA E SICUREZZA</a:t>
            </a:r>
          </a:p>
          <a:p>
            <a:r>
              <a:rPr lang="it-IT" sz="2200">
                <a:solidFill>
                  <a:schemeClr val="tx1"/>
                </a:solidFill>
              </a:rPr>
              <a:t>15/04/19 – Caricamento prima versione documenti kit </a:t>
            </a:r>
          </a:p>
          <a:p>
            <a:r>
              <a:rPr lang="it-IT" sz="2200">
                <a:solidFill>
                  <a:schemeClr val="tx1"/>
                </a:solidFill>
              </a:rPr>
              <a:t>06/05/19 - Termine ricezione feedback su prima versione documenti;</a:t>
            </a:r>
          </a:p>
          <a:p>
            <a:r>
              <a:rPr lang="it-IT" sz="2200">
                <a:solidFill>
                  <a:schemeClr val="tx1"/>
                </a:solidFill>
              </a:rPr>
              <a:t>10/05/19 h. 10.00 – 12.00 - Call-conference di discussione dei feedback ricevuti;</a:t>
            </a:r>
          </a:p>
          <a:p>
            <a:r>
              <a:rPr lang="it-IT" sz="2200">
                <a:solidFill>
                  <a:schemeClr val="tx1"/>
                </a:solidFill>
              </a:rPr>
              <a:t>Dal 15/05/19 al 26/05/19 - Lavoro in back-office da parte del RTI;</a:t>
            </a:r>
          </a:p>
          <a:p>
            <a:r>
              <a:rPr lang="it-IT" sz="2200">
                <a:solidFill>
                  <a:schemeClr val="tx1"/>
                </a:solidFill>
              </a:rPr>
              <a:t>27/05/19 - Caricamento versione finale documenti Kit</a:t>
            </a:r>
          </a:p>
          <a:p>
            <a:r>
              <a:rPr lang="it-IT" sz="2200">
                <a:solidFill>
                  <a:schemeClr val="tx1"/>
                </a:solidFill>
              </a:rPr>
              <a:t>13 giugno pomeriggio - Incontro di condivisione finale.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92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 PROSSIMI APPUNTAMENTI DEL COMITATO SCIENTIFICO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460709"/>
            <a:ext cx="9628164" cy="3388059"/>
          </a:xfrm>
        </p:spPr>
        <p:txBody>
          <a:bodyPr>
            <a:noAutofit/>
          </a:bodyPr>
          <a:lstStyle/>
          <a:p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28 maggio mattina - comitato scientifico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b="1">
                <a:solidFill>
                  <a:schemeClr val="bg2">
                    <a:lumMod val="25000"/>
                  </a:schemeClr>
                </a:solidFill>
              </a:rPr>
              <a:t>ore 10:00 – 11:00 su parte più operativa progetto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b="1">
                <a:solidFill>
                  <a:schemeClr val="bg2">
                    <a:lumMod val="25000"/>
                  </a:schemeClr>
                </a:solidFill>
              </a:rPr>
              <a:t>ore 11:00 – 13:00 su focus sul post </a:t>
            </a:r>
            <a:r>
              <a:rPr lang="it-IT" sz="2000" b="1" err="1">
                <a:solidFill>
                  <a:schemeClr val="bg2">
                    <a:lumMod val="25000"/>
                  </a:schemeClr>
                </a:solidFill>
              </a:rPr>
              <a:t>VeLA</a:t>
            </a:r>
            <a:r>
              <a:rPr lang="it-IT" sz="2000" b="1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 E’ un CS di taglio alto in cui si parlerà del post </a:t>
            </a:r>
            <a:r>
              <a:rPr lang="it-IT" sz="2000" err="1">
                <a:solidFill>
                  <a:schemeClr val="bg2">
                    <a:lumMod val="25000"/>
                  </a:schemeClr>
                </a:solidFill>
              </a:rPr>
              <a:t>VeLA</a:t>
            </a:r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: cosa accadrà a partire dal 30 luglio? Richiesta di presenza anche di altri responsabili/dirigenti non segnati in lista.</a:t>
            </a:r>
          </a:p>
          <a:p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28 maggio pomeriggio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b="1">
                <a:solidFill>
                  <a:schemeClr val="bg2">
                    <a:lumMod val="25000"/>
                  </a:schemeClr>
                </a:solidFill>
              </a:rPr>
              <a:t>ore 14.00 – 17.00 </a:t>
            </a:r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- incontro team comunicazione, spazi e performance e organizzazione*</a:t>
            </a:r>
          </a:p>
          <a:p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27 giugno 2019 - CS tradizionali: I° incontro di validazione elementi kit riuso</a:t>
            </a:r>
          </a:p>
          <a:p>
            <a:r>
              <a:rPr lang="it-IT" sz="2000">
                <a:solidFill>
                  <a:schemeClr val="bg2">
                    <a:lumMod val="25000"/>
                  </a:schemeClr>
                </a:solidFill>
              </a:rPr>
              <a:t>12 luglio (II/III settimana di luglio se dovesse essere utile ulteriore incontro)</a:t>
            </a:r>
            <a:br>
              <a:rPr lang="it-IT" sz="2150">
                <a:solidFill>
                  <a:srgbClr val="FF0000"/>
                </a:solidFill>
              </a:rPr>
            </a:br>
            <a:endParaRPr lang="it-IT" sz="215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4BC0B0D-9032-4734-B6D8-099A2F8B9BD6}"/>
              </a:ext>
            </a:extLst>
          </p:cNvPr>
          <p:cNvSpPr/>
          <p:nvPr/>
        </p:nvSpPr>
        <p:spPr>
          <a:xfrm>
            <a:off x="150055" y="6149002"/>
            <a:ext cx="8782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0"/>
              </a:spcAft>
            </a:pPr>
            <a:r>
              <a:rPr lang="it-IT" sz="1400" spc="20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*Nota: è stato riattivato TEAM ORGANIZZAZIONE E PROCESSI - Linee guida per progetto di </a:t>
            </a:r>
            <a:r>
              <a:rPr lang="it-IT" sz="1400" spc="20" err="1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smart</a:t>
            </a:r>
            <a:r>
              <a:rPr lang="it-IT" sz="1400" spc="20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it-IT" sz="1400" spc="20" err="1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working</a:t>
            </a:r>
            <a:r>
              <a:rPr lang="it-IT" sz="1400" spc="20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per regolare accesso allo </a:t>
            </a:r>
            <a:r>
              <a:rPr lang="it-IT" sz="1400" spc="20" err="1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smart</a:t>
            </a:r>
            <a:r>
              <a:rPr lang="it-IT" sz="1400" spc="20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it-IT" sz="1400" spc="20" err="1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working</a:t>
            </a:r>
            <a:r>
              <a:rPr lang="it-IT" sz="1400" spc="20"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a partire da quanto fatto da RER</a:t>
            </a:r>
            <a:endParaRPr lang="it-IT" sz="1400" spc="2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9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PIANIFICAZIONE DELLE ATTIVITA’ A FINIRE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ROADMAP DI ADOZIONE DELLO SW </a:t>
            </a:r>
            <a:r>
              <a:rPr lang="it-IT">
                <a:sym typeface="Wingdings" panose="05000000000000000000" pitchFamily="2" charset="2"/>
              </a:rPr>
              <a:t> come ciascuna amministrazione pensa di avviare lo </a:t>
            </a:r>
            <a:r>
              <a:rPr lang="it-IT" err="1">
                <a:sym typeface="Wingdings" panose="05000000000000000000" pitchFamily="2" charset="2"/>
              </a:rPr>
              <a:t>sw</a:t>
            </a:r>
            <a:endParaRPr lang="it-IT">
              <a:sym typeface="Wingdings" panose="05000000000000000000" pitchFamily="2" charset="2"/>
            </a:endParaRPr>
          </a:p>
          <a:p>
            <a:endParaRPr lang="it-IT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>
                <a:sym typeface="Wingdings" panose="05000000000000000000" pitchFamily="2" charset="2"/>
              </a:rPr>
              <a:t>Come la costruiamo? 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7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7000" y="3080921"/>
            <a:ext cx="10515600" cy="71638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it-IT" sz="4400" b="1"/>
              <a:t>ESTENSIONE - 5° D’OBBLIGO</a:t>
            </a:r>
          </a:p>
          <a:p>
            <a:pPr marL="0" indent="0" algn="r">
              <a:buNone/>
            </a:pPr>
            <a:r>
              <a:rPr lang="it-IT" b="1"/>
              <a:t>Entro 31 luglio 2019</a:t>
            </a:r>
          </a:p>
        </p:txBody>
      </p:sp>
    </p:spTree>
    <p:extLst>
      <p:ext uri="{BB962C8B-B14F-4D97-AF65-F5344CB8AC3E}">
        <p14:creationId xmlns:p14="http://schemas.microsoft.com/office/powerpoint/2010/main" val="67630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ESTENSIONE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CONTENT MANAGEMENT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</p:txBody>
      </p:sp>
      <p:pic>
        <p:nvPicPr>
          <p:cNvPr id="1031" name="Immagine 1">
            <a:extLst>
              <a:ext uri="{FF2B5EF4-FFF2-40B4-BE49-F238E27FC236}">
                <a16:creationId xmlns:a16="http://schemas.microsoft.com/office/drawing/2014/main" id="{2E7528D6-BD82-49F3-B817-8E544404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62" y="3610882"/>
            <a:ext cx="28860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Immagine 3">
            <a:extLst>
              <a:ext uri="{FF2B5EF4-FFF2-40B4-BE49-F238E27FC236}">
                <a16:creationId xmlns:a16="http://schemas.microsoft.com/office/drawing/2014/main" id="{E2061203-4596-4E0C-A191-65BD6BCC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12" y="1822110"/>
            <a:ext cx="29432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141552C5-DFD3-42F3-BC9B-451470B9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50" y="2540902"/>
            <a:ext cx="7110046" cy="279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mk="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Attività di </a:t>
            </a:r>
            <a:r>
              <a:rPr lang="it-IT" altLang="it-IT" b="1" err="1" bmk="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it-IT" altLang="it-IT" b="1" bmk="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</a:t>
            </a:r>
            <a:r>
              <a:rPr lang="it-IT" altLang="it-IT" bmk="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il sito </a:t>
            </a:r>
            <a:r>
              <a:rPr kumimoji="0" lang="it-IT" altLang="it-IT" b="1" u="none" strike="noStrike" cap="none" normalizeH="0" baseline="0" bmk="_Toc5899101">
                <a:ln>
                  <a:noFill/>
                </a:ln>
                <a:solidFill>
                  <a:srgbClr val="1F386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www.smartworkingvela.it</a:t>
            </a:r>
            <a:endParaRPr lang="it-IT" altLang="it-IT" b="1" bmk="_Toc5899101">
              <a:solidFill>
                <a:srgbClr val="1F3864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bmk="_Toc589910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Piano editoriale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bmk="_Toc589910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Produzione e pubblicazione di contenuti editoriali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it-IT" altLang="it-IT" b="1" u="none" strike="noStrike" cap="none" normalizeH="0" baseline="0">
              <a:ln>
                <a:noFill/>
              </a:ln>
              <a:solidFill>
                <a:srgbClr val="92B93B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Realizzazione di un 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relativo al kit di riuso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finalità promozionali o in modalità tutorial da pubblicare sul sito a vantaggio delle amministrazioni interessate al riuso da concordare con il Committente. Il video utilizzerà le tecniche animate e sarà messo a disposizione per la visualizzazione sul sito di progetto nella sezione relativa al Kit di riuso.</a:t>
            </a: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FF9AB7-F37E-45EE-AF8A-AC431874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630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3215935-4354-4DA9-A94E-6F7C9967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6288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8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ESTENSIONE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/>
              <a:t>ROADMAP</a:t>
            </a:r>
          </a:p>
          <a:p>
            <a:pPr marL="0" indent="0">
              <a:buNone/>
            </a:pPr>
            <a:r>
              <a:rPr lang="it-IT" sz="2000" b="1">
                <a:solidFill>
                  <a:schemeClr val="tx1"/>
                </a:solidFill>
              </a:rPr>
              <a:t>Workshop di 1 giornata</a:t>
            </a:r>
            <a:r>
              <a:rPr lang="it-IT" sz="2000">
                <a:solidFill>
                  <a:schemeClr val="tx1"/>
                </a:solidFill>
              </a:rPr>
              <a:t> dedicato ai principali referenti dei </a:t>
            </a:r>
            <a:r>
              <a:rPr lang="it-IT" sz="2000" err="1">
                <a:solidFill>
                  <a:schemeClr val="tx1"/>
                </a:solidFill>
              </a:rPr>
              <a:t>Leading</a:t>
            </a:r>
            <a:r>
              <a:rPr lang="it-IT" sz="2000">
                <a:solidFill>
                  <a:schemeClr val="tx1"/>
                </a:solidFill>
              </a:rPr>
              <a:t> Group (fino a 5 persone) delle 9 Pubbliche Amministrazioni, </a:t>
            </a:r>
            <a:r>
              <a:rPr lang="it-IT" sz="2000" b="1">
                <a:solidFill>
                  <a:schemeClr val="tx1"/>
                </a:solidFill>
              </a:rPr>
              <a:t>finalizzato alla realizzazione di un documento di roadmap </a:t>
            </a:r>
            <a:r>
              <a:rPr lang="it-IT" sz="2000">
                <a:solidFill>
                  <a:schemeClr val="tx1"/>
                </a:solidFill>
              </a:rPr>
              <a:t>di adozione del Lavoro Agile all’interno di ciascuna delle Amministrazioni. Il workshop prevedrà:</a:t>
            </a:r>
          </a:p>
          <a:p>
            <a:pPr lvl="0"/>
            <a:r>
              <a:rPr lang="it-IT" sz="2000">
                <a:solidFill>
                  <a:schemeClr val="tx1"/>
                </a:solidFill>
              </a:rPr>
              <a:t>Un momento iniziale di </a:t>
            </a:r>
            <a:r>
              <a:rPr lang="it-IT" sz="2000" b="1">
                <a:solidFill>
                  <a:schemeClr val="tx1"/>
                </a:solidFill>
              </a:rPr>
              <a:t>definizione e illustrazione della metodologia </a:t>
            </a:r>
            <a:r>
              <a:rPr lang="it-IT" sz="2000">
                <a:solidFill>
                  <a:schemeClr val="tx1"/>
                </a:solidFill>
              </a:rPr>
              <a:t>di lavoro a cura dei docenti;</a:t>
            </a:r>
          </a:p>
          <a:p>
            <a:pPr lvl="0"/>
            <a:r>
              <a:rPr lang="it-IT" sz="2000" b="1">
                <a:solidFill>
                  <a:schemeClr val="tx1"/>
                </a:solidFill>
              </a:rPr>
              <a:t>Lavoro in gruppo </a:t>
            </a:r>
            <a:r>
              <a:rPr lang="it-IT" sz="2000">
                <a:solidFill>
                  <a:schemeClr val="tx1"/>
                </a:solidFill>
              </a:rPr>
              <a:t>dei diversi componenti dei </a:t>
            </a:r>
            <a:r>
              <a:rPr lang="it-IT" sz="2000" err="1">
                <a:solidFill>
                  <a:schemeClr val="tx1"/>
                </a:solidFill>
              </a:rPr>
              <a:t>leading</a:t>
            </a:r>
            <a:r>
              <a:rPr lang="it-IT" sz="2000">
                <a:solidFill>
                  <a:schemeClr val="tx1"/>
                </a:solidFill>
              </a:rPr>
              <a:t> group che favorirà l’interazione e lo scambio di idee/proposte tra le diverse amministrazioni;</a:t>
            </a:r>
          </a:p>
          <a:p>
            <a:pPr lvl="0"/>
            <a:r>
              <a:rPr lang="it-IT" sz="2000">
                <a:solidFill>
                  <a:schemeClr val="tx1"/>
                </a:solidFill>
              </a:rPr>
              <a:t>Finalizzazione dei lavori in un </a:t>
            </a:r>
            <a:r>
              <a:rPr lang="it-IT" sz="2000" b="1">
                <a:solidFill>
                  <a:schemeClr val="tx1"/>
                </a:solidFill>
              </a:rPr>
              <a:t>documento di </a:t>
            </a:r>
            <a:r>
              <a:rPr lang="it-IT" sz="2000" b="1" err="1">
                <a:solidFill>
                  <a:schemeClr val="tx1"/>
                </a:solidFill>
              </a:rPr>
              <a:t>roamap</a:t>
            </a:r>
            <a:r>
              <a:rPr lang="it-IT" sz="200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it-IT" sz="2000" b="1">
                <a:solidFill>
                  <a:schemeClr val="tx1"/>
                </a:solidFill>
              </a:rPr>
              <a:t>Presentazione in plenaria </a:t>
            </a:r>
            <a:r>
              <a:rPr lang="it-IT" sz="2000">
                <a:solidFill>
                  <a:schemeClr val="tx1"/>
                </a:solidFill>
              </a:rPr>
              <a:t>dei diversi lavori e roadmap realizzate.</a:t>
            </a:r>
          </a:p>
          <a:p>
            <a:pPr marL="0" lvl="0" indent="0">
              <a:buNone/>
            </a:pPr>
            <a:r>
              <a:rPr lang="it-IT" sz="2400" b="1"/>
              <a:t>DATA DEL WORKSHOP: 27 MAGGIO proposta ore 10 - 17</a:t>
            </a:r>
          </a:p>
        </p:txBody>
      </p:sp>
    </p:spTree>
    <p:extLst>
      <p:ext uri="{BB962C8B-B14F-4D97-AF65-F5344CB8AC3E}">
        <p14:creationId xmlns:p14="http://schemas.microsoft.com/office/powerpoint/2010/main" val="36596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ORDINE DEL GIORNO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28420"/>
            <a:ext cx="10922000" cy="3388059"/>
          </a:xfrm>
        </p:spPr>
        <p:txBody>
          <a:bodyPr>
            <a:normAutofit/>
          </a:bodyPr>
          <a:lstStyle/>
          <a:p>
            <a:r>
              <a:rPr lang="it-IT"/>
              <a:t>Stato avanzamento progetto:</a:t>
            </a:r>
            <a:endParaRPr lang="it-IT" sz="3200"/>
          </a:p>
          <a:p>
            <a:pPr lvl="2"/>
            <a:r>
              <a:rPr lang="it-IT"/>
              <a:t>Sito di Progetto </a:t>
            </a:r>
            <a:r>
              <a:rPr lang="it-IT">
                <a:hlinkClick r:id="rId2"/>
              </a:rPr>
              <a:t>www.smartworkingvela.it</a:t>
            </a:r>
            <a:r>
              <a:rPr lang="it-IT"/>
              <a:t> </a:t>
            </a:r>
          </a:p>
          <a:p>
            <a:pPr lvl="2"/>
            <a:r>
              <a:rPr lang="it-IT"/>
              <a:t>Formazione in presenza e on line</a:t>
            </a:r>
          </a:p>
          <a:p>
            <a:pPr lvl="2"/>
            <a:r>
              <a:rPr lang="it-IT"/>
              <a:t>Lavori dei team, kit di riuso e prossimi rilasci</a:t>
            </a:r>
          </a:p>
          <a:p>
            <a:pPr lvl="2"/>
            <a:r>
              <a:rPr lang="it-IT"/>
              <a:t>Condivisione della pianificazione delle attività a finire</a:t>
            </a:r>
          </a:p>
          <a:p>
            <a:r>
              <a:rPr lang="it-IT"/>
              <a:t>Evento a FORUM PA: bozza programma e definizione relatori delle 9 Amministrazioni</a:t>
            </a:r>
            <a:endParaRPr lang="it-IT" sz="3200"/>
          </a:p>
          <a:p>
            <a:r>
              <a:rPr lang="it-IT"/>
              <a:t>Estensione contratto (5° d’obbligo): proposte RTI</a:t>
            </a:r>
            <a:endParaRPr lang="it-IT" sz="3200"/>
          </a:p>
        </p:txBody>
      </p:sp>
    </p:spTree>
    <p:extLst>
      <p:ext uri="{BB962C8B-B14F-4D97-AF65-F5344CB8AC3E}">
        <p14:creationId xmlns:p14="http://schemas.microsoft.com/office/powerpoint/2010/main" val="47514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ESTENSIONE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/>
              <a:t>TEAM TECNOLOGIE</a:t>
            </a:r>
          </a:p>
          <a:p>
            <a:pPr marL="0" indent="0">
              <a:buNone/>
            </a:pPr>
            <a:r>
              <a:rPr lang="it-IT" sz="2200">
                <a:solidFill>
                  <a:schemeClr val="tx1"/>
                </a:solidFill>
              </a:rPr>
              <a:t>Si propone di supportare le pubbliche amministrazioni del Partenariato nella </a:t>
            </a:r>
            <a:r>
              <a:rPr lang="it-IT" sz="2200" b="1">
                <a:solidFill>
                  <a:schemeClr val="tx1"/>
                </a:solidFill>
              </a:rPr>
              <a:t>razionalizzazione dei documenti prodotti dal team di lavoro trasversale “Tecnologie”</a:t>
            </a:r>
            <a:r>
              <a:rPr lang="it-IT" sz="2200">
                <a:solidFill>
                  <a:schemeClr val="tx1"/>
                </a:solidFill>
              </a:rPr>
              <a:t>. Questo servizio prevedrà:</a:t>
            </a:r>
          </a:p>
          <a:p>
            <a:pPr lvl="0"/>
            <a:r>
              <a:rPr lang="it-IT" sz="2000">
                <a:solidFill>
                  <a:schemeClr val="tx1"/>
                </a:solidFill>
              </a:rPr>
              <a:t>la partecipazione ad un incontro del team “Tecnologie”</a:t>
            </a:r>
          </a:p>
          <a:p>
            <a:pPr lvl="0"/>
            <a:r>
              <a:rPr lang="it-IT" sz="2000">
                <a:solidFill>
                  <a:schemeClr val="tx1"/>
                </a:solidFill>
              </a:rPr>
              <a:t>il confronto con la principale referente dei lavori per comprendere le logiche di compilazione dei documenti e delle considerazioni effettuate nell’ambito di lavoro del team</a:t>
            </a:r>
          </a:p>
          <a:p>
            <a:pPr lvl="0"/>
            <a:r>
              <a:rPr lang="it-IT" sz="2000">
                <a:solidFill>
                  <a:schemeClr val="tx1"/>
                </a:solidFill>
              </a:rPr>
              <a:t>la conversione dei documenti realizzati dal team in un formato coerente ed omogeneo con gli output degli altri team di lavoro trasversali</a:t>
            </a:r>
          </a:p>
          <a:p>
            <a:r>
              <a:rPr lang="it-IT" sz="2000">
                <a:solidFill>
                  <a:schemeClr val="tx1"/>
                </a:solidFill>
              </a:rPr>
              <a:t>Il caricamento dei documenti sul sito di riferimento che conterrà tutti gli altri elementi del kit del riuso</a:t>
            </a:r>
          </a:p>
        </p:txBody>
      </p:sp>
    </p:spTree>
    <p:extLst>
      <p:ext uri="{BB962C8B-B14F-4D97-AF65-F5344CB8AC3E}">
        <p14:creationId xmlns:p14="http://schemas.microsoft.com/office/powerpoint/2010/main" val="7323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9279"/>
            <a:ext cx="8648700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/>
              <a:t>MANUALE E WEBINAR FORMATIVO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8F62C25-ADB3-4453-BA1D-CED33AC7ACF8}"/>
              </a:ext>
            </a:extLst>
          </p:cNvPr>
          <p:cNvSpPr/>
          <p:nvPr/>
        </p:nvSpPr>
        <p:spPr>
          <a:xfrm>
            <a:off x="1139274" y="2279151"/>
            <a:ext cx="5794926" cy="374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</a:pPr>
            <a:r>
              <a:rPr lang="it-IT" b="1">
                <a:solidFill>
                  <a:srgbClr val="1F386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Attività di informazione-formazione sul riuso del kit </a:t>
            </a:r>
            <a:r>
              <a:rPr lang="it-IT" b="1" err="1">
                <a:solidFill>
                  <a:srgbClr val="1F386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VeLA</a:t>
            </a:r>
            <a:endParaRPr lang="it-IT" b="1">
              <a:solidFill>
                <a:srgbClr val="1F3864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</a:pPr>
            <a:r>
              <a:rPr lang="it-IT" b="1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webinar</a:t>
            </a:r>
            <a:r>
              <a:rPr lang="it-IT" b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formativo </a:t>
            </a:r>
            <a:r>
              <a:rPr lang="it-IT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finalizzato a fornire informazioni sul tema del riuso e delle licenze con un focus specifico sul riuso di soluzioni organizzative e sul riuso del kit Smart </a:t>
            </a:r>
            <a:r>
              <a:rPr lang="it-IT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it-IT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VeLA</a:t>
            </a:r>
            <a:r>
              <a:rPr lang="it-IT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rivolto ai referenti delle Amministrazioni partner del progetto;</a:t>
            </a:r>
          </a:p>
          <a:p>
            <a:pPr algn="just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</a:pPr>
            <a:r>
              <a:rPr lang="it-IT" b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produzione di un manuale di riuso del kit </a:t>
            </a:r>
            <a:r>
              <a:rPr lang="it-IT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 corredo del kit di riuso- che definirà le modalità di riuso del kit da fornire alle amministrazioni interessate. Il manuale sarà caricato sul sito di progetto.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 txBox="1">
            <a:spLocks/>
          </p:cNvSpPr>
          <p:nvPr/>
        </p:nvSpPr>
        <p:spPr>
          <a:xfrm>
            <a:off x="647700" y="290341"/>
            <a:ext cx="10535652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ESTENSIONE</a:t>
            </a:r>
          </a:p>
        </p:txBody>
      </p:sp>
    </p:spTree>
    <p:extLst>
      <p:ext uri="{BB962C8B-B14F-4D97-AF65-F5344CB8AC3E}">
        <p14:creationId xmlns:p14="http://schemas.microsoft.com/office/powerpoint/2010/main" val="144678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ESTENSIONE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4719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SPAZI</a:t>
            </a:r>
          </a:p>
          <a:p>
            <a:pPr marL="0" indent="0">
              <a:buNone/>
            </a:pPr>
            <a:endParaRPr lang="it-IT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600">
                <a:solidFill>
                  <a:schemeClr val="tx1"/>
                </a:solidFill>
              </a:rPr>
              <a:t>Verranno identificati con il Comitato Scientifico ulteriori </a:t>
            </a:r>
            <a:r>
              <a:rPr lang="it-IT" sz="2600" b="1">
                <a:solidFill>
                  <a:schemeClr val="tx1"/>
                </a:solidFill>
              </a:rPr>
              <a:t>5 tipologie </a:t>
            </a:r>
            <a:r>
              <a:rPr lang="it-IT" sz="2600">
                <a:solidFill>
                  <a:schemeClr val="tx1"/>
                </a:solidFill>
              </a:rPr>
              <a:t>di </a:t>
            </a:r>
            <a:r>
              <a:rPr lang="it-IT" sz="2600" err="1">
                <a:solidFill>
                  <a:schemeClr val="tx1"/>
                </a:solidFill>
              </a:rPr>
              <a:t>Worksetting</a:t>
            </a:r>
            <a:r>
              <a:rPr lang="it-IT" sz="2600">
                <a:solidFill>
                  <a:schemeClr val="tx1"/>
                </a:solidFill>
              </a:rPr>
              <a:t>, aggiuntive rispetto alle </a:t>
            </a:r>
            <a:r>
              <a:rPr lang="it-IT" sz="2600" b="1">
                <a:solidFill>
                  <a:schemeClr val="tx1"/>
                </a:solidFill>
              </a:rPr>
              <a:t>10 previste </a:t>
            </a:r>
            <a:r>
              <a:rPr lang="it-IT" sz="2600">
                <a:solidFill>
                  <a:schemeClr val="tx1"/>
                </a:solidFill>
              </a:rPr>
              <a:t>dalla prima parte del progetto. </a:t>
            </a:r>
          </a:p>
          <a:p>
            <a:pPr marL="0" indent="0">
              <a:buNone/>
            </a:pPr>
            <a:endParaRPr lang="it-IT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600">
                <a:solidFill>
                  <a:schemeClr val="tx1"/>
                </a:solidFill>
              </a:rPr>
              <a:t>Saranno quindi sviluppate un totale di </a:t>
            </a:r>
            <a:r>
              <a:rPr lang="it-IT" sz="2600" b="1">
                <a:solidFill>
                  <a:schemeClr val="tx1"/>
                </a:solidFill>
              </a:rPr>
              <a:t>15 schede </a:t>
            </a:r>
            <a:r>
              <a:rPr lang="it-IT" sz="2600" b="1" err="1">
                <a:solidFill>
                  <a:schemeClr val="tx1"/>
                </a:solidFill>
              </a:rPr>
              <a:t>worksettings</a:t>
            </a:r>
            <a:r>
              <a:rPr lang="it-IT" sz="2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65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WORKSETTINGS KIT RIUSO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029911"/>
            <a:ext cx="4122906" cy="3965575"/>
          </a:xfrm>
        </p:spPr>
        <p:txBody>
          <a:bodyPr>
            <a:normAutofit/>
          </a:bodyPr>
          <a:lstStyle/>
          <a:p>
            <a:r>
              <a:rPr lang="it-IT" sz="2400" b="1">
                <a:solidFill>
                  <a:schemeClr val="tx1"/>
                </a:solidFill>
              </a:rPr>
              <a:t>Ufficio chiuso</a:t>
            </a:r>
          </a:p>
          <a:p>
            <a:r>
              <a:rPr lang="it-IT" sz="2400" b="1">
                <a:solidFill>
                  <a:schemeClr val="tx1"/>
                </a:solidFill>
              </a:rPr>
              <a:t>Office and </a:t>
            </a:r>
            <a:r>
              <a:rPr lang="it-IT" sz="2400" b="1" err="1">
                <a:solidFill>
                  <a:schemeClr val="tx1"/>
                </a:solidFill>
              </a:rPr>
              <a:t>meet</a:t>
            </a:r>
            <a:endParaRPr lang="it-IT" sz="2400" b="1">
              <a:solidFill>
                <a:schemeClr val="tx1"/>
              </a:solidFill>
            </a:endParaRPr>
          </a:p>
          <a:p>
            <a:r>
              <a:rPr lang="it-IT" sz="2400" b="1">
                <a:solidFill>
                  <a:schemeClr val="tx1"/>
                </a:solidFill>
              </a:rPr>
              <a:t>Open riservato</a:t>
            </a:r>
          </a:p>
          <a:p>
            <a:r>
              <a:rPr lang="it-IT" sz="2400" b="1">
                <a:solidFill>
                  <a:schemeClr val="tx1"/>
                </a:solidFill>
              </a:rPr>
              <a:t>Open </a:t>
            </a:r>
            <a:r>
              <a:rPr lang="it-IT" sz="2400" b="1" err="1">
                <a:solidFill>
                  <a:schemeClr val="tx1"/>
                </a:solidFill>
              </a:rPr>
              <a:t>space</a:t>
            </a:r>
            <a:endParaRPr lang="it-IT" sz="2400" b="1">
              <a:solidFill>
                <a:schemeClr val="tx1"/>
              </a:solidFill>
            </a:endParaRPr>
          </a:p>
          <a:p>
            <a:r>
              <a:rPr lang="it-IT" sz="2400" b="1">
                <a:solidFill>
                  <a:schemeClr val="tx1"/>
                </a:solidFill>
              </a:rPr>
              <a:t>Touch down</a:t>
            </a:r>
          </a:p>
          <a:p>
            <a:r>
              <a:rPr lang="it-IT" sz="2400" b="1">
                <a:solidFill>
                  <a:schemeClr val="tx1"/>
                </a:solidFill>
              </a:rPr>
              <a:t>Postazione «call center»</a:t>
            </a:r>
          </a:p>
          <a:p>
            <a:endParaRPr lang="it-IT" sz="1400" b="1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F40AA65-1803-421F-9DB8-5FFECDBFB48A}"/>
              </a:ext>
            </a:extLst>
          </p:cNvPr>
          <p:cNvSpPr txBox="1">
            <a:spLocks/>
          </p:cNvSpPr>
          <p:nvPr/>
        </p:nvSpPr>
        <p:spPr>
          <a:xfrm>
            <a:off x="5677409" y="2029911"/>
            <a:ext cx="4964651" cy="3965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room piccola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room media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room grande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informale in open </a:t>
            </a:r>
            <a:r>
              <a:rPr kumimoji="0" lang="it-IT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to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</a:t>
            </a:r>
            <a:r>
              <a:rPr kumimoji="0" lang="it-IT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booth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area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Quiet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room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Relax/</a:t>
            </a:r>
            <a:r>
              <a:rPr kumimoji="0" lang="it-IT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Lounge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room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1" i="0" u="none" strike="noStrike" kern="1200" cap="none" spc="0" normalizeH="0" baseline="0" noProof="0">
              <a:ln>
                <a:noFill/>
              </a:ln>
              <a:solidFill>
                <a:srgbClr val="92B9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83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7000" y="3080921"/>
            <a:ext cx="10515600" cy="7163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4400" b="1"/>
              <a:t>EVENTO A FORUM PA 2019</a:t>
            </a:r>
          </a:p>
        </p:txBody>
      </p:sp>
    </p:spTree>
    <p:extLst>
      <p:ext uri="{BB962C8B-B14F-4D97-AF65-F5344CB8AC3E}">
        <p14:creationId xmlns:p14="http://schemas.microsoft.com/office/powerpoint/2010/main" val="416769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35652" cy="1325563"/>
          </a:xfrm>
        </p:spPr>
        <p:txBody>
          <a:bodyPr anchor="b" anchorCtr="0"/>
          <a:lstStyle/>
          <a:p>
            <a:r>
              <a:rPr lang="it-IT"/>
              <a:t>COMUNICAZIONE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30200" y="1325563"/>
            <a:ext cx="11861800" cy="4512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/>
              <a:t>EVENTO A FORUM PA 2019 </a:t>
            </a:r>
            <a:r>
              <a:rPr lang="it-IT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– 16 maggio dalle 15 alle 18</a:t>
            </a:r>
          </a:p>
          <a:p>
            <a:pPr marL="0" indent="0">
              <a:buNone/>
            </a:pPr>
            <a:r>
              <a:rPr lang="it-IT" sz="2200" b="1">
                <a:solidFill>
                  <a:schemeClr val="tx1"/>
                </a:solidFill>
              </a:rPr>
              <a:t>Verso uno Smart </a:t>
            </a:r>
            <a:r>
              <a:rPr lang="it-IT" sz="2200" b="1" err="1">
                <a:solidFill>
                  <a:schemeClr val="tx1"/>
                </a:solidFill>
              </a:rPr>
              <a:t>Working</a:t>
            </a:r>
            <a:r>
              <a:rPr lang="it-IT" sz="2200" b="1">
                <a:solidFill>
                  <a:schemeClr val="tx1"/>
                </a:solidFill>
              </a:rPr>
              <a:t> maturo: appunti di un viaggio in </a:t>
            </a:r>
            <a:r>
              <a:rPr lang="it-IT" sz="2200" b="1" err="1">
                <a:solidFill>
                  <a:schemeClr val="tx1"/>
                </a:solidFill>
              </a:rPr>
              <a:t>VeLA</a:t>
            </a:r>
            <a:r>
              <a:rPr lang="it-IT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it-IT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- pubblicato su sito della manifestazione:  </a:t>
            </a:r>
            <a:r>
              <a:rPr lang="it-IT" sz="2000">
                <a:hlinkClick r:id="rId2"/>
              </a:rPr>
              <a:t>https://forumpa2019.eventifpa.it/it/event-details/?id=8549</a:t>
            </a:r>
            <a:r>
              <a:rPr lang="it-IT" sz="2000"/>
              <a:t> </a:t>
            </a:r>
          </a:p>
          <a:p>
            <a:pPr marL="0" indent="0">
              <a:buNone/>
            </a:pPr>
            <a:r>
              <a:rPr lang="it-IT" sz="2300" b="1">
                <a:solidFill>
                  <a:schemeClr val="tx1"/>
                </a:solidFill>
              </a:rPr>
              <a:t>I sessione - </a:t>
            </a:r>
            <a:r>
              <a:rPr lang="it-IT" sz="2300" b="1" err="1">
                <a:solidFill>
                  <a:schemeClr val="tx1"/>
                </a:solidFill>
              </a:rPr>
              <a:t>VeLA</a:t>
            </a:r>
            <a:r>
              <a:rPr lang="it-IT" sz="2300" b="1">
                <a:solidFill>
                  <a:schemeClr val="tx1"/>
                </a:solidFill>
              </a:rPr>
              <a:t>, lo Smart </a:t>
            </a:r>
            <a:r>
              <a:rPr lang="it-IT" sz="2300" b="1" err="1">
                <a:solidFill>
                  <a:schemeClr val="tx1"/>
                </a:solidFill>
              </a:rPr>
              <a:t>Working</a:t>
            </a:r>
            <a:r>
              <a:rPr lang="it-IT" sz="2300" b="1">
                <a:solidFill>
                  <a:schemeClr val="tx1"/>
                </a:solidFill>
              </a:rPr>
              <a:t> per la PA: il futuro del lavoro, oggi</a:t>
            </a:r>
          </a:p>
          <a:p>
            <a:r>
              <a:rPr lang="it-IT" sz="2300" i="1">
                <a:solidFill>
                  <a:schemeClr val="tx1"/>
                </a:solidFill>
              </a:rPr>
              <a:t>Saluti istituzionali, risultati del progetto e </a:t>
            </a:r>
            <a:r>
              <a:rPr lang="it-IT" sz="2300" i="1" err="1">
                <a:solidFill>
                  <a:schemeClr val="tx1"/>
                </a:solidFill>
              </a:rPr>
              <a:t>pitch</a:t>
            </a:r>
            <a:r>
              <a:rPr lang="it-IT" sz="2300" i="1">
                <a:solidFill>
                  <a:schemeClr val="tx1"/>
                </a:solidFill>
              </a:rPr>
              <a:t> delle 9 Amministrazioni</a:t>
            </a:r>
          </a:p>
          <a:p>
            <a:pPr marL="0" indent="0">
              <a:buNone/>
            </a:pPr>
            <a:r>
              <a:rPr lang="it-IT" sz="2300" b="1">
                <a:solidFill>
                  <a:schemeClr val="tx1"/>
                </a:solidFill>
              </a:rPr>
              <a:t>II sessione - Cittadini e innovazione dei servizi. Quali vantaggi dello </a:t>
            </a:r>
            <a:r>
              <a:rPr lang="it-IT" sz="2300" b="1" err="1">
                <a:solidFill>
                  <a:schemeClr val="tx1"/>
                </a:solidFill>
              </a:rPr>
              <a:t>smart</a:t>
            </a:r>
            <a:r>
              <a:rPr lang="it-IT" sz="2300" b="1">
                <a:solidFill>
                  <a:schemeClr val="tx1"/>
                </a:solidFill>
              </a:rPr>
              <a:t> </a:t>
            </a:r>
            <a:r>
              <a:rPr lang="it-IT" sz="2300" b="1" err="1">
                <a:solidFill>
                  <a:schemeClr val="tx1"/>
                </a:solidFill>
              </a:rPr>
              <a:t>working</a:t>
            </a:r>
            <a:r>
              <a:rPr lang="it-IT" sz="2300" b="1">
                <a:solidFill>
                  <a:schemeClr val="tx1"/>
                </a:solidFill>
              </a:rPr>
              <a:t>?</a:t>
            </a:r>
          </a:p>
          <a:p>
            <a:r>
              <a:rPr lang="it-IT" sz="2300" i="1" err="1">
                <a:solidFill>
                  <a:schemeClr val="tx1"/>
                </a:solidFill>
              </a:rPr>
              <a:t>Keynote</a:t>
            </a:r>
            <a:r>
              <a:rPr lang="it-IT" sz="2300" i="1">
                <a:solidFill>
                  <a:schemeClr val="tx1"/>
                </a:solidFill>
              </a:rPr>
              <a:t> e due interventi a commento</a:t>
            </a:r>
          </a:p>
          <a:p>
            <a:pPr marL="0" indent="0">
              <a:buNone/>
            </a:pPr>
            <a:r>
              <a:rPr lang="it-IT" sz="2300" b="1">
                <a:solidFill>
                  <a:schemeClr val="tx1"/>
                </a:solidFill>
              </a:rPr>
              <a:t>III sessione - Smart </a:t>
            </a:r>
            <a:r>
              <a:rPr lang="it-IT" sz="2300" b="1" err="1">
                <a:solidFill>
                  <a:schemeClr val="tx1"/>
                </a:solidFill>
              </a:rPr>
              <a:t>Working</a:t>
            </a:r>
            <a:r>
              <a:rPr lang="it-IT" sz="2300" b="1">
                <a:solidFill>
                  <a:schemeClr val="tx1"/>
                </a:solidFill>
              </a:rPr>
              <a:t> come fattore di attrattività dei nuovi talenti. Potenzialità e limiti nella PA</a:t>
            </a:r>
          </a:p>
          <a:p>
            <a:r>
              <a:rPr lang="it-IT" sz="2300" i="1" err="1">
                <a:solidFill>
                  <a:schemeClr val="tx1"/>
                </a:solidFill>
              </a:rPr>
              <a:t>Keynote</a:t>
            </a:r>
            <a:r>
              <a:rPr lang="it-IT" sz="2300" i="1">
                <a:solidFill>
                  <a:schemeClr val="tx1"/>
                </a:solidFill>
              </a:rPr>
              <a:t> e due interventi a commento</a:t>
            </a:r>
          </a:p>
          <a:p>
            <a:pPr marL="0" indent="0">
              <a:buNone/>
            </a:pPr>
            <a:r>
              <a:rPr lang="it-IT" sz="2300" b="1">
                <a:solidFill>
                  <a:schemeClr val="tx1"/>
                </a:solidFill>
              </a:rPr>
              <a:t>IV sessione - Verso l’evoluzione dello Smart </a:t>
            </a:r>
            <a:r>
              <a:rPr lang="it-IT" sz="2300" b="1" err="1">
                <a:solidFill>
                  <a:schemeClr val="tx1"/>
                </a:solidFill>
              </a:rPr>
              <a:t>Working</a:t>
            </a:r>
            <a:r>
              <a:rPr lang="it-IT" sz="2300" b="1">
                <a:solidFill>
                  <a:schemeClr val="tx1"/>
                </a:solidFill>
              </a:rPr>
              <a:t>. Quali opportunità per il settore pubblico? </a:t>
            </a:r>
          </a:p>
          <a:p>
            <a:r>
              <a:rPr lang="it-IT" sz="2300" i="1" err="1">
                <a:solidFill>
                  <a:schemeClr val="tx1"/>
                </a:solidFill>
              </a:rPr>
              <a:t>Keynote</a:t>
            </a:r>
            <a:r>
              <a:rPr lang="it-IT" sz="2300" i="1">
                <a:solidFill>
                  <a:schemeClr val="tx1"/>
                </a:solidFill>
              </a:rPr>
              <a:t> e due interventi a commento</a:t>
            </a:r>
          </a:p>
          <a:p>
            <a:pPr marL="0" indent="0">
              <a:buNone/>
            </a:pPr>
            <a:endParaRPr lang="it-IT" sz="21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it-IT" sz="21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it-IT" sz="21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it-IT" sz="21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it-IT" sz="20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71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394235"/>
            <a:ext cx="10535652" cy="1325563"/>
          </a:xfrm>
        </p:spPr>
        <p:txBody>
          <a:bodyPr anchor="b" anchorCtr="0"/>
          <a:lstStyle/>
          <a:p>
            <a:r>
              <a:rPr lang="it-IT"/>
              <a:t>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96" y="1107026"/>
            <a:ext cx="5806574" cy="44148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Modera: Giovanna </a:t>
            </a:r>
            <a:r>
              <a:rPr lang="it-IT" sz="1300" b="1">
                <a:solidFill>
                  <a:schemeClr val="tx1"/>
                </a:solidFill>
              </a:rPr>
              <a:t>Stagno </a:t>
            </a:r>
            <a:r>
              <a:rPr lang="it-IT" sz="1300">
                <a:solidFill>
                  <a:schemeClr val="tx1"/>
                </a:solidFill>
              </a:rPr>
              <a:t>– Responsabile Ricerca, Advisory e Formazione FPA</a:t>
            </a:r>
          </a:p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15.00 – 16.00 | </a:t>
            </a:r>
            <a:r>
              <a:rPr lang="it-IT" sz="1300" b="1" err="1">
                <a:solidFill>
                  <a:schemeClr val="tx1"/>
                </a:solidFill>
              </a:rPr>
              <a:t>VeLA</a:t>
            </a:r>
            <a:r>
              <a:rPr lang="it-IT" sz="1300" b="1">
                <a:solidFill>
                  <a:schemeClr val="tx1"/>
                </a:solidFill>
              </a:rPr>
              <a:t>, lo Smart </a:t>
            </a:r>
            <a:r>
              <a:rPr lang="it-IT" sz="1300" b="1" err="1">
                <a:solidFill>
                  <a:schemeClr val="tx1"/>
                </a:solidFill>
              </a:rPr>
              <a:t>Working</a:t>
            </a:r>
            <a:r>
              <a:rPr lang="it-IT" sz="1300" b="1">
                <a:solidFill>
                  <a:schemeClr val="tx1"/>
                </a:solidFill>
              </a:rPr>
              <a:t> per la PA: il futuro del lavoro, oggi</a:t>
            </a:r>
            <a:endParaRPr lang="it-IT" sz="130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Raffaele </a:t>
            </a:r>
            <a:r>
              <a:rPr lang="it-IT" sz="1300" b="1" err="1">
                <a:solidFill>
                  <a:schemeClr val="tx1"/>
                </a:solidFill>
              </a:rPr>
              <a:t>Donini</a:t>
            </a:r>
            <a:r>
              <a:rPr lang="it-IT" sz="1300">
                <a:solidFill>
                  <a:schemeClr val="tx1"/>
                </a:solidFill>
              </a:rPr>
              <a:t>, Assessore ai trasporti, reti infrastrutture materiali e immateriali, programmazione territoriale e agenda digitale, Regione Emilia-Romagna – 7’ </a:t>
            </a:r>
          </a:p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Progetto </a:t>
            </a:r>
            <a:r>
              <a:rPr lang="it-IT" sz="1300" b="1" err="1">
                <a:solidFill>
                  <a:schemeClr val="tx1"/>
                </a:solidFill>
              </a:rPr>
              <a:t>VeLA</a:t>
            </a:r>
            <a:r>
              <a:rPr lang="it-IT" sz="1300" b="1">
                <a:solidFill>
                  <a:schemeClr val="tx1"/>
                </a:solidFill>
              </a:rPr>
              <a:t>: </a:t>
            </a:r>
            <a:r>
              <a:rPr lang="it-IT" sz="1200" b="1">
                <a:solidFill>
                  <a:schemeClr val="tx1"/>
                </a:solidFill>
              </a:rPr>
              <a:t>un</a:t>
            </a:r>
            <a:r>
              <a:rPr lang="it-IT" sz="1300" b="1">
                <a:solidFill>
                  <a:schemeClr val="tx1"/>
                </a:solidFill>
              </a:rPr>
              <a:t> laboratorio di sperimentazione continua per la produzione di un kit di riuso - </a:t>
            </a:r>
            <a:r>
              <a:rPr lang="it-IT" sz="1300">
                <a:solidFill>
                  <a:schemeClr val="tx1"/>
                </a:solidFill>
              </a:rPr>
              <a:t>Stefania </a:t>
            </a:r>
            <a:r>
              <a:rPr lang="it-IT" sz="1300" b="1" err="1">
                <a:solidFill>
                  <a:schemeClr val="tx1"/>
                </a:solidFill>
              </a:rPr>
              <a:t>Sparaco</a:t>
            </a:r>
            <a:r>
              <a:rPr lang="it-IT" sz="1300">
                <a:solidFill>
                  <a:schemeClr val="tx1"/>
                </a:solidFill>
              </a:rPr>
              <a:t>, Direzione Generale, Regione Emilia-Romagna – 7’</a:t>
            </a:r>
          </a:p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Le voci delle PA coinvolte</a:t>
            </a:r>
            <a:r>
              <a:rPr lang="it-IT" sz="1300">
                <a:solidFill>
                  <a:schemeClr val="tx1"/>
                </a:solidFill>
              </a:rPr>
              <a:t>: pitch di 5’ </a:t>
            </a:r>
            <a:r>
              <a:rPr lang="it-IT" sz="1300" err="1">
                <a:solidFill>
                  <a:schemeClr val="tx1"/>
                </a:solidFill>
              </a:rPr>
              <a:t>min</a:t>
            </a:r>
            <a:r>
              <a:rPr lang="it-IT" sz="1300">
                <a:solidFill>
                  <a:schemeClr val="tx1"/>
                </a:solidFill>
              </a:rPr>
              <a:t> </a:t>
            </a:r>
            <a:r>
              <a:rPr lang="it-IT" sz="1300" err="1">
                <a:solidFill>
                  <a:schemeClr val="tx1"/>
                </a:solidFill>
              </a:rPr>
              <a:t>cad</a:t>
            </a:r>
            <a:r>
              <a:rPr lang="it-IT" sz="1300">
                <a:solidFill>
                  <a:schemeClr val="tx1"/>
                </a:solidFill>
              </a:rPr>
              <a:t> per porre all’attenzione un focus specifico dell’esperienza portata avanti con </a:t>
            </a:r>
            <a:r>
              <a:rPr lang="it-IT" sz="1300" err="1">
                <a:solidFill>
                  <a:schemeClr val="tx1"/>
                </a:solidFill>
              </a:rPr>
              <a:t>VeLA</a:t>
            </a:r>
            <a:r>
              <a:rPr lang="it-IT" sz="1300">
                <a:solidFill>
                  <a:schemeClr val="tx1"/>
                </a:solidFill>
              </a:rPr>
              <a:t> – 45’ (9 PA partner) – </a:t>
            </a:r>
            <a:r>
              <a:rPr lang="it-IT" sz="1300" u="sng">
                <a:solidFill>
                  <a:schemeClr val="tx1"/>
                </a:solidFill>
              </a:rPr>
              <a:t>membri del Comitato Scientifico da individuare nomi</a:t>
            </a:r>
          </a:p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16.00 – 16.30 | Cittadini e innovazione dei servizi. Quale vantaggi dello </a:t>
            </a:r>
            <a:r>
              <a:rPr lang="it-IT" sz="1300" b="1" err="1">
                <a:solidFill>
                  <a:schemeClr val="tx1"/>
                </a:solidFill>
              </a:rPr>
              <a:t>smart</a:t>
            </a:r>
            <a:r>
              <a:rPr lang="it-IT" sz="1300" b="1">
                <a:solidFill>
                  <a:schemeClr val="tx1"/>
                </a:solidFill>
              </a:rPr>
              <a:t> </a:t>
            </a:r>
            <a:r>
              <a:rPr lang="it-IT" sz="1300" b="1" err="1">
                <a:solidFill>
                  <a:schemeClr val="tx1"/>
                </a:solidFill>
              </a:rPr>
              <a:t>working</a:t>
            </a:r>
            <a:r>
              <a:rPr lang="it-IT" sz="1300" b="1">
                <a:solidFill>
                  <a:schemeClr val="tx1"/>
                </a:solidFill>
              </a:rPr>
              <a:t> per i cittadini?</a:t>
            </a:r>
            <a:endParaRPr lang="it-IT" sz="130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300" i="1">
                <a:solidFill>
                  <a:schemeClr val="tx1"/>
                </a:solidFill>
              </a:rPr>
              <a:t>In fase di individuazione relatore</a:t>
            </a: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Commenti</a:t>
            </a:r>
          </a:p>
          <a:p>
            <a:pPr algn="just"/>
            <a:r>
              <a:rPr lang="it-IT" sz="1300">
                <a:solidFill>
                  <a:schemeClr val="tx1"/>
                </a:solidFill>
              </a:rPr>
              <a:t>Giuseppe </a:t>
            </a:r>
            <a:r>
              <a:rPr lang="it-IT" sz="1300" b="1">
                <a:solidFill>
                  <a:schemeClr val="tx1"/>
                </a:solidFill>
              </a:rPr>
              <a:t>Ferrari</a:t>
            </a:r>
            <a:r>
              <a:rPr lang="it-IT" sz="1300">
                <a:solidFill>
                  <a:schemeClr val="tx1"/>
                </a:solidFill>
              </a:rPr>
              <a:t>, Direttore dell'Organizzazione, Città di Torino*– 10’ </a:t>
            </a:r>
          </a:p>
          <a:p>
            <a:pPr algn="just"/>
            <a:r>
              <a:rPr lang="it-IT" sz="1300" i="1">
                <a:solidFill>
                  <a:schemeClr val="tx1"/>
                </a:solidFill>
              </a:rPr>
              <a:t>In fase di individuazione relatore - 10</a:t>
            </a:r>
            <a:r>
              <a:rPr lang="it-IT" sz="1300">
                <a:solidFill>
                  <a:schemeClr val="tx1"/>
                </a:solidFill>
              </a:rPr>
              <a:t>’</a:t>
            </a:r>
          </a:p>
          <a:p>
            <a:pPr algn="just"/>
            <a:endParaRPr lang="it-IT" sz="13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300" i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300">
              <a:solidFill>
                <a:schemeClr val="tx1"/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B7263CB-F889-419E-A482-B87E2B628929}"/>
              </a:ext>
            </a:extLst>
          </p:cNvPr>
          <p:cNvSpPr txBox="1">
            <a:spLocks/>
          </p:cNvSpPr>
          <p:nvPr/>
        </p:nvSpPr>
        <p:spPr>
          <a:xfrm>
            <a:off x="6123220" y="1107026"/>
            <a:ext cx="5759476" cy="424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16.30 – 17.00 | Smart </a:t>
            </a:r>
            <a:r>
              <a:rPr lang="it-IT" sz="1300" b="1" err="1">
                <a:solidFill>
                  <a:schemeClr val="tx1"/>
                </a:solidFill>
              </a:rPr>
              <a:t>Working</a:t>
            </a:r>
            <a:r>
              <a:rPr lang="it-IT" sz="1300" b="1">
                <a:solidFill>
                  <a:schemeClr val="tx1"/>
                </a:solidFill>
              </a:rPr>
              <a:t> come fattore di attrattività dei nuovi talenti. Potenzialità e limiti nella PA.</a:t>
            </a: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Mariano </a:t>
            </a:r>
            <a:r>
              <a:rPr lang="it-IT" sz="1300" b="1">
                <a:solidFill>
                  <a:schemeClr val="tx1"/>
                </a:solidFill>
              </a:rPr>
              <a:t>Corso</a:t>
            </a:r>
            <a:r>
              <a:rPr lang="it-IT" sz="1300">
                <a:solidFill>
                  <a:schemeClr val="tx1"/>
                </a:solidFill>
              </a:rPr>
              <a:t>, Responsabile Scientifico, Osservatorio Smart </a:t>
            </a:r>
            <a:r>
              <a:rPr lang="it-IT" sz="1300" err="1">
                <a:solidFill>
                  <a:schemeClr val="tx1"/>
                </a:solidFill>
              </a:rPr>
              <a:t>Working</a:t>
            </a:r>
            <a:r>
              <a:rPr lang="it-IT" sz="1300">
                <a:solidFill>
                  <a:schemeClr val="tx1"/>
                </a:solidFill>
              </a:rPr>
              <a:t> - Politecnico di Milano</a:t>
            </a: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Commenti</a:t>
            </a:r>
          </a:p>
          <a:p>
            <a:pPr algn="just"/>
            <a:r>
              <a:rPr lang="it-IT" sz="1300">
                <a:solidFill>
                  <a:schemeClr val="tx1"/>
                </a:solidFill>
              </a:rPr>
              <a:t>Lorenzo </a:t>
            </a:r>
            <a:r>
              <a:rPr lang="it-IT" sz="1300" b="1" err="1">
                <a:solidFill>
                  <a:schemeClr val="tx1"/>
                </a:solidFill>
              </a:rPr>
              <a:t>Maternini</a:t>
            </a:r>
            <a:r>
              <a:rPr lang="it-IT" sz="1300">
                <a:solidFill>
                  <a:schemeClr val="tx1"/>
                </a:solidFill>
              </a:rPr>
              <a:t>, Vice </a:t>
            </a:r>
            <a:r>
              <a:rPr lang="it-IT" sz="1300" err="1">
                <a:solidFill>
                  <a:schemeClr val="tx1"/>
                </a:solidFill>
              </a:rPr>
              <a:t>President</a:t>
            </a:r>
            <a:r>
              <a:rPr lang="it-IT" sz="1300">
                <a:solidFill>
                  <a:schemeClr val="tx1"/>
                </a:solidFill>
              </a:rPr>
              <a:t> Global Sales di Talent Garden e Country Manager </a:t>
            </a:r>
            <a:r>
              <a:rPr lang="it-IT" sz="1300" err="1">
                <a:solidFill>
                  <a:schemeClr val="tx1"/>
                </a:solidFill>
              </a:rPr>
              <a:t>Italy</a:t>
            </a:r>
            <a:r>
              <a:rPr lang="it-IT" sz="1300">
                <a:solidFill>
                  <a:schemeClr val="tx1"/>
                </a:solidFill>
              </a:rPr>
              <a:t> - 10’</a:t>
            </a:r>
          </a:p>
          <a:p>
            <a:pPr algn="just"/>
            <a:r>
              <a:rPr lang="it-IT" sz="1300">
                <a:solidFill>
                  <a:schemeClr val="tx1"/>
                </a:solidFill>
              </a:rPr>
              <a:t>Paolo </a:t>
            </a:r>
            <a:r>
              <a:rPr lang="it-IT" sz="1300" b="1">
                <a:solidFill>
                  <a:schemeClr val="tx1"/>
                </a:solidFill>
              </a:rPr>
              <a:t>Donzelli</a:t>
            </a:r>
            <a:r>
              <a:rPr lang="it-IT" sz="1300">
                <a:solidFill>
                  <a:schemeClr val="tx1"/>
                </a:solidFill>
              </a:rPr>
              <a:t>, Ufficio formazione, ricerca, progettazione europea e internazionale, Scuola Nazionale della PA* - 10’</a:t>
            </a:r>
            <a:r>
              <a:rPr lang="it-IT" sz="1300" b="1">
                <a:solidFill>
                  <a:schemeClr val="tx1"/>
                </a:solidFill>
              </a:rPr>
              <a:t> </a:t>
            </a:r>
            <a:endParaRPr lang="it-IT" sz="130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300" b="1">
                <a:solidFill>
                  <a:schemeClr val="tx1"/>
                </a:solidFill>
              </a:rPr>
              <a:t>17.00 – 17.30 | Verso l’evoluzione dello Smart </a:t>
            </a:r>
            <a:r>
              <a:rPr lang="it-IT" sz="1300" b="1" err="1">
                <a:solidFill>
                  <a:schemeClr val="tx1"/>
                </a:solidFill>
              </a:rPr>
              <a:t>Working</a:t>
            </a:r>
            <a:r>
              <a:rPr lang="it-IT" sz="1300" b="1">
                <a:solidFill>
                  <a:schemeClr val="tx1"/>
                </a:solidFill>
              </a:rPr>
              <a:t>. Quali opportunità per il settore pubblico? </a:t>
            </a:r>
            <a:endParaRPr lang="it-IT" sz="130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Emanuele</a:t>
            </a:r>
            <a:r>
              <a:rPr lang="it-IT" sz="1300" b="1">
                <a:solidFill>
                  <a:schemeClr val="tx1"/>
                </a:solidFill>
              </a:rPr>
              <a:t> </a:t>
            </a:r>
            <a:r>
              <a:rPr lang="it-IT" sz="1300" b="1" err="1">
                <a:solidFill>
                  <a:schemeClr val="tx1"/>
                </a:solidFill>
              </a:rPr>
              <a:t>Madini</a:t>
            </a:r>
            <a:r>
              <a:rPr lang="it-IT" sz="1300">
                <a:solidFill>
                  <a:schemeClr val="tx1"/>
                </a:solidFill>
              </a:rPr>
              <a:t>, Associate Partner e Smart </a:t>
            </a:r>
            <a:r>
              <a:rPr lang="it-IT" sz="1300" err="1">
                <a:solidFill>
                  <a:schemeClr val="tx1"/>
                </a:solidFill>
              </a:rPr>
              <a:t>Working</a:t>
            </a:r>
            <a:r>
              <a:rPr lang="it-IT" sz="1300">
                <a:solidFill>
                  <a:schemeClr val="tx1"/>
                </a:solidFill>
              </a:rPr>
              <a:t> </a:t>
            </a:r>
            <a:r>
              <a:rPr lang="it-IT" sz="1300" err="1">
                <a:solidFill>
                  <a:schemeClr val="tx1"/>
                </a:solidFill>
              </a:rPr>
              <a:t>Evangelist</a:t>
            </a:r>
            <a:r>
              <a:rPr lang="it-IT" sz="1300">
                <a:solidFill>
                  <a:schemeClr val="tx1"/>
                </a:solidFill>
              </a:rPr>
              <a:t> - P4I – Partners4Innovation - 15’</a:t>
            </a:r>
          </a:p>
          <a:p>
            <a:pPr marL="0" lvl="0" indent="0" algn="just">
              <a:buNone/>
            </a:pPr>
            <a:r>
              <a:rPr lang="it-IT" sz="1300">
                <a:solidFill>
                  <a:schemeClr val="tx1"/>
                </a:solidFill>
              </a:rPr>
              <a:t>Commenti</a:t>
            </a:r>
          </a:p>
          <a:p>
            <a:pPr algn="just"/>
            <a:r>
              <a:rPr lang="it-IT" sz="1300" err="1">
                <a:solidFill>
                  <a:schemeClr val="tx1"/>
                </a:solidFill>
              </a:rPr>
              <a:t>Gianmaurizio</a:t>
            </a:r>
            <a:r>
              <a:rPr lang="it-IT" sz="1300">
                <a:solidFill>
                  <a:schemeClr val="tx1"/>
                </a:solidFill>
              </a:rPr>
              <a:t> </a:t>
            </a:r>
            <a:r>
              <a:rPr lang="it-IT" sz="1300" b="1" err="1">
                <a:solidFill>
                  <a:schemeClr val="tx1"/>
                </a:solidFill>
              </a:rPr>
              <a:t>Cazzarolli</a:t>
            </a:r>
            <a:r>
              <a:rPr lang="it-IT" sz="1300">
                <a:solidFill>
                  <a:schemeClr val="tx1"/>
                </a:solidFill>
              </a:rPr>
              <a:t>, </a:t>
            </a:r>
            <a:r>
              <a:rPr lang="it-IT" sz="1300" err="1">
                <a:solidFill>
                  <a:schemeClr val="tx1"/>
                </a:solidFill>
              </a:rPr>
              <a:t>Director</a:t>
            </a:r>
            <a:r>
              <a:rPr lang="it-IT" sz="1300">
                <a:solidFill>
                  <a:schemeClr val="tx1"/>
                </a:solidFill>
              </a:rPr>
              <a:t> HR &amp; Services, Tetra Pak* - 10’</a:t>
            </a:r>
          </a:p>
          <a:p>
            <a:pPr algn="just"/>
            <a:r>
              <a:rPr lang="it-IT" sz="1300">
                <a:solidFill>
                  <a:schemeClr val="tx1"/>
                </a:solidFill>
              </a:rPr>
              <a:t>Franco </a:t>
            </a:r>
            <a:r>
              <a:rPr lang="it-IT" sz="1300" b="1" err="1">
                <a:solidFill>
                  <a:schemeClr val="tx1"/>
                </a:solidFill>
              </a:rPr>
              <a:t>Duc</a:t>
            </a:r>
            <a:r>
              <a:rPr lang="it-IT" sz="1300">
                <a:solidFill>
                  <a:schemeClr val="tx1"/>
                </a:solidFill>
              </a:rPr>
              <a:t>, Direttore Comunicazione di Cariparma </a:t>
            </a:r>
            <a:r>
              <a:rPr lang="it-IT" sz="1300" err="1">
                <a:solidFill>
                  <a:schemeClr val="tx1"/>
                </a:solidFill>
              </a:rPr>
              <a:t>Crédit</a:t>
            </a:r>
            <a:r>
              <a:rPr lang="it-IT" sz="1300">
                <a:solidFill>
                  <a:schemeClr val="tx1"/>
                </a:solidFill>
              </a:rPr>
              <a:t> Agricole *- 10’</a:t>
            </a:r>
            <a:r>
              <a:rPr lang="it-IT" sz="1300" b="1">
                <a:solidFill>
                  <a:schemeClr val="tx1"/>
                </a:solidFill>
              </a:rPr>
              <a:t> </a:t>
            </a:r>
            <a:endParaRPr lang="it-IT" sz="1300">
              <a:solidFill>
                <a:schemeClr val="tx1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25926" y="6054551"/>
            <a:ext cx="3025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/>
              <a:t>*invitati, in attesa di conferma</a:t>
            </a:r>
          </a:p>
          <a:p>
            <a:pPr algn="just"/>
            <a:r>
              <a:rPr lang="it-IT" i="1"/>
              <a:t>Individuare relatori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EFC0D71-899A-47B9-992E-E7E28EB78C39}"/>
              </a:ext>
            </a:extLst>
          </p:cNvPr>
          <p:cNvSpPr/>
          <p:nvPr/>
        </p:nvSpPr>
        <p:spPr>
          <a:xfrm>
            <a:off x="6123220" y="5243142"/>
            <a:ext cx="341956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300" b="1"/>
              <a:t>17.30 – 18.00 | CHIUSURA DEI LAVORI</a:t>
            </a:r>
            <a:endParaRPr lang="it-IT" sz="1300"/>
          </a:p>
          <a:p>
            <a:pPr algn="just"/>
            <a:r>
              <a:rPr lang="it-IT" sz="1300" b="1"/>
              <a:t>Appunti per il prossimo viaggio </a:t>
            </a:r>
            <a:r>
              <a:rPr lang="it-IT" sz="1300" b="1" err="1"/>
              <a:t>VeLA</a:t>
            </a:r>
            <a:r>
              <a:rPr lang="it-IT" sz="1300"/>
              <a:t> - Francesco Raphael</a:t>
            </a:r>
            <a:r>
              <a:rPr lang="it-IT" sz="1300" b="1"/>
              <a:t> Frieri</a:t>
            </a:r>
            <a:r>
              <a:rPr lang="it-IT" sz="1300"/>
              <a:t>, Direttore Generale - Direzione generale Risorse, Europa, Innovazione e Istituzioni - Regione Emilia Romagna</a:t>
            </a:r>
          </a:p>
        </p:txBody>
      </p:sp>
    </p:spTree>
    <p:extLst>
      <p:ext uri="{BB962C8B-B14F-4D97-AF65-F5344CB8AC3E}">
        <p14:creationId xmlns:p14="http://schemas.microsoft.com/office/powerpoint/2010/main" val="327105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2" y="1904724"/>
            <a:ext cx="10515600" cy="396557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Gli interventi delle 9 PA partner</a:t>
            </a:r>
          </a:p>
          <a:p>
            <a:pPr marL="0" indent="0">
              <a:buNone/>
            </a:pPr>
            <a:r>
              <a:rPr lang="it-IT"/>
              <a:t>5’ pitch per ciascuno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D6DDD2-2FE5-40BD-AA3F-CCE6F8EE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15" y="3076466"/>
            <a:ext cx="4440335" cy="252896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BE098A8-BB21-4F32-9B72-2A06D21F8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05"/>
          <a:stretch/>
        </p:blipFill>
        <p:spPr>
          <a:xfrm>
            <a:off x="5812513" y="1983655"/>
            <a:ext cx="5794635" cy="1625038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B7263CB-F889-419E-A482-B87E2B628929}"/>
              </a:ext>
            </a:extLst>
          </p:cNvPr>
          <p:cNvSpPr txBox="1">
            <a:spLocks/>
          </p:cNvSpPr>
          <p:nvPr/>
        </p:nvSpPr>
        <p:spPr>
          <a:xfrm>
            <a:off x="5948852" y="3729352"/>
            <a:ext cx="5759476" cy="1010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/>
              <a:t>INDIVIDUARE NOMI DEI RELATORI PER CIASCUNA AMMINISTRAZIONE PARTENER ENTRO 18 aprile</a:t>
            </a:r>
          </a:p>
        </p:txBody>
      </p:sp>
    </p:spTree>
    <p:extLst>
      <p:ext uri="{BB962C8B-B14F-4D97-AF65-F5344CB8AC3E}">
        <p14:creationId xmlns:p14="http://schemas.microsoft.com/office/powerpoint/2010/main" val="7980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7000" y="3080921"/>
            <a:ext cx="10515600" cy="7163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4400" b="1"/>
              <a:t>STATO AVANZAMENTO PROGETTO</a:t>
            </a:r>
          </a:p>
        </p:txBody>
      </p:sp>
    </p:spTree>
    <p:extLst>
      <p:ext uri="{BB962C8B-B14F-4D97-AF65-F5344CB8AC3E}">
        <p14:creationId xmlns:p14="http://schemas.microsoft.com/office/powerpoint/2010/main" val="197536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31" y="500309"/>
            <a:ext cx="9894133" cy="1031216"/>
          </a:xfrm>
        </p:spPr>
        <p:txBody>
          <a:bodyPr anchor="b" anchorCtr="0">
            <a:normAutofit/>
          </a:bodyPr>
          <a:lstStyle/>
          <a:p>
            <a:r>
              <a:rPr lang="it-IT"/>
              <a:t>COMUNICAZIONE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A80399-C0F2-4949-AB54-D22B63C630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145" y="2589086"/>
            <a:ext cx="4611678" cy="275547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837" y="2273252"/>
            <a:ext cx="4611678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SITO DI PROGETTO</a:t>
            </a:r>
          </a:p>
          <a:p>
            <a:pPr marL="0" indent="0">
              <a:buNone/>
            </a:pPr>
            <a:r>
              <a:rPr lang="it-IT" sz="2400">
                <a:hlinkClick r:id="rId3"/>
              </a:rPr>
              <a:t>http://www.smartworkingvela.it/</a:t>
            </a:r>
            <a:endParaRPr lang="it-IT" sz="2400"/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26565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2FCCF5B1-2253-4BBC-9442-D7359F8D8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53650"/>
              </p:ext>
            </p:extLst>
          </p:nvPr>
        </p:nvGraphicFramePr>
        <p:xfrm>
          <a:off x="4269811" y="2395171"/>
          <a:ext cx="3306989" cy="1723409"/>
        </p:xfrm>
        <a:graphic>
          <a:graphicData uri="http://schemas.openxmlformats.org/drawingml/2006/table">
            <a:tbl>
              <a:tblPr firstRow="1" bandRow="1"/>
              <a:tblGrid>
                <a:gridCol w="472427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472427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22058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u="none" strike="noStrike" cap="all" baseline="0" err="1">
                          <a:effectLst/>
                        </a:rPr>
                        <a:t>Marzo</a:t>
                      </a:r>
                      <a:endParaRPr lang="en-US" sz="1800" b="0" i="0" u="none" strike="noStrike" cap="all" baseline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 w="25400" cmpd="sng">
                      <a:solidFill>
                        <a:srgbClr val="95A5A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C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46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err="1">
                          <a:effectLst/>
                        </a:rPr>
                        <a:t>Ve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11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11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11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11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110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2C04D74-D695-4691-A8AE-51192089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4904"/>
              </p:ext>
            </p:extLst>
          </p:nvPr>
        </p:nvGraphicFramePr>
        <p:xfrm>
          <a:off x="6127877" y="4905839"/>
          <a:ext cx="3315599" cy="1757184"/>
        </p:xfrm>
        <a:graphic>
          <a:graphicData uri="http://schemas.openxmlformats.org/drawingml/2006/table">
            <a:tbl>
              <a:tblPr firstRow="1" bandRow="1"/>
              <a:tblGrid>
                <a:gridCol w="473657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473657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03949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u="none" strike="noStrike" cap="all" baseline="0" err="1">
                          <a:effectLst/>
                        </a:rPr>
                        <a:t>Aprile</a:t>
                      </a:r>
                      <a:endParaRPr lang="en-US" sz="1800" b="0" i="0" u="none" strike="noStrike" cap="all" baseline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 w="25400" cap="flat" cmpd="sng" algn="ctr">
                      <a:solidFill>
                        <a:srgbClr val="95A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42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err="1">
                          <a:effectLst/>
                        </a:rPr>
                        <a:t>Ve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95A5A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22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22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22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22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A5A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22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4" name="Callout: linea con bordo e barra in risalto 3">
            <a:extLst>
              <a:ext uri="{FF2B5EF4-FFF2-40B4-BE49-F238E27FC236}">
                <a16:creationId xmlns:a16="http://schemas.microsoft.com/office/drawing/2014/main" id="{39A207BD-0F0B-4B90-8B1A-D362080A00B7}"/>
              </a:ext>
            </a:extLst>
          </p:cNvPr>
          <p:cNvSpPr/>
          <p:nvPr/>
        </p:nvSpPr>
        <p:spPr>
          <a:xfrm>
            <a:off x="7774483" y="2887974"/>
            <a:ext cx="1243584" cy="539496"/>
          </a:xfrm>
          <a:prstGeom prst="accentBorderCallout1">
            <a:avLst>
              <a:gd name="adj1" fmla="val 70724"/>
              <a:gd name="adj2" fmla="val -9219"/>
              <a:gd name="adj3" fmla="val 73205"/>
              <a:gd name="adj4" fmla="val -17260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Veneto</a:t>
            </a:r>
          </a:p>
        </p:txBody>
      </p:sp>
      <p:sp>
        <p:nvSpPr>
          <p:cNvPr id="15" name="Callout: linea con bordo e barra in risalto 14">
            <a:extLst>
              <a:ext uri="{FF2B5EF4-FFF2-40B4-BE49-F238E27FC236}">
                <a16:creationId xmlns:a16="http://schemas.microsoft.com/office/drawing/2014/main" id="{C5996115-0E56-488C-A4B6-71A6DACDA925}"/>
              </a:ext>
            </a:extLst>
          </p:cNvPr>
          <p:cNvSpPr/>
          <p:nvPr/>
        </p:nvSpPr>
        <p:spPr>
          <a:xfrm flipH="1">
            <a:off x="2740960" y="2790872"/>
            <a:ext cx="1246812" cy="539496"/>
          </a:xfrm>
          <a:prstGeom prst="accentBorderCallout1">
            <a:avLst>
              <a:gd name="adj1" fmla="val 53693"/>
              <a:gd name="adj2" fmla="val -9801"/>
              <a:gd name="adj3" fmla="val 131379"/>
              <a:gd name="adj4" fmla="val -223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Lazio</a:t>
            </a:r>
          </a:p>
        </p:txBody>
      </p:sp>
      <p:sp>
        <p:nvSpPr>
          <p:cNvPr id="16" name="Callout: linea con bordo e barra in risalto 15">
            <a:extLst>
              <a:ext uri="{FF2B5EF4-FFF2-40B4-BE49-F238E27FC236}">
                <a16:creationId xmlns:a16="http://schemas.microsoft.com/office/drawing/2014/main" id="{1ED16E73-EB1F-44B8-8257-950A8269C17E}"/>
              </a:ext>
            </a:extLst>
          </p:cNvPr>
          <p:cNvSpPr/>
          <p:nvPr/>
        </p:nvSpPr>
        <p:spPr>
          <a:xfrm flipH="1">
            <a:off x="2740960" y="3469565"/>
            <a:ext cx="1246812" cy="539496"/>
          </a:xfrm>
          <a:prstGeom prst="accentBorderCallout1">
            <a:avLst>
              <a:gd name="adj1" fmla="val 40133"/>
              <a:gd name="adj2" fmla="val -8335"/>
              <a:gd name="adj3" fmla="val 41594"/>
              <a:gd name="adj4" fmla="val -606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Provincia Autonoma</a:t>
            </a:r>
            <a:b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Trento</a:t>
            </a:r>
          </a:p>
        </p:txBody>
      </p:sp>
      <p:sp>
        <p:nvSpPr>
          <p:cNvPr id="17" name="Callout: linea con bordo e barra in risalto 16">
            <a:extLst>
              <a:ext uri="{FF2B5EF4-FFF2-40B4-BE49-F238E27FC236}">
                <a16:creationId xmlns:a16="http://schemas.microsoft.com/office/drawing/2014/main" id="{11FF7C4F-6544-4DB1-AF02-94439E8FD290}"/>
              </a:ext>
            </a:extLst>
          </p:cNvPr>
          <p:cNvSpPr/>
          <p:nvPr/>
        </p:nvSpPr>
        <p:spPr>
          <a:xfrm>
            <a:off x="7774483" y="3560176"/>
            <a:ext cx="1243584" cy="539496"/>
          </a:xfrm>
          <a:prstGeom prst="accentBorderCallout1">
            <a:avLst>
              <a:gd name="adj1" fmla="val 24614"/>
              <a:gd name="adj2" fmla="val -7597"/>
              <a:gd name="adj3" fmla="val 25747"/>
              <a:gd name="adj4" fmla="val -16978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Autonoma Friuli Venezia Giulia</a:t>
            </a:r>
          </a:p>
        </p:txBody>
      </p:sp>
      <p:sp>
        <p:nvSpPr>
          <p:cNvPr id="18" name="Callout: linea con bordo e barra in risalto 17">
            <a:extLst>
              <a:ext uri="{FF2B5EF4-FFF2-40B4-BE49-F238E27FC236}">
                <a16:creationId xmlns:a16="http://schemas.microsoft.com/office/drawing/2014/main" id="{AB1425C6-9457-4E41-A63B-C7BBC2E57A34}"/>
              </a:ext>
            </a:extLst>
          </p:cNvPr>
          <p:cNvSpPr/>
          <p:nvPr/>
        </p:nvSpPr>
        <p:spPr>
          <a:xfrm flipH="1">
            <a:off x="4599027" y="5397539"/>
            <a:ext cx="1246812" cy="539496"/>
          </a:xfrm>
          <a:prstGeom prst="accentBorderCallout1">
            <a:avLst>
              <a:gd name="adj1" fmla="val 26574"/>
              <a:gd name="adj2" fmla="val -9068"/>
              <a:gd name="adj3" fmla="val 27846"/>
              <a:gd name="adj4" fmla="val -138198"/>
            </a:avLst>
          </a:prstGeom>
          <a:solidFill>
            <a:srgbClr val="9BBB59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Regione Emilia Romagna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95E619-9366-45FE-995F-2E79D7FD48CF}"/>
              </a:ext>
            </a:extLst>
          </p:cNvPr>
          <p:cNvSpPr/>
          <p:nvPr/>
        </p:nvSpPr>
        <p:spPr>
          <a:xfrm>
            <a:off x="1003841" y="1597813"/>
            <a:ext cx="424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Sessione svolte</a:t>
            </a:r>
          </a:p>
        </p:txBody>
      </p:sp>
      <p:pic>
        <p:nvPicPr>
          <p:cNvPr id="27" name="Segnaposto contenuto 4" descr="Relatore">
            <a:extLst>
              <a:ext uri="{FF2B5EF4-FFF2-40B4-BE49-F238E27FC236}">
                <a16:creationId xmlns:a16="http://schemas.microsoft.com/office/drawing/2014/main" id="{3097B60A-0AB8-4356-9B7E-37A905E5F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5" y="197557"/>
            <a:ext cx="918206" cy="918206"/>
          </a:xfrm>
          <a:prstGeom prst="rect">
            <a:avLst/>
          </a:prstGeom>
        </p:spPr>
      </p:pic>
      <p:sp>
        <p:nvSpPr>
          <p:cNvPr id="22" name="Titolo 1">
            <a:extLst>
              <a:ext uri="{FF2B5EF4-FFF2-40B4-BE49-F238E27FC236}">
                <a16:creationId xmlns:a16="http://schemas.microsoft.com/office/drawing/2014/main" id="{3F72B0F4-FE05-490B-BB38-33DF61951E9E}"/>
              </a:ext>
            </a:extLst>
          </p:cNvPr>
          <p:cNvSpPr txBox="1">
            <a:spLocks/>
          </p:cNvSpPr>
          <p:nvPr/>
        </p:nvSpPr>
        <p:spPr>
          <a:xfrm>
            <a:off x="818148" y="365125"/>
            <a:ext cx="10535652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FORMAZIONE IN PRESENZA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F6A0FB-EA49-402F-951F-33B266893EE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07" y="5073316"/>
            <a:ext cx="1896717" cy="1422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1E01FB-F233-4202-B62C-D614C8A126D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8" y="3469565"/>
            <a:ext cx="1767227" cy="132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2C4A174-0795-459B-82E1-44AC107C77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r="8012"/>
          <a:stretch/>
        </p:blipFill>
        <p:spPr>
          <a:xfrm>
            <a:off x="9097181" y="3560176"/>
            <a:ext cx="1767227" cy="1224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F5F13E0-F558-40B2-ACF6-DD448C1763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13278"/>
          <a:stretch/>
        </p:blipFill>
        <p:spPr>
          <a:xfrm>
            <a:off x="9097181" y="2101295"/>
            <a:ext cx="1767227" cy="132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9DAF0D7A-408D-4FE6-B9E6-C580F69F84B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r="21755"/>
          <a:stretch/>
        </p:blipFill>
        <p:spPr>
          <a:xfrm>
            <a:off x="885908" y="2036926"/>
            <a:ext cx="1767228" cy="132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57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FORMAZIONE IN PRESENZA</a:t>
            </a:r>
          </a:p>
        </p:txBody>
      </p:sp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A8EAFC0E-93D6-4B56-8327-64A351506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38316"/>
              </p:ext>
            </p:extLst>
          </p:nvPr>
        </p:nvGraphicFramePr>
        <p:xfrm>
          <a:off x="1650123" y="2079440"/>
          <a:ext cx="3626070" cy="217238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18010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518010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9939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cap="all" baseline="0">
                          <a:effectLst/>
                        </a:rPr>
                        <a:t>MAGGIO</a:t>
                      </a:r>
                      <a:endParaRPr lang="en-US" sz="1400" b="0" i="0" u="none" strike="noStrike" cap="all" baseline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99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effectLst/>
                        </a:rPr>
                        <a:t>Ve</a:t>
                      </a:r>
                      <a:endParaRPr lang="en-US" sz="14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88" marR="0" marT="0" marB="0" anchor="ctr"/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6" name="Callout: linea con bordo e barra in risalto 5">
            <a:extLst>
              <a:ext uri="{FF2B5EF4-FFF2-40B4-BE49-F238E27FC236}">
                <a16:creationId xmlns:a16="http://schemas.microsoft.com/office/drawing/2014/main" id="{D045EA99-088E-4979-9A6D-9061E9DB294E}"/>
              </a:ext>
            </a:extLst>
          </p:cNvPr>
          <p:cNvSpPr/>
          <p:nvPr/>
        </p:nvSpPr>
        <p:spPr>
          <a:xfrm>
            <a:off x="5464182" y="3032338"/>
            <a:ext cx="1243584" cy="539496"/>
          </a:xfrm>
          <a:prstGeom prst="accentBorderCallout1">
            <a:avLst>
              <a:gd name="adj1" fmla="val 24879"/>
              <a:gd name="adj2" fmla="val -8332"/>
              <a:gd name="adj3" fmla="val 21582"/>
              <a:gd name="adj4" fmla="val -14439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</a:t>
            </a:r>
          </a:p>
        </p:txBody>
      </p:sp>
      <p:sp>
        <p:nvSpPr>
          <p:cNvPr id="7" name="Callout: linea con bordo e barra in risalto 6">
            <a:extLst>
              <a:ext uri="{FF2B5EF4-FFF2-40B4-BE49-F238E27FC236}">
                <a16:creationId xmlns:a16="http://schemas.microsoft.com/office/drawing/2014/main" id="{BE60B6A7-CD13-42A9-AA8E-29D897C54C5C}"/>
              </a:ext>
            </a:extLst>
          </p:cNvPr>
          <p:cNvSpPr/>
          <p:nvPr/>
        </p:nvSpPr>
        <p:spPr>
          <a:xfrm flipH="1">
            <a:off x="111819" y="2366017"/>
            <a:ext cx="1246812" cy="539496"/>
          </a:xfrm>
          <a:prstGeom prst="accentBorderCallout1">
            <a:avLst>
              <a:gd name="adj1" fmla="val 40133"/>
              <a:gd name="adj2" fmla="val -8335"/>
              <a:gd name="adj3" fmla="val 148744"/>
              <a:gd name="adj4" fmla="val -3196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Comune di </a:t>
            </a:r>
            <a:b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Bologna</a:t>
            </a:r>
          </a:p>
        </p:txBody>
      </p:sp>
      <p:sp>
        <p:nvSpPr>
          <p:cNvPr id="8" name="Callout: linea con bordo e barra in risalto 7">
            <a:extLst>
              <a:ext uri="{FF2B5EF4-FFF2-40B4-BE49-F238E27FC236}">
                <a16:creationId xmlns:a16="http://schemas.microsoft.com/office/drawing/2014/main" id="{4F63BD17-42DF-4E9D-9F03-C1A7E5529433}"/>
              </a:ext>
            </a:extLst>
          </p:cNvPr>
          <p:cNvSpPr/>
          <p:nvPr/>
        </p:nvSpPr>
        <p:spPr>
          <a:xfrm flipH="1">
            <a:off x="1366347" y="4515430"/>
            <a:ext cx="1246812" cy="539496"/>
          </a:xfrm>
          <a:prstGeom prst="accentBorderCallout1">
            <a:avLst>
              <a:gd name="adj1" fmla="val 55718"/>
              <a:gd name="adj2" fmla="val -4963"/>
              <a:gd name="adj3" fmla="val -203876"/>
              <a:gd name="adj4" fmla="val -498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Regione Piemonte</a:t>
            </a:r>
          </a:p>
        </p:txBody>
      </p:sp>
      <p:sp>
        <p:nvSpPr>
          <p:cNvPr id="9" name="Callout: linea con bordo e barra in risalto 8">
            <a:extLst>
              <a:ext uri="{FF2B5EF4-FFF2-40B4-BE49-F238E27FC236}">
                <a16:creationId xmlns:a16="http://schemas.microsoft.com/office/drawing/2014/main" id="{C6302CD2-709C-46B3-B543-0269BE518918}"/>
              </a:ext>
            </a:extLst>
          </p:cNvPr>
          <p:cNvSpPr/>
          <p:nvPr/>
        </p:nvSpPr>
        <p:spPr>
          <a:xfrm flipH="1">
            <a:off x="111819" y="3376450"/>
            <a:ext cx="1246812" cy="539496"/>
          </a:xfrm>
          <a:prstGeom prst="accentBorderCallout1">
            <a:avLst>
              <a:gd name="adj1" fmla="val 29289"/>
              <a:gd name="adj2" fmla="val -4922"/>
              <a:gd name="adj3" fmla="val 28708"/>
              <a:gd name="adj4" fmla="val -2353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Città Metropolitana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>
                <a:solidFill>
                  <a:schemeClr val="bg1"/>
                </a:solidFill>
                <a:latin typeface="Calibri" panose="020F0502020204030204"/>
              </a:rPr>
              <a:t>Bologna</a:t>
            </a:r>
            <a:endParaRPr kumimoji="0" lang="it-IT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5544E91-E6F7-415C-B00C-A90F5AA97D5D}"/>
              </a:ext>
            </a:extLst>
          </p:cNvPr>
          <p:cNvSpPr/>
          <p:nvPr/>
        </p:nvSpPr>
        <p:spPr>
          <a:xfrm>
            <a:off x="1003841" y="1587303"/>
            <a:ext cx="424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Calendario prossimi appuntamenti in presenza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0D107E-733E-4921-89EC-D1FED8DF144D}"/>
              </a:ext>
            </a:extLst>
          </p:cNvPr>
          <p:cNvSpPr/>
          <p:nvPr/>
        </p:nvSpPr>
        <p:spPr>
          <a:xfrm>
            <a:off x="6726593" y="1609166"/>
            <a:ext cx="5314711" cy="4778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>
                <a:ln>
                  <a:noFill/>
                </a:ln>
                <a:solidFill>
                  <a:srgbClr val="0069A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Mattina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9.30 – 10</a:t>
            </a:r>
            <a:r>
              <a:rPr kumimoji="0" lang="it-IT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Registrazione dei partecipanti 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10 – 10.15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Introduzione istituzionale e saluti da parte della PA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10.15 – 11.45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Sessione di Smart Working Eye Opening basata su presentazione di modelli e risultati di Ricerca in merito ai seguenti contenuti: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contesto di riferimento del fenomeno</a:t>
            </a:r>
            <a:endParaRPr kumimoji="0" lang="it-IT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Il framework di riferimento dello Smart Working (principi, leve di progettazione, benefici) 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 opportunità offerte dallo Smart Working per il Business e per le persone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 principi di Leadership dello Smart Working e le sfide per il management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Punti di attenzione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11.45 – 12.15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Testimonianze da parte dei referenti di aziende del territorio con esperienza nell’adozione di modelli di Smart Working.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12.15 – 12.30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Chiusura istituzionale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>
                <a:ln>
                  <a:noFill/>
                </a:ln>
                <a:solidFill>
                  <a:srgbClr val="0069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Pomeriggio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14 – 14.15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Introduzione e descrizione dell’obiettivo del workshop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14.15 – 15.30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Sessione introduttiva dal titolo Smart Working Roadmap Design che verterà sui seguenti contenuti: 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Come impostare un progetto di Smart Working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 fattori critici di successo di un progetto di Smart Working</a:t>
            </a:r>
          </a:p>
          <a:p>
            <a:pPr marL="639763" marR="0" lvl="1" indent="-90488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Esempi di best </a:t>
            </a:r>
            <a:r>
              <a:rPr kumimoji="0" lang="it-IT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practices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15.30 – 16.45 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Attività interattiva con </a:t>
            </a:r>
            <a:r>
              <a:rPr kumimoji="0" lang="it-IT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Leading</a:t>
            </a: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Group</a:t>
            </a:r>
          </a:p>
          <a:p>
            <a:pPr marL="92075" marR="0" lvl="0" indent="-92075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16.45 – 17.00</a:t>
            </a:r>
          </a:p>
          <a:p>
            <a:pPr marL="265113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Chiusura della sessione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37641A-6982-4EB8-8C65-E99AE957F6E3}"/>
              </a:ext>
            </a:extLst>
          </p:cNvPr>
          <p:cNvSpPr/>
          <p:nvPr/>
        </p:nvSpPr>
        <p:spPr>
          <a:xfrm>
            <a:off x="7577014" y="1283211"/>
            <a:ext cx="2935027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0" cap="none" spc="0" normalizeH="0" baseline="0" noProof="0">
                <a:ln>
                  <a:noFill/>
                </a:ln>
                <a:solidFill>
                  <a:srgbClr val="0068A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STRUTTURA SESSIONI IN PRESENZA</a:t>
            </a:r>
          </a:p>
        </p:txBody>
      </p:sp>
      <p:pic>
        <p:nvPicPr>
          <p:cNvPr id="13" name="Segnaposto contenuto 4" descr="Relatore">
            <a:extLst>
              <a:ext uri="{FF2B5EF4-FFF2-40B4-BE49-F238E27FC236}">
                <a16:creationId xmlns:a16="http://schemas.microsoft.com/office/drawing/2014/main" id="{CC341713-6860-4CE6-8A9D-326612F538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5" y="197557"/>
            <a:ext cx="918206" cy="9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FORMAZIONE ON 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22" y="1829474"/>
            <a:ext cx="7134003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Partita la FAD per i Dirigenti - 4 enti attivi sulla piattaforma FPA Digital School </a:t>
            </a:r>
          </a:p>
          <a:p>
            <a:pPr marL="0" indent="0">
              <a:buNone/>
            </a:pPr>
            <a:r>
              <a:rPr lang="it-IT" sz="1800"/>
              <a:t>Dal 1° aprile: </a:t>
            </a:r>
          </a:p>
          <a:p>
            <a:pPr lvl="2">
              <a:lnSpc>
                <a:spcPct val="70000"/>
              </a:lnSpc>
            </a:pPr>
            <a:r>
              <a:rPr lang="it-IT" sz="1800"/>
              <a:t>Provincia Autonoma di Trento (36 dirigenti)</a:t>
            </a:r>
          </a:p>
          <a:p>
            <a:pPr lvl="2">
              <a:lnSpc>
                <a:spcPct val="70000"/>
              </a:lnSpc>
            </a:pPr>
            <a:r>
              <a:rPr lang="it-IT" sz="1800"/>
              <a:t>Regione Lazio (196 dirigenti)</a:t>
            </a:r>
          </a:p>
          <a:p>
            <a:pPr lvl="2">
              <a:lnSpc>
                <a:spcPct val="70000"/>
              </a:lnSpc>
            </a:pPr>
            <a:r>
              <a:rPr lang="it-IT" sz="1800"/>
              <a:t>Regione Autonoma Friuli Venezia Giulia (119 dirigenti)</a:t>
            </a:r>
          </a:p>
          <a:p>
            <a:pPr lvl="2">
              <a:lnSpc>
                <a:spcPct val="70000"/>
              </a:lnSpc>
            </a:pPr>
            <a:endParaRPr lang="it-IT" sz="1800"/>
          </a:p>
          <a:p>
            <a:pPr marL="0" indent="0">
              <a:buNone/>
            </a:pPr>
            <a:r>
              <a:rPr lang="it-IT" sz="1800"/>
              <a:t>Dal 12 aprile:</a:t>
            </a:r>
          </a:p>
          <a:p>
            <a:pPr lvl="2">
              <a:lnSpc>
                <a:spcPct val="70000"/>
              </a:lnSpc>
            </a:pPr>
            <a:r>
              <a:rPr lang="it-IT" sz="1800"/>
              <a:t>Regione Emilia Romagna (154 dirigenti)</a:t>
            </a:r>
          </a:p>
          <a:p>
            <a:pPr lvl="2">
              <a:lnSpc>
                <a:spcPct val="70000"/>
              </a:lnSpc>
            </a:pPr>
            <a:endParaRPr lang="it-IT" sz="1800"/>
          </a:p>
          <a:p>
            <a:pPr marL="0" indent="0">
              <a:lnSpc>
                <a:spcPct val="70000"/>
              </a:lnSpc>
              <a:buNone/>
            </a:pPr>
            <a:r>
              <a:rPr lang="it-IT" sz="1800">
                <a:solidFill>
                  <a:srgbClr val="92B93B"/>
                </a:solidFill>
              </a:rPr>
              <a:t>Totale dirigenti profilati</a:t>
            </a:r>
            <a:r>
              <a:rPr lang="it-IT" sz="1800"/>
              <a:t>: 505 dirigenti</a:t>
            </a:r>
          </a:p>
          <a:p>
            <a:pPr marL="0" indent="0">
              <a:lnSpc>
                <a:spcPct val="70000"/>
              </a:lnSpc>
              <a:buNone/>
            </a:pPr>
            <a:endParaRPr lang="it-IT" sz="3600">
              <a:solidFill>
                <a:srgbClr val="92B93B"/>
              </a:solidFill>
            </a:endParaRPr>
          </a:p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FF9676-4D43-445C-8ADE-77666B0A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99" y="487278"/>
            <a:ext cx="3602502" cy="47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FORMAZIONE ON 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690688"/>
            <a:ext cx="7134003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Le date di rilascio dei moduli per i dirigenti: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664F82-1B1D-436C-9B19-DA47887D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35" y="2389186"/>
            <a:ext cx="6580997" cy="29051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39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FORMAZIONE ON 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690688"/>
            <a:ext cx="7134003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Le date di rilascio dei moduli per </a:t>
            </a:r>
            <a:r>
              <a:rPr lang="it-IT" sz="1800" err="1"/>
              <a:t>Leading</a:t>
            </a:r>
            <a:r>
              <a:rPr lang="it-IT" sz="1800"/>
              <a:t> Group: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448DC3-D487-4337-8AE7-71D6ABD4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4" y="2508537"/>
            <a:ext cx="8973487" cy="23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22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3" ma:contentTypeDescription="Creare un nuovo documento." ma:contentTypeScope="" ma:versionID="7d9b71012338467e17e42f569eeb3f8d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61a78472a23225f8eea51bd5442aff3f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6AFA9-9058-465A-9CE4-E0C0F9FAA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76E0F1-10C1-4428-9372-C969FDF3AEEF}">
  <ds:schemaRefs>
    <ds:schemaRef ds:uri="b0ec4bf9-48dd-4ec9-921a-59d358bf2748"/>
    <ds:schemaRef ds:uri="ed7dea09-b224-468a-9081-daaf36e83b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B51DB3-22F8-4132-8CA1-FA7EF32EE98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Tema di Office</vt:lpstr>
      <vt:lpstr>1_Tema di Office</vt:lpstr>
      <vt:lpstr>III Comitato Scientifico</vt:lpstr>
      <vt:lpstr>ORDINE DEL GIORNO</vt:lpstr>
      <vt:lpstr>PowerPoint Presentation</vt:lpstr>
      <vt:lpstr>COMUNICAZIONE</vt:lpstr>
      <vt:lpstr>PowerPoint Presentation</vt:lpstr>
      <vt:lpstr>FORMAZIONE IN PRESENZA</vt:lpstr>
      <vt:lpstr>FORMAZIONE ON LINE</vt:lpstr>
      <vt:lpstr>FORMAZIONE ON LINE</vt:lpstr>
      <vt:lpstr>FORMAZIONE ON LINE</vt:lpstr>
      <vt:lpstr>FORMAZIONE ON LINE</vt:lpstr>
      <vt:lpstr>KIT DI RIUSO</vt:lpstr>
      <vt:lpstr>KIT DI RIUSO</vt:lpstr>
      <vt:lpstr>KIT DI RIUSO</vt:lpstr>
      <vt:lpstr>KIT DI RIUSO</vt:lpstr>
      <vt:lpstr>I PROSSIMI APPUNTAMENTI DEL COMITATO SCIENTIFICO</vt:lpstr>
      <vt:lpstr>PIANIFICAZIONE DELLE ATTIVITA’ A FINIRE</vt:lpstr>
      <vt:lpstr>PowerPoint Presentation</vt:lpstr>
      <vt:lpstr>ESTENSIONE</vt:lpstr>
      <vt:lpstr>ESTENSIONE</vt:lpstr>
      <vt:lpstr>ESTENSIONE</vt:lpstr>
      <vt:lpstr>PowerPoint Presentation</vt:lpstr>
      <vt:lpstr>ESTENSIONE</vt:lpstr>
      <vt:lpstr>WORKSETTINGS KIT RIUSO</vt:lpstr>
      <vt:lpstr>PowerPoint Presentation</vt:lpstr>
      <vt:lpstr>COMUNICAZIONE</vt:lpstr>
      <vt:lpstr>COMUNICAZIONE</vt:lpstr>
      <vt:lpstr>COMUNICAZIONE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 Comitato Scientifico</dc:title>
  <dc:creator>Paola Musollino</dc:creator>
  <cp:revision>1</cp:revision>
  <dcterms:created xsi:type="dcterms:W3CDTF">2019-04-12T11:21:46Z</dcterms:created>
  <dcterms:modified xsi:type="dcterms:W3CDTF">2019-04-19T10:45:10Z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</Properties>
</file>