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8" r:id="rId6"/>
    <p:sldId id="259" r:id="rId7"/>
    <p:sldId id="260" r:id="rId8"/>
    <p:sldId id="264" r:id="rId9"/>
    <p:sldId id="265" r:id="rId10"/>
    <p:sldId id="266" r:id="rId11"/>
    <p:sldId id="275" r:id="rId12"/>
    <p:sldId id="276" r:id="rId13"/>
    <p:sldId id="277" r:id="rId14"/>
    <p:sldId id="278" r:id="rId15"/>
    <p:sldId id="262" r:id="rId16"/>
    <p:sldId id="267" r:id="rId17"/>
    <p:sldId id="279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83"/>
    <a:srgbClr val="92B93B"/>
    <a:srgbClr val="3B96C9"/>
    <a:srgbClr val="006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F31A1-98BB-4C8C-BE98-707341A8E188}" v="2" dt="2020-06-05T12:04:59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3931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raco Stefania" userId="ccddb935-ca0a-4331-aed5-0e43f464624b" providerId="ADAL" clId="{190F31A1-98BB-4C8C-BE98-707341A8E188}"/>
    <pc:docChg chg="custSel modSld">
      <pc:chgData name="Sparaco Stefania" userId="ccddb935-ca0a-4331-aed5-0e43f464624b" providerId="ADAL" clId="{190F31A1-98BB-4C8C-BE98-707341A8E188}" dt="2020-06-05T12:05:08.113" v="19" actId="20577"/>
      <pc:docMkLst>
        <pc:docMk/>
      </pc:docMkLst>
      <pc:sldChg chg="delSp modSp mod modAnim">
        <pc:chgData name="Sparaco Stefania" userId="ccddb935-ca0a-4331-aed5-0e43f464624b" providerId="ADAL" clId="{190F31A1-98BB-4C8C-BE98-707341A8E188}" dt="2020-06-05T12:05:08.113" v="19" actId="20577"/>
        <pc:sldMkLst>
          <pc:docMk/>
          <pc:sldMk cId="1747312781" sldId="256"/>
        </pc:sldMkLst>
        <pc:spChg chg="mod">
          <ac:chgData name="Sparaco Stefania" userId="ccddb935-ca0a-4331-aed5-0e43f464624b" providerId="ADAL" clId="{190F31A1-98BB-4C8C-BE98-707341A8E188}" dt="2020-06-05T12:05:08.113" v="19" actId="20577"/>
          <ac:spMkLst>
            <pc:docMk/>
            <pc:sldMk cId="1747312781" sldId="256"/>
            <ac:spMk id="2" creationId="{6FC538F5-38D6-4E10-A609-DAAD91B4D7B0}"/>
          </ac:spMkLst>
        </pc:spChg>
        <pc:spChg chg="mod">
          <ac:chgData name="Sparaco Stefania" userId="ccddb935-ca0a-4331-aed5-0e43f464624b" providerId="ADAL" clId="{190F31A1-98BB-4C8C-BE98-707341A8E188}" dt="2020-06-05T12:05:04.071" v="4" actId="27636"/>
          <ac:spMkLst>
            <pc:docMk/>
            <pc:sldMk cId="1747312781" sldId="256"/>
            <ac:spMk id="3" creationId="{DCA7084D-86A6-4610-AC8B-9C37FB6FEBD2}"/>
          </ac:spMkLst>
        </pc:spChg>
        <pc:picChg chg="del">
          <ac:chgData name="Sparaco Stefania" userId="ccddb935-ca0a-4331-aed5-0e43f464624b" providerId="ADAL" clId="{190F31A1-98BB-4C8C-BE98-707341A8E188}" dt="2020-06-05T12:04:59.488" v="1" actId="478"/>
          <ac:picMkLst>
            <pc:docMk/>
            <pc:sldMk cId="1747312781" sldId="256"/>
            <ac:picMk id="6" creationId="{2951D9EC-A6F8-4744-9AC5-EEB8AEA8AEB5}"/>
          </ac:picMkLst>
        </pc:picChg>
        <pc:picChg chg="del">
          <ac:chgData name="Sparaco Stefania" userId="ccddb935-ca0a-4331-aed5-0e43f464624b" providerId="ADAL" clId="{190F31A1-98BB-4C8C-BE98-707341A8E188}" dt="2020-06-05T12:05:01.110" v="2" actId="478"/>
          <ac:picMkLst>
            <pc:docMk/>
            <pc:sldMk cId="1747312781" sldId="256"/>
            <ac:picMk id="7" creationId="{4BE9DC45-666B-4355-841C-D3EE4E00F706}"/>
          </ac:picMkLst>
        </pc:picChg>
        <pc:picChg chg="del">
          <ac:chgData name="Sparaco Stefania" userId="ccddb935-ca0a-4331-aed5-0e43f464624b" providerId="ADAL" clId="{190F31A1-98BB-4C8C-BE98-707341A8E188}" dt="2020-06-05T12:04:58.382" v="0" actId="478"/>
          <ac:picMkLst>
            <pc:docMk/>
            <pc:sldMk cId="1747312781" sldId="256"/>
            <ac:picMk id="8" creationId="{7E21F606-AE88-4B42-83F7-0B8CEBC978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65C71-59FC-45EA-83F0-9AFE61A0BED7}" type="datetimeFigureOut">
              <a:rPr lang="it-IT" smtClean="0"/>
              <a:t>05/06/2020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4A1D1-C215-40B5-8459-14134D09A5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98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4A1D1-C215-40B5-8459-14134D09A5C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951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6 PA con sperimentazioni avviate:</a:t>
            </a:r>
          </a:p>
          <a:p>
            <a:pPr marL="171450" indent="-171450">
              <a:buFontTx/>
              <a:buChar char="-"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Regione Emilia-Romagna, </a:t>
            </a:r>
          </a:p>
          <a:p>
            <a:pPr marL="171450" indent="-171450">
              <a:buFontTx/>
              <a:buChar char="-"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Comune di Bologna, </a:t>
            </a:r>
          </a:p>
          <a:p>
            <a:pPr marL="171450" indent="-171450">
              <a:buFontTx/>
              <a:buChar char="-"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Regione Autonoma Friuli Venezia Giulia, </a:t>
            </a:r>
          </a:p>
          <a:p>
            <a:pPr marL="171450" indent="-171450">
              <a:buFontTx/>
              <a:buChar char="-"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Regione Veneto, </a:t>
            </a:r>
          </a:p>
          <a:p>
            <a:pPr marL="171450" indent="-171450">
              <a:buFontTx/>
              <a:buChar char="-"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Regione Lazio, </a:t>
            </a:r>
          </a:p>
          <a:p>
            <a:pPr marL="171450" indent="-171450">
              <a:buFontTx/>
              <a:buChar char="-"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Provincia autonoma di Trento</a:t>
            </a:r>
          </a:p>
          <a:p>
            <a:pPr marL="171450" indent="-171450">
              <a:buFontTx/>
              <a:buChar char="-"/>
            </a:pP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it-IT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PA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sperimentazioni non avviate:</a:t>
            </a:r>
          </a:p>
          <a:p>
            <a:pPr marL="171450" indent="-171450">
              <a:buFontTx/>
              <a:buChar char="-"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 delle valli e delle dolomiti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fiulane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Regione Piemonte</a:t>
            </a:r>
          </a:p>
          <a:p>
            <a:pPr marL="171450" indent="-171450">
              <a:buFontTx/>
              <a:buChar char="-"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Città metropolitana di bologna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4A1D1-C215-40B5-8459-14134D09A5C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591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Team attivi:</a:t>
            </a:r>
          </a:p>
          <a:p>
            <a:pPr marL="171450" indent="-171450">
              <a:buFontTx/>
              <a:buChar char="-"/>
            </a:pPr>
            <a:r>
              <a:rPr lang="it-IT" dirty="0"/>
              <a:t>Disciplina e sicurezza</a:t>
            </a:r>
          </a:p>
          <a:p>
            <a:pPr marL="171450" indent="-171450">
              <a:buFontTx/>
              <a:buChar char="-"/>
            </a:pPr>
            <a:r>
              <a:rPr lang="it-IT" dirty="0"/>
              <a:t>Organizzazione e processi</a:t>
            </a:r>
          </a:p>
          <a:p>
            <a:pPr marL="171450" indent="-171450">
              <a:buFontTx/>
              <a:buChar char="-"/>
            </a:pPr>
            <a:r>
              <a:rPr lang="it-IT" dirty="0"/>
              <a:t>Tecnologia</a:t>
            </a:r>
          </a:p>
          <a:p>
            <a:pPr marL="171450" indent="-171450">
              <a:buFontTx/>
              <a:buChar char="-"/>
            </a:pPr>
            <a:r>
              <a:rPr lang="it-IT" dirty="0"/>
              <a:t>Monitoraggio e KPI</a:t>
            </a:r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Team non attivi:</a:t>
            </a:r>
          </a:p>
          <a:p>
            <a:pPr marL="171450" indent="-171450">
              <a:buFontTx/>
              <a:buChar char="-"/>
            </a:pPr>
            <a:r>
              <a:rPr lang="it-IT" dirty="0"/>
              <a:t>Formazione</a:t>
            </a:r>
          </a:p>
          <a:p>
            <a:pPr marL="171450" indent="-171450">
              <a:buFontTx/>
              <a:buChar char="-"/>
            </a:pPr>
            <a:r>
              <a:rPr lang="it-IT" dirty="0"/>
              <a:t>Smart Building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4A1D1-C215-40B5-8459-14134D09A5C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27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rgbClr val="92B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15180CA2-1113-4F48-ABE8-B2C348408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126" t="7644" r="-29126" b="5588"/>
          <a:stretch/>
        </p:blipFill>
        <p:spPr>
          <a:xfrm>
            <a:off x="0" y="1"/>
            <a:ext cx="7903777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213ED81-42DD-4FF7-AEC0-EAF7E2E02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2899" y="1209174"/>
            <a:ext cx="6014453" cy="3237247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rgbClr val="0068A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BD7553-1B22-42B1-9E81-F08B78795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0" y="4474996"/>
            <a:ext cx="6039852" cy="1570204"/>
          </a:xfrm>
        </p:spPr>
        <p:txBody>
          <a:bodyPr>
            <a:no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BF098C-A091-4293-B14F-36E54341C257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" y="2138787"/>
            <a:ext cx="4047843" cy="20745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1EB2FF7-7687-4000-81AB-AE392F9AD7C1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99" y="6176135"/>
            <a:ext cx="6215744" cy="44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Elemento grafico 128">
            <a:extLst>
              <a:ext uri="{FF2B5EF4-FFF2-40B4-BE49-F238E27FC236}">
                <a16:creationId xmlns:a16="http://schemas.microsoft.com/office/drawing/2014/main" id="{DFB35F1B-D726-46D9-9429-64A97685715D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583"/>
          <a:stretch/>
        </p:blipFill>
        <p:spPr>
          <a:xfrm>
            <a:off x="3467099" y="1"/>
            <a:ext cx="8724901" cy="1391160"/>
          </a:xfrm>
          <a:prstGeom prst="rect">
            <a:avLst/>
          </a:prstGeom>
        </p:spPr>
      </p:pic>
      <p:pic>
        <p:nvPicPr>
          <p:cNvPr id="10" name="Elemento grafico 130">
            <a:extLst>
              <a:ext uri="{FF2B5EF4-FFF2-40B4-BE49-F238E27FC236}">
                <a16:creationId xmlns:a16="http://schemas.microsoft.com/office/drawing/2014/main" id="{6F5F95A8-B3C3-40F7-8C87-F1BA9E8ED49B}"/>
              </a:ext>
            </a:extLst>
          </p:cNvPr>
          <p:cNvPicPr/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8650" b="21590"/>
          <a:stretch/>
        </p:blipFill>
        <p:spPr>
          <a:xfrm>
            <a:off x="0" y="5880100"/>
            <a:ext cx="5234163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5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4F7798-0F4E-49E0-BA70-815342A8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1EBC37A-0E01-4628-BA71-FB36291A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547520"/>
            <a:ext cx="8407400" cy="338805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0822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6F103F-1458-4C40-B857-96A930744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92199"/>
            <a:ext cx="2628900" cy="41275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2A1711-46CC-46DA-8E1E-566675D8A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04899"/>
            <a:ext cx="7734300" cy="47752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2841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4D1535-FF56-4B24-9AFD-EA8AE400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8889C6-4838-403A-8C20-F89D611F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7859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8F86BB-534E-4DAF-A4BB-1AC22CA5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748994-3FBF-483C-BCA5-35DED948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7064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7724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949EA-6597-459E-B68E-C0635F56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1"/>
            <a:ext cx="6400800" cy="14859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64F1A4-6711-4CC4-9A70-BCC70209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290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985C85-A54A-49D0-980B-C5AA3A24A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3217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06030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EF878-F4AC-4CD8-883C-F9EF0D1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6488112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A7DF81-F307-4B15-90B5-2D6F0AA0D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786B8A-766F-4468-9F39-0F0052FB7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50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F9D313-89C3-4F91-A71A-C90A285B5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4E5811-4805-40FF-9324-35E71E2D0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7654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9972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C60C6-1885-469E-A3EE-5CBB085D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4365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13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C7C782-969E-4611-94D4-22EC23F9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6C8C2F-A6C3-4ECE-9A39-23BA8408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270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434A25-F153-4BD2-8455-F1F198F0C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7518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EBBD6-EB28-4A24-97FC-5BD23FB6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52D0F55-473D-43CC-A8CF-EFB6B011D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181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C6ADDE-2DDF-4149-967B-0A559DEB4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6745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095968-8A6A-40A1-B3D0-E4F83D5B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85D68-4C0D-4251-BC9F-865039D2F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47520"/>
            <a:ext cx="10515600" cy="338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61A835D-38DA-4C48-98EF-F05680B51597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05" y="5437193"/>
            <a:ext cx="2009448" cy="10311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9A62B32-FE3B-4550-A80E-3D4A6974CA6B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3" y="6353639"/>
            <a:ext cx="4252329" cy="306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Elemento grafico 130">
            <a:extLst>
              <a:ext uri="{FF2B5EF4-FFF2-40B4-BE49-F238E27FC236}">
                <a16:creationId xmlns:a16="http://schemas.microsoft.com/office/drawing/2014/main" id="{2503D57C-BFD9-46F9-B88A-F701A06F4E3D}"/>
              </a:ext>
            </a:extLst>
          </p:cNvPr>
          <p:cNvPicPr/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18089" b="21590"/>
          <a:stretch/>
        </p:blipFill>
        <p:spPr>
          <a:xfrm>
            <a:off x="0" y="5805872"/>
            <a:ext cx="6464969" cy="1052128"/>
          </a:xfrm>
          <a:prstGeom prst="rect">
            <a:avLst/>
          </a:prstGeom>
        </p:spPr>
      </p:pic>
      <p:pic>
        <p:nvPicPr>
          <p:cNvPr id="10" name="Elemento grafico 128">
            <a:extLst>
              <a:ext uri="{FF2B5EF4-FFF2-40B4-BE49-F238E27FC236}">
                <a16:creationId xmlns:a16="http://schemas.microsoft.com/office/drawing/2014/main" id="{7BE508A6-B937-4F5B-841F-EA7EFDD83095}"/>
              </a:ext>
            </a:extLst>
          </p:cNvPr>
          <p:cNvPicPr/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t="23272" r="39352"/>
          <a:stretch/>
        </p:blipFill>
        <p:spPr>
          <a:xfrm>
            <a:off x="5999747" y="0"/>
            <a:ext cx="6192253" cy="11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68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92B93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0068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19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7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32.png"/><Relationship Id="rId24" Type="http://schemas.openxmlformats.org/officeDocument/2006/relationships/image" Target="../media/image45.svg"/><Relationship Id="rId5" Type="http://schemas.openxmlformats.org/officeDocument/2006/relationships/image" Target="../media/image21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svg"/><Relationship Id="rId19" Type="http://schemas.openxmlformats.org/officeDocument/2006/relationships/image" Target="../media/image40.png"/><Relationship Id="rId4" Type="http://schemas.openxmlformats.org/officeDocument/2006/relationships/image" Target="../media/image20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Relationship Id="rId22" Type="http://schemas.openxmlformats.org/officeDocument/2006/relationships/image" Target="../media/image4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3.svg"/><Relationship Id="rId3" Type="http://schemas.openxmlformats.org/officeDocument/2006/relationships/image" Target="../media/image20.svg"/><Relationship Id="rId7" Type="http://schemas.openxmlformats.org/officeDocument/2006/relationships/image" Target="../media/image31.svg"/><Relationship Id="rId12" Type="http://schemas.openxmlformats.org/officeDocument/2006/relationships/image" Target="../media/image42.png"/><Relationship Id="rId17" Type="http://schemas.openxmlformats.org/officeDocument/2006/relationships/image" Target="../media/image47.svg"/><Relationship Id="rId2" Type="http://schemas.openxmlformats.org/officeDocument/2006/relationships/image" Target="../media/image19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2.svg"/><Relationship Id="rId15" Type="http://schemas.openxmlformats.org/officeDocument/2006/relationships/image" Target="../media/image45.svg"/><Relationship Id="rId10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33.svg"/><Relationship Id="rId1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538F5-38D6-4E10-A609-DAAD91B4D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000" y="1972595"/>
            <a:ext cx="5875865" cy="2387600"/>
          </a:xfrm>
        </p:spPr>
        <p:txBody>
          <a:bodyPr/>
          <a:lstStyle/>
          <a:p>
            <a:pPr algn="r"/>
            <a:r>
              <a:rPr lang="it-IT" dirty="0">
                <a:latin typeface="Corbel" panose="020B0503020204020204" pitchFamily="34" charset="0"/>
              </a:rPr>
              <a:t>Piano esecutivo</a:t>
            </a:r>
            <a:br>
              <a:rPr lang="it-IT" dirty="0">
                <a:latin typeface="Corbel" panose="020B0503020204020204" pitchFamily="34" charset="0"/>
              </a:rPr>
            </a:br>
            <a:r>
              <a:rPr lang="it-IT" dirty="0">
                <a:latin typeface="Corbel" panose="020B0503020204020204" pitchFamily="34" charset="0"/>
              </a:rPr>
              <a:t>Seconda fase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A7084D-86A6-4610-AC8B-9C37FB6FE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5100" y="4688716"/>
            <a:ext cx="6218766" cy="1195249"/>
          </a:xfrm>
        </p:spPr>
        <p:txBody>
          <a:bodyPr>
            <a:normAutofit/>
          </a:bodyPr>
          <a:lstStyle/>
          <a:p>
            <a:pPr algn="r"/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74731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61661-E4B1-4340-BB43-328BE69E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692150"/>
            <a:ext cx="7720243" cy="742950"/>
          </a:xfrm>
        </p:spPr>
        <p:txBody>
          <a:bodyPr>
            <a:normAutofit/>
          </a:bodyPr>
          <a:lstStyle/>
          <a:p>
            <a:r>
              <a:rPr lang="it-IT" sz="2800" i="1"/>
              <a:t>Formazione online – Moduli </a:t>
            </a:r>
            <a:r>
              <a:rPr lang="it-IT" sz="2800" i="1" err="1"/>
              <a:t>Leading</a:t>
            </a:r>
            <a:r>
              <a:rPr lang="it-IT" sz="2800" i="1"/>
              <a:t> Group</a:t>
            </a:r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D42003FF-C3C3-42D1-BAC2-8973ADA5EC2B}"/>
              </a:ext>
            </a:extLst>
          </p:cNvPr>
          <p:cNvGrpSpPr/>
          <p:nvPr/>
        </p:nvGrpSpPr>
        <p:grpSpPr>
          <a:xfrm>
            <a:off x="8159750" y="403225"/>
            <a:ext cx="1320800" cy="1320800"/>
            <a:chOff x="7485049" y="120567"/>
            <a:chExt cx="1642836" cy="1642836"/>
          </a:xfrm>
        </p:grpSpPr>
        <p:pic>
          <p:nvPicPr>
            <p:cNvPr id="42" name="Elemento grafico 41" descr="Computer portatile">
              <a:extLst>
                <a:ext uri="{FF2B5EF4-FFF2-40B4-BE49-F238E27FC236}">
                  <a16:creationId xmlns:a16="http://schemas.microsoft.com/office/drawing/2014/main" id="{C0FB4525-A9A7-4267-8E4B-D164E2FA3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5049" y="120567"/>
              <a:ext cx="1642836" cy="1642836"/>
            </a:xfrm>
            <a:prstGeom prst="rect">
              <a:avLst/>
            </a:prstGeom>
          </p:spPr>
        </p:pic>
        <p:pic>
          <p:nvPicPr>
            <p:cNvPr id="43" name="Elemento grafico 42" descr="Utente">
              <a:extLst>
                <a:ext uri="{FF2B5EF4-FFF2-40B4-BE49-F238E27FC236}">
                  <a16:creationId xmlns:a16="http://schemas.microsoft.com/office/drawing/2014/main" id="{DDFFE5C6-52FF-475A-803A-99A71A121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45064" y="539035"/>
              <a:ext cx="555206" cy="555206"/>
            </a:xfrm>
            <a:prstGeom prst="rect">
              <a:avLst/>
            </a:prstGeom>
          </p:spPr>
        </p:pic>
      </p:grp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D33F303-D620-4688-88D4-7383CA73EF12}"/>
              </a:ext>
            </a:extLst>
          </p:cNvPr>
          <p:cNvGraphicFramePr>
            <a:graphicFrameLocks noGrp="1"/>
          </p:cNvGraphicFramePr>
          <p:nvPr/>
        </p:nvGraphicFramePr>
        <p:xfrm>
          <a:off x="382772" y="2177806"/>
          <a:ext cx="10568763" cy="2669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2465">
                  <a:extLst>
                    <a:ext uri="{9D8B030D-6E8A-4147-A177-3AD203B41FA5}">
                      <a16:colId xmlns:a16="http://schemas.microsoft.com/office/drawing/2014/main" val="574123428"/>
                    </a:ext>
                  </a:extLst>
                </a:gridCol>
                <a:gridCol w="6501898">
                  <a:extLst>
                    <a:ext uri="{9D8B030D-6E8A-4147-A177-3AD203B41FA5}">
                      <a16:colId xmlns:a16="http://schemas.microsoft.com/office/drawing/2014/main" val="40575644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83811310"/>
                    </a:ext>
                  </a:extLst>
                </a:gridCol>
              </a:tblGrid>
              <a:tr h="3891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it-IT" sz="1600">
                          <a:effectLst/>
                        </a:rPr>
                        <a:t>Video-lezioni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06" marR="374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it-IT" sz="1600">
                          <a:effectLst/>
                        </a:rPr>
                        <a:t>Obiettivi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06" marR="374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it-IT" sz="1600">
                          <a:effectLst/>
                        </a:rPr>
                        <a:t>Docente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06" marR="37406" marT="0" marB="0" anchor="ctr"/>
                </a:tc>
                <a:extLst>
                  <a:ext uri="{0D108BD9-81ED-4DB2-BD59-A6C34878D82A}">
                    <a16:rowId xmlns:a16="http://schemas.microsoft.com/office/drawing/2014/main" val="3374501753"/>
                  </a:ext>
                </a:extLst>
              </a:tr>
              <a:tr h="1081783">
                <a:tc>
                  <a:txBody>
                    <a:bodyPr/>
                    <a:lstStyle/>
                    <a:p>
                      <a:pPr marL="2286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1" kern="1200">
                          <a:solidFill>
                            <a:schemeClr val="lt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E1 – La gestione del cambiamento all’interno di un progetto di Smart Working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6213" lvl="0" indent="-176213" algn="l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x-non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Condividere un possibile framework per la gestione del cambiamento organizzativo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176213" lvl="0" indent="-176213" algn="l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Definire modalità efficaci per </a:t>
                      </a:r>
                      <a:r>
                        <a:rPr lang="x-non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comunicare 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visione, </a:t>
                      </a:r>
                      <a:r>
                        <a:rPr lang="x-non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creare coinvolgimento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superare le resistenze al cambiamento.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it-IT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Fabio Bocchi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235264"/>
                  </a:ext>
                </a:extLst>
              </a:tr>
              <a:tr h="1198709">
                <a:tc>
                  <a:txBody>
                    <a:bodyPr/>
                    <a:lstStyle/>
                    <a:p>
                      <a:pPr marL="22860" algn="l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b="1" kern="1200">
                          <a:solidFill>
                            <a:schemeClr val="lt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E2 - Lo Smart Working e la salute e sicurezza sul luogo di lavoro: adempimenti normativi, strumentazione informatica e buone pratiche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6213" lvl="0" indent="-176213" algn="l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x-non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Esplicitare in modo chiaro ed univoco quali sono gli adempimenti in materia di salute e sicurezza dello Smart Working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176213" lvl="0" indent="-176213" algn="l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x-non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Presentare delle chiavi applicative di tali adempimenti attraverso buone pratiche organizzative ed esempi applicativi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it-IT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Andrea Berni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1893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29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0EC68-A0EC-40D5-AE8C-F0807D20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692150"/>
            <a:ext cx="8596668" cy="1320800"/>
          </a:xfrm>
        </p:spPr>
        <p:txBody>
          <a:bodyPr>
            <a:noAutofit/>
          </a:bodyPr>
          <a:lstStyle/>
          <a:p>
            <a:r>
              <a:rPr lang="it-IT" sz="2800"/>
              <a:t>3. Ideazione, progettazione e realizzazione di azioni e materiali di comunicazione del progetto </a:t>
            </a:r>
            <a:r>
              <a:rPr lang="it-IT" sz="2800" err="1"/>
              <a:t>VeLA</a:t>
            </a:r>
            <a:r>
              <a:rPr lang="it-IT" sz="2800"/>
              <a:t>  </a:t>
            </a:r>
            <a:br>
              <a:rPr lang="it-IT" sz="2800"/>
            </a:br>
            <a:endParaRPr lang="it-IT" sz="28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5E6237-85E9-4AA0-B69D-AC007C63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866353"/>
            <a:ext cx="9957841" cy="3125294"/>
          </a:xfrm>
        </p:spPr>
        <p:txBody>
          <a:bodyPr>
            <a:noAutofit/>
          </a:bodyPr>
          <a:lstStyle/>
          <a:p>
            <a:r>
              <a:rPr lang="it-IT" sz="1400" b="1" dirty="0"/>
              <a:t>Sviluppo della strategia e del relativo piano di comunicazione</a:t>
            </a:r>
          </a:p>
          <a:p>
            <a:pPr lvl="1"/>
            <a:r>
              <a:rPr lang="it-IT" sz="1400" dirty="0"/>
              <a:t>Piano di Comunicazione, versione preliminare</a:t>
            </a:r>
          </a:p>
          <a:p>
            <a:pPr lvl="1"/>
            <a:r>
              <a:rPr lang="it-IT" sz="1400" dirty="0"/>
              <a:t>Workshop di co-design</a:t>
            </a:r>
          </a:p>
          <a:p>
            <a:pPr lvl="1"/>
            <a:r>
              <a:rPr lang="it-IT" sz="1400" dirty="0"/>
              <a:t>Piano di comunicazione, versione finale</a:t>
            </a:r>
          </a:p>
          <a:p>
            <a:r>
              <a:rPr lang="it-IT" sz="1400" b="1" dirty="0"/>
              <a:t>Materiali: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/>
              <a:t>video pillola da 3’ (+ 2 </a:t>
            </a:r>
            <a:r>
              <a:rPr lang="it-IT" sz="1400" dirty="0" err="1"/>
              <a:t>cut</a:t>
            </a:r>
            <a:r>
              <a:rPr lang="it-IT" sz="1400" dirty="0"/>
              <a:t> da 1’ e 30’’)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/>
              <a:t>collana 5 social card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/>
              <a:t>3 infografiche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/>
              <a:t>kit di presentazione del progetto ad uso di pubblicazione via web, consistente in: mini-banner/immagine cliccabile; testo redazionale di presentazione (in due formati di diversa lunghezza); immagini a supporto (una foto originale e una “social card”);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/>
              <a:t>brochure di progetto, in formato digitale, comprensiva di testi, immagine e gabbia grafica (in formato tipografico e per pubblicazione web);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/>
              <a:t>vela, consistente in </a:t>
            </a:r>
            <a:r>
              <a:rPr lang="it-IT" sz="1400" dirty="0" err="1"/>
              <a:t>Roll</a:t>
            </a:r>
            <a:r>
              <a:rPr lang="it-IT" sz="1400" dirty="0"/>
              <a:t> up composto da struttura + telo in PVC (2 per ogni PA, per un totale di 18 pezzi);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/>
              <a:t>totem di dimensioni 80x200h con basi a mezzaluna (idem).</a:t>
            </a:r>
          </a:p>
          <a:p>
            <a:endParaRPr lang="it-IT" sz="1400" dirty="0"/>
          </a:p>
          <a:p>
            <a:endParaRPr lang="it-IT" sz="1400" dirty="0"/>
          </a:p>
        </p:txBody>
      </p:sp>
      <p:pic>
        <p:nvPicPr>
          <p:cNvPr id="7" name="Elemento grafico 6" descr="Radiomicrofono">
            <a:extLst>
              <a:ext uri="{FF2B5EF4-FFF2-40B4-BE49-F238E27FC236}">
                <a16:creationId xmlns:a16="http://schemas.microsoft.com/office/drawing/2014/main" id="{B4898BC7-AF96-4C30-93CD-06D279520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5200" y="7077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5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0EC68-A0EC-40D5-AE8C-F0807D20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692150"/>
            <a:ext cx="8596668" cy="1085907"/>
          </a:xfrm>
        </p:spPr>
        <p:txBody>
          <a:bodyPr>
            <a:noAutofit/>
          </a:bodyPr>
          <a:lstStyle/>
          <a:p>
            <a:r>
              <a:rPr lang="it-IT" sz="2800" dirty="0"/>
              <a:t>4. progettazione e realizzazione di eventi </a:t>
            </a:r>
            <a:br>
              <a:rPr lang="it-IT" sz="2800" dirty="0"/>
            </a:b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5E6237-85E9-4AA0-B69D-AC007C63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44" y="2135656"/>
            <a:ext cx="9521742" cy="3125294"/>
          </a:xfrm>
        </p:spPr>
        <p:txBody>
          <a:bodyPr>
            <a:noAutofit/>
          </a:bodyPr>
          <a:lstStyle/>
          <a:p>
            <a:r>
              <a:rPr lang="it-IT" sz="1400" b="1" dirty="0"/>
              <a:t>Evento di metà progetto</a:t>
            </a:r>
            <a:r>
              <a:rPr lang="it-IT" sz="1400" dirty="0"/>
              <a:t>, di supporto al percorso formativo e finalizzato ad azioni di empowerment, endorsement ed engagement</a:t>
            </a:r>
          </a:p>
          <a:p>
            <a:pPr lvl="1"/>
            <a:r>
              <a:rPr lang="it-IT" sz="1400" dirty="0"/>
              <a:t>focus sulla relazione con gli stakeholder</a:t>
            </a:r>
          </a:p>
          <a:p>
            <a:r>
              <a:rPr lang="it-IT" sz="1400" b="1" dirty="0"/>
              <a:t>Evento finale</a:t>
            </a:r>
            <a:r>
              <a:rPr lang="it-IT" sz="1400" dirty="0"/>
              <a:t>, per la diffusione dei risultati e la capitalizzazione dell’esperienza</a:t>
            </a:r>
          </a:p>
          <a:p>
            <a:pPr lvl="1"/>
            <a:r>
              <a:rPr lang="it-IT" sz="1400" dirty="0"/>
              <a:t>Proposta di integrazione nel programma congressuale di FORUM PA 2019</a:t>
            </a:r>
          </a:p>
          <a:p>
            <a:pPr marL="0" indent="0">
              <a:buNone/>
            </a:pPr>
            <a:r>
              <a:rPr lang="it-IT" sz="1400" dirty="0"/>
              <a:t>L’attività di supporto prevede, per ciascun evento, le seguenti azioni:</a:t>
            </a:r>
          </a:p>
          <a:p>
            <a:r>
              <a:rPr lang="it-IT" sz="1400" b="1" dirty="0"/>
              <a:t>Progettazione strategica</a:t>
            </a:r>
            <a:r>
              <a:rPr lang="it-IT" sz="1400" dirty="0"/>
              <a:t>:</a:t>
            </a:r>
          </a:p>
          <a:p>
            <a:r>
              <a:rPr lang="it-IT" sz="1400" b="1" dirty="0"/>
              <a:t>Progettazione operativa e realizzazione dell’evento</a:t>
            </a:r>
            <a:endParaRPr lang="it-IT" sz="1400" dirty="0"/>
          </a:p>
          <a:p>
            <a:r>
              <a:rPr lang="it-IT" sz="1400" b="1" dirty="0"/>
              <a:t>Follow up</a:t>
            </a:r>
            <a:endParaRPr lang="it-IT" sz="1400" dirty="0"/>
          </a:p>
        </p:txBody>
      </p:sp>
      <p:pic>
        <p:nvPicPr>
          <p:cNvPr id="7" name="Elemento grafico 6" descr="Teatro">
            <a:extLst>
              <a:ext uri="{FF2B5EF4-FFF2-40B4-BE49-F238E27FC236}">
                <a16:creationId xmlns:a16="http://schemas.microsoft.com/office/drawing/2014/main" id="{913A5352-7372-46C1-8740-1978EDF2E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2856" y="6921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8947A-6CBB-4D23-9D86-1970783A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65202"/>
            <a:ext cx="9123240" cy="1066626"/>
          </a:xfrm>
        </p:spPr>
        <p:txBody>
          <a:bodyPr>
            <a:normAutofit/>
          </a:bodyPr>
          <a:lstStyle/>
          <a:p>
            <a:r>
              <a:rPr lang="it-IT" sz="2800" dirty="0"/>
              <a:t>5. Realizzazione kit di riuso sullo Smart Working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F9B8211-2740-498A-9C6B-61F4565C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151617"/>
            <a:ext cx="8596668" cy="428902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it-IT" sz="1600" dirty="0"/>
              <a:t>Il Kit del riuso sarà realizzato in formato digitale come </a:t>
            </a:r>
            <a:r>
              <a:rPr lang="it-IT" sz="1600" b="1" dirty="0"/>
              <a:t>Sito Web </a:t>
            </a:r>
            <a:r>
              <a:rPr lang="it-IT" sz="1600" dirty="0"/>
              <a:t>che conterrà tutti i diversi contenuti e sarà così strutturato:</a:t>
            </a:r>
          </a:p>
          <a:p>
            <a:pPr lvl="1"/>
            <a:endParaRPr lang="it-IT" sz="140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E6CD6138-AE8C-49FE-BFF2-A4BE36FED62F}"/>
              </a:ext>
            </a:extLst>
          </p:cNvPr>
          <p:cNvGrpSpPr/>
          <p:nvPr/>
        </p:nvGrpSpPr>
        <p:grpSpPr>
          <a:xfrm flipH="1">
            <a:off x="608006" y="2642789"/>
            <a:ext cx="492375" cy="510749"/>
            <a:chOff x="7485049" y="120567"/>
            <a:chExt cx="1642836" cy="1642836"/>
          </a:xfrm>
        </p:grpSpPr>
        <p:pic>
          <p:nvPicPr>
            <p:cNvPr id="31" name="Elemento grafico 30" descr="Computer portatile">
              <a:extLst>
                <a:ext uri="{FF2B5EF4-FFF2-40B4-BE49-F238E27FC236}">
                  <a16:creationId xmlns:a16="http://schemas.microsoft.com/office/drawing/2014/main" id="{58B5D969-53B5-4497-9C24-9BE7DD27E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85049" y="120567"/>
              <a:ext cx="1642836" cy="1642836"/>
            </a:xfrm>
            <a:prstGeom prst="rect">
              <a:avLst/>
            </a:prstGeom>
          </p:spPr>
        </p:pic>
        <p:pic>
          <p:nvPicPr>
            <p:cNvPr id="32" name="Elemento grafico 31" descr="Utente">
              <a:extLst>
                <a:ext uri="{FF2B5EF4-FFF2-40B4-BE49-F238E27FC236}">
                  <a16:creationId xmlns:a16="http://schemas.microsoft.com/office/drawing/2014/main" id="{364DEADE-EBFF-474A-8755-1D2787DA8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45064" y="539035"/>
              <a:ext cx="555206" cy="555206"/>
            </a:xfrm>
            <a:prstGeom prst="rect">
              <a:avLst/>
            </a:prstGeom>
          </p:spPr>
        </p:pic>
      </p:grpSp>
      <p:pic>
        <p:nvPicPr>
          <p:cNvPr id="33" name="Elemento grafico 32" descr="Megafono">
            <a:extLst>
              <a:ext uri="{FF2B5EF4-FFF2-40B4-BE49-F238E27FC236}">
                <a16:creationId xmlns:a16="http://schemas.microsoft.com/office/drawing/2014/main" id="{255435A4-7828-4235-B353-A98C228DBC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022" y="4089645"/>
            <a:ext cx="428344" cy="428344"/>
          </a:xfrm>
          <a:prstGeom prst="rect">
            <a:avLst/>
          </a:prstGeom>
        </p:spPr>
      </p:pic>
      <p:pic>
        <p:nvPicPr>
          <p:cNvPr id="35" name="Elemento grafico 34" descr="Grafico a barre">
            <a:extLst>
              <a:ext uri="{FF2B5EF4-FFF2-40B4-BE49-F238E27FC236}">
                <a16:creationId xmlns:a16="http://schemas.microsoft.com/office/drawing/2014/main" id="{5F3C8015-647E-4D79-8A43-A0B780F4C1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8138" y="3641447"/>
            <a:ext cx="409600" cy="356334"/>
          </a:xfrm>
          <a:prstGeom prst="rect">
            <a:avLst/>
          </a:prstGeom>
        </p:spPr>
      </p:pic>
      <p:pic>
        <p:nvPicPr>
          <p:cNvPr id="36" name="Elemento grafico 35" descr="Tavolo e sedie">
            <a:extLst>
              <a:ext uri="{FF2B5EF4-FFF2-40B4-BE49-F238E27FC236}">
                <a16:creationId xmlns:a16="http://schemas.microsoft.com/office/drawing/2014/main" id="{9BB25387-B6B7-46A0-8551-8FAB7B79A8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0022" y="4562916"/>
            <a:ext cx="428344" cy="428344"/>
          </a:xfrm>
          <a:prstGeom prst="rect">
            <a:avLst/>
          </a:prstGeom>
        </p:spPr>
      </p:pic>
      <p:pic>
        <p:nvPicPr>
          <p:cNvPr id="7" name="Elemento grafico 6" descr="Contratto">
            <a:extLst>
              <a:ext uri="{FF2B5EF4-FFF2-40B4-BE49-F238E27FC236}">
                <a16:creationId xmlns:a16="http://schemas.microsoft.com/office/drawing/2014/main" id="{E0B1AC6A-E2D9-4CA8-9560-C0001D78BA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9394" y="3134788"/>
            <a:ext cx="428344" cy="428344"/>
          </a:xfrm>
          <a:prstGeom prst="rect">
            <a:avLst/>
          </a:prstGeom>
        </p:spPr>
      </p:pic>
      <p:pic>
        <p:nvPicPr>
          <p:cNvPr id="13" name="Elemento grafico 12" descr="Bussola">
            <a:extLst>
              <a:ext uri="{FF2B5EF4-FFF2-40B4-BE49-F238E27FC236}">
                <a16:creationId xmlns:a16="http://schemas.microsoft.com/office/drawing/2014/main" id="{FC344EBE-FA7C-49A5-AD38-C29A6AFC9A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0405" y="1833311"/>
            <a:ext cx="486322" cy="486322"/>
          </a:xfrm>
          <a:prstGeom prst="rect">
            <a:avLst/>
          </a:prstGeom>
        </p:spPr>
      </p:pic>
      <p:pic>
        <p:nvPicPr>
          <p:cNvPr id="37" name="Elemento grafico 36" descr="Ingranaggio singolo">
            <a:extLst>
              <a:ext uri="{FF2B5EF4-FFF2-40B4-BE49-F238E27FC236}">
                <a16:creationId xmlns:a16="http://schemas.microsoft.com/office/drawing/2014/main" id="{A31B6644-EC5D-4A2F-ABB9-94E57719DC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0405" y="2231900"/>
            <a:ext cx="486322" cy="486322"/>
          </a:xfrm>
          <a:prstGeom prst="rect">
            <a:avLst/>
          </a:prstGeom>
        </p:spPr>
      </p:pic>
      <p:sp>
        <p:nvSpPr>
          <p:cNvPr id="38" name="Segnaposto contenuto 2">
            <a:extLst>
              <a:ext uri="{FF2B5EF4-FFF2-40B4-BE49-F238E27FC236}">
                <a16:creationId xmlns:a16="http://schemas.microsoft.com/office/drawing/2014/main" id="{C30CC1BF-3C65-4217-88EF-C2313C1F6A84}"/>
              </a:ext>
            </a:extLst>
          </p:cNvPr>
          <p:cNvSpPr txBox="1">
            <a:spLocks/>
          </p:cNvSpPr>
          <p:nvPr/>
        </p:nvSpPr>
        <p:spPr>
          <a:xfrm>
            <a:off x="4455104" y="2738063"/>
            <a:ext cx="4439937" cy="339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buNone/>
            </a:pPr>
            <a:r>
              <a:rPr lang="en-US" sz="1050" err="1"/>
              <a:t>Percorso</a:t>
            </a:r>
            <a:r>
              <a:rPr lang="en-US" sz="1050"/>
              <a:t> e-learning: 8 video </a:t>
            </a:r>
            <a:r>
              <a:rPr lang="en-US" sz="1050" err="1"/>
              <a:t>pillole</a:t>
            </a:r>
            <a:r>
              <a:rPr lang="en-US" sz="1050"/>
              <a:t> </a:t>
            </a:r>
            <a:r>
              <a:rPr lang="en-US" sz="1050" err="1"/>
              <a:t>su</a:t>
            </a:r>
            <a:r>
              <a:rPr lang="en-US" sz="1050"/>
              <a:t> soft skills + video-</a:t>
            </a:r>
            <a:r>
              <a:rPr lang="en-US" sz="1050" err="1"/>
              <a:t>lezioni</a:t>
            </a:r>
            <a:r>
              <a:rPr lang="en-US" sz="1050"/>
              <a:t> del </a:t>
            </a:r>
            <a:r>
              <a:rPr lang="en-US" sz="1050" err="1"/>
              <a:t>percorso</a:t>
            </a:r>
            <a:r>
              <a:rPr lang="en-US" sz="1050"/>
              <a:t> </a:t>
            </a:r>
            <a:r>
              <a:rPr lang="en-US" sz="1050" err="1"/>
              <a:t>formativo</a:t>
            </a:r>
            <a:r>
              <a:rPr lang="en-US" sz="1050"/>
              <a:t> per </a:t>
            </a:r>
            <a:r>
              <a:rPr lang="en-US" sz="1050" err="1"/>
              <a:t>Dirigenti</a:t>
            </a:r>
            <a:r>
              <a:rPr lang="en-US" sz="1050"/>
              <a:t> e Leading Group</a:t>
            </a:r>
            <a:br>
              <a:rPr lang="en-US" sz="1050"/>
            </a:br>
            <a:endParaRPr lang="it-IT" sz="1050"/>
          </a:p>
        </p:txBody>
      </p:sp>
      <p:sp>
        <p:nvSpPr>
          <p:cNvPr id="40" name="Segnaposto contenuto 2">
            <a:extLst>
              <a:ext uri="{FF2B5EF4-FFF2-40B4-BE49-F238E27FC236}">
                <a16:creationId xmlns:a16="http://schemas.microsoft.com/office/drawing/2014/main" id="{EEFE6717-02EF-435C-BE53-AEC3A22440F3}"/>
              </a:ext>
            </a:extLst>
          </p:cNvPr>
          <p:cNvSpPr txBox="1">
            <a:spLocks/>
          </p:cNvSpPr>
          <p:nvPr/>
        </p:nvSpPr>
        <p:spPr>
          <a:xfrm>
            <a:off x="4515807" y="3683708"/>
            <a:ext cx="4697601" cy="339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indent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1"/>
            <a:r>
              <a:rPr lang="en-US" sz="1050"/>
              <a:t>Dashboard del </a:t>
            </a:r>
            <a:r>
              <a:rPr lang="en-US" sz="1050" err="1"/>
              <a:t>progetto</a:t>
            </a:r>
            <a:r>
              <a:rPr lang="en-US" sz="1050"/>
              <a:t> + survey </a:t>
            </a:r>
            <a:r>
              <a:rPr lang="en-US" sz="1050" err="1"/>
              <a:t>qualitativa</a:t>
            </a:r>
            <a:r>
              <a:rPr lang="en-US" sz="1050"/>
              <a:t> + File Excel </a:t>
            </a:r>
            <a:r>
              <a:rPr lang="en-US" sz="1050" err="1"/>
              <a:t>dinamico</a:t>
            </a:r>
            <a:r>
              <a:rPr lang="en-US" sz="1050"/>
              <a:t> con </a:t>
            </a:r>
            <a:r>
              <a:rPr lang="en-US" sz="1050" err="1"/>
              <a:t>fogli</a:t>
            </a:r>
            <a:r>
              <a:rPr lang="en-US" sz="1050"/>
              <a:t> di input e di </a:t>
            </a:r>
            <a:r>
              <a:rPr lang="en-US" sz="1050" err="1"/>
              <a:t>calcolo</a:t>
            </a:r>
            <a:r>
              <a:rPr lang="en-US" sz="1050"/>
              <a:t> </a:t>
            </a:r>
            <a:r>
              <a:rPr lang="en-US" sz="1050" err="1"/>
              <a:t>degli</a:t>
            </a:r>
            <a:r>
              <a:rPr lang="en-US" sz="1050"/>
              <a:t> </a:t>
            </a:r>
            <a:r>
              <a:rPr lang="en-US" sz="1050" err="1"/>
              <a:t>indicatori</a:t>
            </a:r>
            <a:endParaRPr lang="en-US" sz="1050"/>
          </a:p>
        </p:txBody>
      </p:sp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C7B89DA4-FAE8-4D1B-BC4A-2C55CE5F6B60}"/>
              </a:ext>
            </a:extLst>
          </p:cNvPr>
          <p:cNvSpPr/>
          <p:nvPr/>
        </p:nvSpPr>
        <p:spPr>
          <a:xfrm>
            <a:off x="4458346" y="1957440"/>
            <a:ext cx="396000" cy="269398"/>
          </a:xfrm>
          <a:prstGeom prst="rightArrow">
            <a:avLst/>
          </a:prstGeom>
          <a:solidFill>
            <a:srgbClr val="5F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2" name="Freccia a destra 41">
            <a:extLst>
              <a:ext uri="{FF2B5EF4-FFF2-40B4-BE49-F238E27FC236}">
                <a16:creationId xmlns:a16="http://schemas.microsoft.com/office/drawing/2014/main" id="{B722A350-64E5-4885-8F1A-91985B923B8F}"/>
              </a:ext>
            </a:extLst>
          </p:cNvPr>
          <p:cNvSpPr/>
          <p:nvPr/>
        </p:nvSpPr>
        <p:spPr>
          <a:xfrm>
            <a:off x="4458346" y="2355497"/>
            <a:ext cx="396000" cy="269398"/>
          </a:xfrm>
          <a:prstGeom prst="rightArrow">
            <a:avLst/>
          </a:prstGeom>
          <a:solidFill>
            <a:srgbClr val="5F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3" name="Freccia a destra 42">
            <a:extLst>
              <a:ext uri="{FF2B5EF4-FFF2-40B4-BE49-F238E27FC236}">
                <a16:creationId xmlns:a16="http://schemas.microsoft.com/office/drawing/2014/main" id="{9D0DBD87-FB37-4BA0-B9DA-475042689795}"/>
              </a:ext>
            </a:extLst>
          </p:cNvPr>
          <p:cNvSpPr/>
          <p:nvPr/>
        </p:nvSpPr>
        <p:spPr>
          <a:xfrm>
            <a:off x="4458346" y="2739732"/>
            <a:ext cx="396000" cy="269398"/>
          </a:xfrm>
          <a:prstGeom prst="rightArrow">
            <a:avLst/>
          </a:prstGeom>
          <a:solidFill>
            <a:srgbClr val="5F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4" name="Freccia a destra 43">
            <a:extLst>
              <a:ext uri="{FF2B5EF4-FFF2-40B4-BE49-F238E27FC236}">
                <a16:creationId xmlns:a16="http://schemas.microsoft.com/office/drawing/2014/main" id="{2CD1483D-EF66-4318-9CE2-56B8D5E82ECA}"/>
              </a:ext>
            </a:extLst>
          </p:cNvPr>
          <p:cNvSpPr/>
          <p:nvPr/>
        </p:nvSpPr>
        <p:spPr>
          <a:xfrm>
            <a:off x="4458346" y="3247686"/>
            <a:ext cx="396000" cy="269398"/>
          </a:xfrm>
          <a:prstGeom prst="rightArrow">
            <a:avLst/>
          </a:prstGeom>
          <a:solidFill>
            <a:srgbClr val="5F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5" name="Freccia a destra 44">
            <a:extLst>
              <a:ext uri="{FF2B5EF4-FFF2-40B4-BE49-F238E27FC236}">
                <a16:creationId xmlns:a16="http://schemas.microsoft.com/office/drawing/2014/main" id="{2097320A-B8D9-472A-8406-CCBC02588C78}"/>
              </a:ext>
            </a:extLst>
          </p:cNvPr>
          <p:cNvSpPr/>
          <p:nvPr/>
        </p:nvSpPr>
        <p:spPr>
          <a:xfrm>
            <a:off x="4458346" y="3757368"/>
            <a:ext cx="396000" cy="269398"/>
          </a:xfrm>
          <a:prstGeom prst="rightArrow">
            <a:avLst/>
          </a:prstGeom>
          <a:solidFill>
            <a:srgbClr val="5F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6" name="Segnaposto contenuto 2">
            <a:extLst>
              <a:ext uri="{FF2B5EF4-FFF2-40B4-BE49-F238E27FC236}">
                <a16:creationId xmlns:a16="http://schemas.microsoft.com/office/drawing/2014/main" id="{1A616C5C-CB2E-4A39-A41E-DE0FB681B574}"/>
              </a:ext>
            </a:extLst>
          </p:cNvPr>
          <p:cNvSpPr txBox="1">
            <a:spLocks/>
          </p:cNvSpPr>
          <p:nvPr/>
        </p:nvSpPr>
        <p:spPr>
          <a:xfrm>
            <a:off x="4515807" y="4137154"/>
            <a:ext cx="4412171" cy="339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indent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1"/>
            <a:r>
              <a:rPr lang="en-US" sz="1050" err="1"/>
              <a:t>Definizione</a:t>
            </a:r>
            <a:r>
              <a:rPr lang="en-US" sz="1050"/>
              <a:t> </a:t>
            </a:r>
            <a:r>
              <a:rPr lang="en-US" sz="1050" err="1"/>
              <a:t>linee</a:t>
            </a:r>
            <a:r>
              <a:rPr lang="en-US" sz="1050"/>
              <a:t> </a:t>
            </a:r>
            <a:r>
              <a:rPr lang="en-US" sz="1050" err="1"/>
              <a:t>guida</a:t>
            </a:r>
            <a:r>
              <a:rPr lang="en-US" sz="1050"/>
              <a:t>, </a:t>
            </a:r>
            <a:r>
              <a:rPr lang="en-US" sz="1050" err="1"/>
              <a:t>obiettivi</a:t>
            </a:r>
            <a:r>
              <a:rPr lang="en-US" sz="1050"/>
              <a:t> e </a:t>
            </a:r>
            <a:r>
              <a:rPr lang="en-US" sz="1050" err="1"/>
              <a:t>attività</a:t>
            </a:r>
            <a:r>
              <a:rPr lang="en-US" sz="1050"/>
              <a:t> di </a:t>
            </a:r>
            <a:r>
              <a:rPr lang="en-US" sz="1050" err="1"/>
              <a:t>comunicazione</a:t>
            </a:r>
            <a:r>
              <a:rPr lang="en-US" sz="1050"/>
              <a:t> per </a:t>
            </a:r>
            <a:r>
              <a:rPr lang="en-US" sz="1050" err="1"/>
              <a:t>i</a:t>
            </a:r>
            <a:r>
              <a:rPr lang="en-US" sz="1050"/>
              <a:t> </a:t>
            </a:r>
            <a:r>
              <a:rPr lang="en-US" sz="1050" err="1"/>
              <a:t>diversi</a:t>
            </a:r>
            <a:r>
              <a:rPr lang="en-US" sz="1050"/>
              <a:t> target</a:t>
            </a:r>
          </a:p>
        </p:txBody>
      </p:sp>
      <p:sp>
        <p:nvSpPr>
          <p:cNvPr id="47" name="Segnaposto contenuto 2">
            <a:extLst>
              <a:ext uri="{FF2B5EF4-FFF2-40B4-BE49-F238E27FC236}">
                <a16:creationId xmlns:a16="http://schemas.microsoft.com/office/drawing/2014/main" id="{CA81D391-C199-46CE-AD55-796B780570A5}"/>
              </a:ext>
            </a:extLst>
          </p:cNvPr>
          <p:cNvSpPr txBox="1">
            <a:spLocks/>
          </p:cNvSpPr>
          <p:nvPr/>
        </p:nvSpPr>
        <p:spPr>
          <a:xfrm>
            <a:off x="4515807" y="4579586"/>
            <a:ext cx="4809528" cy="269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indent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1"/>
            <a:r>
              <a:rPr lang="en-US" sz="1050"/>
              <a:t>Framework di </a:t>
            </a:r>
            <a:r>
              <a:rPr lang="en-US" sz="1050" err="1"/>
              <a:t>evoluzione</a:t>
            </a:r>
            <a:r>
              <a:rPr lang="en-US" sz="1050"/>
              <a:t> con </a:t>
            </a:r>
            <a:r>
              <a:rPr lang="en-US" sz="1050" err="1"/>
              <a:t>criteri</a:t>
            </a:r>
            <a:r>
              <a:rPr lang="en-US" sz="1050"/>
              <a:t> di Space Planning e 10 </a:t>
            </a:r>
            <a:r>
              <a:rPr lang="en-US" sz="1050" err="1"/>
              <a:t>tipologie</a:t>
            </a:r>
            <a:r>
              <a:rPr lang="en-US" sz="1050"/>
              <a:t> di </a:t>
            </a:r>
            <a:r>
              <a:rPr lang="en-US" sz="1050" err="1"/>
              <a:t>worksetting</a:t>
            </a:r>
            <a:r>
              <a:rPr lang="en-US" sz="1050"/>
              <a:t> standard</a:t>
            </a:r>
          </a:p>
        </p:txBody>
      </p:sp>
      <p:sp>
        <p:nvSpPr>
          <p:cNvPr id="48" name="Freccia a destra 47">
            <a:extLst>
              <a:ext uri="{FF2B5EF4-FFF2-40B4-BE49-F238E27FC236}">
                <a16:creationId xmlns:a16="http://schemas.microsoft.com/office/drawing/2014/main" id="{777E0F7F-5EF8-4766-9376-4A920FAF1A90}"/>
              </a:ext>
            </a:extLst>
          </p:cNvPr>
          <p:cNvSpPr/>
          <p:nvPr/>
        </p:nvSpPr>
        <p:spPr>
          <a:xfrm>
            <a:off x="4458346" y="4194277"/>
            <a:ext cx="396000" cy="269398"/>
          </a:xfrm>
          <a:prstGeom prst="rightArrow">
            <a:avLst/>
          </a:prstGeom>
          <a:solidFill>
            <a:srgbClr val="5F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9" name="Freccia a destra 48">
            <a:extLst>
              <a:ext uri="{FF2B5EF4-FFF2-40B4-BE49-F238E27FC236}">
                <a16:creationId xmlns:a16="http://schemas.microsoft.com/office/drawing/2014/main" id="{679AAF4B-4508-45F6-B712-D22DC241071A}"/>
              </a:ext>
            </a:extLst>
          </p:cNvPr>
          <p:cNvSpPr/>
          <p:nvPr/>
        </p:nvSpPr>
        <p:spPr>
          <a:xfrm>
            <a:off x="4477534" y="4682573"/>
            <a:ext cx="396000" cy="269398"/>
          </a:xfrm>
          <a:prstGeom prst="rightArrow">
            <a:avLst/>
          </a:prstGeom>
          <a:solidFill>
            <a:srgbClr val="5F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50" name="Segnaposto contenuto 2">
            <a:extLst>
              <a:ext uri="{FF2B5EF4-FFF2-40B4-BE49-F238E27FC236}">
                <a16:creationId xmlns:a16="http://schemas.microsoft.com/office/drawing/2014/main" id="{53B437EB-DC34-4038-97BA-5EC63C89131D}"/>
              </a:ext>
            </a:extLst>
          </p:cNvPr>
          <p:cNvSpPr txBox="1">
            <a:spLocks/>
          </p:cNvSpPr>
          <p:nvPr/>
        </p:nvSpPr>
        <p:spPr>
          <a:xfrm>
            <a:off x="4467724" y="3207105"/>
            <a:ext cx="4697601" cy="339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indent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1"/>
            <a:r>
              <a:rPr lang="it-IT" sz="1050"/>
              <a:t>Definizione della regolamentazione di riferimento e degli atti amministrativi necessari </a:t>
            </a:r>
            <a:r>
              <a:rPr lang="it-IT" sz="900"/>
              <a:t>(Accordo Individuale, Policy, …)</a:t>
            </a:r>
            <a:endParaRPr lang="it-IT" sz="1050"/>
          </a:p>
        </p:txBody>
      </p:sp>
      <p:sp>
        <p:nvSpPr>
          <p:cNvPr id="51" name="Segnaposto contenuto 2">
            <a:extLst>
              <a:ext uri="{FF2B5EF4-FFF2-40B4-BE49-F238E27FC236}">
                <a16:creationId xmlns:a16="http://schemas.microsoft.com/office/drawing/2014/main" id="{46059AD0-1634-4C70-9650-4A1CC20722A2}"/>
              </a:ext>
            </a:extLst>
          </p:cNvPr>
          <p:cNvSpPr txBox="1">
            <a:spLocks/>
          </p:cNvSpPr>
          <p:nvPr/>
        </p:nvSpPr>
        <p:spPr>
          <a:xfrm>
            <a:off x="4455103" y="2313155"/>
            <a:ext cx="4439937" cy="339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buNone/>
            </a:pPr>
            <a:r>
              <a:rPr lang="en-US" sz="1050" err="1"/>
              <a:t>Sezione</a:t>
            </a:r>
            <a:r>
              <a:rPr lang="en-US" sz="1050"/>
              <a:t> </a:t>
            </a:r>
            <a:r>
              <a:rPr lang="en-US" sz="1050" err="1"/>
              <a:t>dedicata</a:t>
            </a:r>
            <a:r>
              <a:rPr lang="en-US" sz="1050"/>
              <a:t> a </a:t>
            </a:r>
            <a:r>
              <a:rPr lang="en-US" sz="1050" err="1"/>
              <a:t>illustrare</a:t>
            </a:r>
            <a:r>
              <a:rPr lang="en-US" sz="1050"/>
              <a:t> </a:t>
            </a:r>
            <a:r>
              <a:rPr lang="en-US" sz="1050" err="1"/>
              <a:t>i</a:t>
            </a:r>
            <a:r>
              <a:rPr lang="en-US" sz="1050"/>
              <a:t> </a:t>
            </a:r>
            <a:r>
              <a:rPr lang="en-US" sz="1050" err="1"/>
              <a:t>criteri</a:t>
            </a:r>
            <a:r>
              <a:rPr lang="en-US" sz="1050"/>
              <a:t> di </a:t>
            </a:r>
            <a:r>
              <a:rPr lang="en-US" sz="1050" err="1"/>
              <a:t>realizzazione</a:t>
            </a:r>
            <a:r>
              <a:rPr lang="en-US" sz="1050"/>
              <a:t> e le </a:t>
            </a:r>
            <a:r>
              <a:rPr lang="en-US" sz="1050" err="1"/>
              <a:t>istruzioni</a:t>
            </a:r>
            <a:r>
              <a:rPr lang="en-US" sz="1050"/>
              <a:t> di </a:t>
            </a:r>
            <a:r>
              <a:rPr lang="en-US" sz="1050" err="1"/>
              <a:t>utilizzo</a:t>
            </a:r>
            <a:r>
              <a:rPr lang="en-US" sz="1050"/>
              <a:t> del Kit</a:t>
            </a:r>
            <a:endParaRPr lang="it-IT" sz="1050"/>
          </a:p>
        </p:txBody>
      </p:sp>
      <p:sp>
        <p:nvSpPr>
          <p:cNvPr id="52" name="Segnaposto contenuto 2">
            <a:extLst>
              <a:ext uri="{FF2B5EF4-FFF2-40B4-BE49-F238E27FC236}">
                <a16:creationId xmlns:a16="http://schemas.microsoft.com/office/drawing/2014/main" id="{3BF4019C-FE98-480F-901E-EC01B89E2E09}"/>
              </a:ext>
            </a:extLst>
          </p:cNvPr>
          <p:cNvSpPr txBox="1">
            <a:spLocks/>
          </p:cNvSpPr>
          <p:nvPr/>
        </p:nvSpPr>
        <p:spPr>
          <a:xfrm>
            <a:off x="4455102" y="1859164"/>
            <a:ext cx="4439937" cy="339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buNone/>
            </a:pPr>
            <a:r>
              <a:rPr lang="en-US" sz="1050" err="1"/>
              <a:t>Sezione</a:t>
            </a:r>
            <a:r>
              <a:rPr lang="en-US" sz="1050"/>
              <a:t> </a:t>
            </a:r>
            <a:r>
              <a:rPr lang="en-US" sz="1050" err="1"/>
              <a:t>dedicata</a:t>
            </a:r>
            <a:r>
              <a:rPr lang="en-US" sz="1050"/>
              <a:t> a </a:t>
            </a:r>
            <a:r>
              <a:rPr lang="en-US" sz="1050" err="1"/>
              <a:t>illustrare</a:t>
            </a:r>
            <a:r>
              <a:rPr lang="en-US" sz="1050"/>
              <a:t> </a:t>
            </a:r>
            <a:r>
              <a:rPr lang="en-US" sz="1050" err="1"/>
              <a:t>obiettivi</a:t>
            </a:r>
            <a:r>
              <a:rPr lang="en-US" sz="1050"/>
              <a:t>, </a:t>
            </a:r>
            <a:r>
              <a:rPr lang="en-US" sz="1050" err="1"/>
              <a:t>finalità</a:t>
            </a:r>
            <a:r>
              <a:rPr lang="en-US" sz="1050"/>
              <a:t> e </a:t>
            </a:r>
            <a:r>
              <a:rPr lang="en-US" sz="1050" err="1"/>
              <a:t>attività</a:t>
            </a:r>
            <a:r>
              <a:rPr lang="en-US" sz="1050"/>
              <a:t> del </a:t>
            </a:r>
            <a:r>
              <a:rPr lang="en-US" sz="1050" err="1"/>
              <a:t>progetto</a:t>
            </a:r>
            <a:endParaRPr lang="it-IT" sz="1050"/>
          </a:p>
        </p:txBody>
      </p:sp>
      <p:pic>
        <p:nvPicPr>
          <p:cNvPr id="4" name="Elemento grafico 3" descr="Coltello da tasca">
            <a:extLst>
              <a:ext uri="{FF2B5EF4-FFF2-40B4-BE49-F238E27FC236}">
                <a16:creationId xmlns:a16="http://schemas.microsoft.com/office/drawing/2014/main" id="{60A43BDC-185B-42FD-B9FA-8D1D1F38D15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750426" y="1159523"/>
            <a:ext cx="914400" cy="914400"/>
          </a:xfrm>
          <a:prstGeom prst="rect">
            <a:avLst/>
          </a:prstGeom>
        </p:spPr>
      </p:pic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0E59F988-9656-4FB2-B743-E59B3D726AE4}"/>
              </a:ext>
            </a:extLst>
          </p:cNvPr>
          <p:cNvSpPr txBox="1">
            <a:spLocks/>
          </p:cNvSpPr>
          <p:nvPr/>
        </p:nvSpPr>
        <p:spPr>
          <a:xfrm>
            <a:off x="618738" y="1904322"/>
            <a:ext cx="3530368" cy="339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buNone/>
            </a:pPr>
            <a:r>
              <a:rPr lang="en-US" sz="1400" err="1"/>
              <a:t>Pagina</a:t>
            </a:r>
            <a:r>
              <a:rPr lang="en-US" sz="1400"/>
              <a:t> </a:t>
            </a:r>
            <a:r>
              <a:rPr lang="en-US" sz="1400" err="1"/>
              <a:t>presentazione</a:t>
            </a:r>
            <a:r>
              <a:rPr lang="en-US" sz="1400"/>
              <a:t> </a:t>
            </a:r>
            <a:r>
              <a:rPr lang="en-US" sz="1400" err="1"/>
              <a:t>Progetto</a:t>
            </a:r>
            <a:r>
              <a:rPr lang="en-US" sz="1400"/>
              <a:t> </a:t>
            </a:r>
            <a:r>
              <a:rPr lang="en-US" sz="1400" err="1"/>
              <a:t>VeLA</a:t>
            </a:r>
            <a:endParaRPr lang="it-IT" sz="1400"/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D0EDF280-B323-4EEC-89CB-FA28806F78E9}"/>
              </a:ext>
            </a:extLst>
          </p:cNvPr>
          <p:cNvSpPr txBox="1">
            <a:spLocks/>
          </p:cNvSpPr>
          <p:nvPr/>
        </p:nvSpPr>
        <p:spPr>
          <a:xfrm>
            <a:off x="591777" y="2298630"/>
            <a:ext cx="3704892" cy="2993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buNone/>
            </a:pPr>
            <a:r>
              <a:rPr lang="en-US" sz="1400" err="1"/>
              <a:t>Istruzioni</a:t>
            </a:r>
            <a:r>
              <a:rPr lang="en-US" sz="1400"/>
              <a:t> di </a:t>
            </a:r>
            <a:r>
              <a:rPr lang="en-US" sz="1400" err="1"/>
              <a:t>utilizzo</a:t>
            </a:r>
            <a:r>
              <a:rPr lang="en-US" sz="1400"/>
              <a:t> del Kit del </a:t>
            </a:r>
            <a:r>
              <a:rPr lang="en-US" sz="1400" err="1"/>
              <a:t>Riuso</a:t>
            </a:r>
            <a:endParaRPr lang="it-IT" sz="1400"/>
          </a:p>
        </p:txBody>
      </p:sp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C9E5AFD5-E871-4A61-A9DF-D9929840FDD3}"/>
              </a:ext>
            </a:extLst>
          </p:cNvPr>
          <p:cNvSpPr txBox="1">
            <a:spLocks/>
          </p:cNvSpPr>
          <p:nvPr/>
        </p:nvSpPr>
        <p:spPr>
          <a:xfrm>
            <a:off x="626112" y="2731556"/>
            <a:ext cx="3704892" cy="328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buNone/>
            </a:pPr>
            <a:r>
              <a:rPr lang="en-US" sz="1400" err="1"/>
              <a:t>Lavorare</a:t>
            </a:r>
            <a:r>
              <a:rPr lang="en-US" sz="1400"/>
              <a:t> smart</a:t>
            </a:r>
            <a:endParaRPr lang="it-IT" sz="1400"/>
          </a:p>
        </p:txBody>
      </p:sp>
      <p:sp>
        <p:nvSpPr>
          <p:cNvPr id="39" name="Segnaposto contenuto 2">
            <a:extLst>
              <a:ext uri="{FF2B5EF4-FFF2-40B4-BE49-F238E27FC236}">
                <a16:creationId xmlns:a16="http://schemas.microsoft.com/office/drawing/2014/main" id="{49887EC3-5933-4D91-B3C9-6EFB0440CBCD}"/>
              </a:ext>
            </a:extLst>
          </p:cNvPr>
          <p:cNvSpPr txBox="1">
            <a:spLocks/>
          </p:cNvSpPr>
          <p:nvPr/>
        </p:nvSpPr>
        <p:spPr>
          <a:xfrm>
            <a:off x="600205" y="3098884"/>
            <a:ext cx="3704892" cy="387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buNone/>
            </a:pPr>
            <a:r>
              <a:rPr lang="en-US" sz="1400"/>
              <a:t>Framework </a:t>
            </a:r>
            <a:r>
              <a:rPr lang="en-US" sz="1400" err="1"/>
              <a:t>normativo</a:t>
            </a:r>
            <a:br>
              <a:rPr lang="en-US" sz="1400"/>
            </a:br>
            <a:r>
              <a:rPr lang="en-US" sz="1000"/>
              <a:t>(non </a:t>
            </a:r>
            <a:r>
              <a:rPr lang="en-US" sz="1000" err="1"/>
              <a:t>previsto</a:t>
            </a:r>
            <a:r>
              <a:rPr lang="en-US" sz="1000"/>
              <a:t> da </a:t>
            </a:r>
            <a:r>
              <a:rPr lang="en-US" sz="1000" err="1"/>
              <a:t>capitolato</a:t>
            </a:r>
            <a:r>
              <a:rPr lang="en-US" sz="1000"/>
              <a:t> ma </a:t>
            </a:r>
            <a:r>
              <a:rPr lang="en-US" sz="1000" err="1"/>
              <a:t>offerto</a:t>
            </a:r>
            <a:r>
              <a:rPr lang="en-US" sz="1000"/>
              <a:t> da RTI)</a:t>
            </a:r>
            <a:endParaRPr lang="it-IT" sz="1400"/>
          </a:p>
        </p:txBody>
      </p:sp>
      <p:sp>
        <p:nvSpPr>
          <p:cNvPr id="53" name="Segnaposto contenuto 2">
            <a:extLst>
              <a:ext uri="{FF2B5EF4-FFF2-40B4-BE49-F238E27FC236}">
                <a16:creationId xmlns:a16="http://schemas.microsoft.com/office/drawing/2014/main" id="{779A822A-4304-430A-AE92-D8C46970715F}"/>
              </a:ext>
            </a:extLst>
          </p:cNvPr>
          <p:cNvSpPr txBox="1">
            <a:spLocks/>
          </p:cNvSpPr>
          <p:nvPr/>
        </p:nvSpPr>
        <p:spPr>
          <a:xfrm>
            <a:off x="618738" y="3661676"/>
            <a:ext cx="3704892" cy="328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buNone/>
            </a:pPr>
            <a:r>
              <a:rPr lang="en-US" sz="1400" err="1"/>
              <a:t>Monitoraggio</a:t>
            </a:r>
            <a:r>
              <a:rPr lang="en-US" sz="1400"/>
              <a:t> e </a:t>
            </a:r>
            <a:r>
              <a:rPr lang="en-US" sz="1400" err="1"/>
              <a:t>valutazione</a:t>
            </a:r>
            <a:endParaRPr lang="it-IT" sz="1400"/>
          </a:p>
        </p:txBody>
      </p:sp>
      <p:sp>
        <p:nvSpPr>
          <p:cNvPr id="54" name="Segnaposto contenuto 2">
            <a:extLst>
              <a:ext uri="{FF2B5EF4-FFF2-40B4-BE49-F238E27FC236}">
                <a16:creationId xmlns:a16="http://schemas.microsoft.com/office/drawing/2014/main" id="{B78E0127-C1A1-47BA-9190-F124BC3D51B0}"/>
              </a:ext>
            </a:extLst>
          </p:cNvPr>
          <p:cNvSpPr txBox="1">
            <a:spLocks/>
          </p:cNvSpPr>
          <p:nvPr/>
        </p:nvSpPr>
        <p:spPr>
          <a:xfrm>
            <a:off x="608006" y="4176878"/>
            <a:ext cx="3704892" cy="328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buNone/>
            </a:pPr>
            <a:r>
              <a:rPr lang="en-US" sz="1400" err="1"/>
              <a:t>Comunicare</a:t>
            </a:r>
            <a:r>
              <a:rPr lang="en-US" sz="1400"/>
              <a:t> </a:t>
            </a:r>
            <a:r>
              <a:rPr lang="en-US" sz="1400" err="1"/>
              <a:t>il</a:t>
            </a:r>
            <a:r>
              <a:rPr lang="en-US" sz="1400"/>
              <a:t> </a:t>
            </a:r>
            <a:r>
              <a:rPr lang="en-US" sz="1400" err="1"/>
              <a:t>cambiamento</a:t>
            </a:r>
            <a:endParaRPr lang="it-IT" sz="1400"/>
          </a:p>
        </p:txBody>
      </p:sp>
      <p:sp>
        <p:nvSpPr>
          <p:cNvPr id="55" name="Segnaposto contenuto 2">
            <a:extLst>
              <a:ext uri="{FF2B5EF4-FFF2-40B4-BE49-F238E27FC236}">
                <a16:creationId xmlns:a16="http://schemas.microsoft.com/office/drawing/2014/main" id="{E01B2FE3-EEC9-4D94-970C-56CF09A9682D}"/>
              </a:ext>
            </a:extLst>
          </p:cNvPr>
          <p:cNvSpPr txBox="1">
            <a:spLocks/>
          </p:cNvSpPr>
          <p:nvPr/>
        </p:nvSpPr>
        <p:spPr>
          <a:xfrm>
            <a:off x="626112" y="4598208"/>
            <a:ext cx="3704892" cy="328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buNone/>
            </a:pPr>
            <a:r>
              <a:rPr lang="en-US" sz="1400"/>
              <a:t>Smart Spaces</a:t>
            </a:r>
            <a:endParaRPr lang="it-IT" sz="1400"/>
          </a:p>
        </p:txBody>
      </p:sp>
      <p:sp>
        <p:nvSpPr>
          <p:cNvPr id="57" name="Freccia a destra 56">
            <a:extLst>
              <a:ext uri="{FF2B5EF4-FFF2-40B4-BE49-F238E27FC236}">
                <a16:creationId xmlns:a16="http://schemas.microsoft.com/office/drawing/2014/main" id="{38873093-CCAC-4898-B94D-6895B12E986C}"/>
              </a:ext>
            </a:extLst>
          </p:cNvPr>
          <p:cNvSpPr/>
          <p:nvPr/>
        </p:nvSpPr>
        <p:spPr>
          <a:xfrm>
            <a:off x="4449918" y="5154172"/>
            <a:ext cx="396000" cy="26939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58" name="Segnaposto contenuto 2">
            <a:extLst>
              <a:ext uri="{FF2B5EF4-FFF2-40B4-BE49-F238E27FC236}">
                <a16:creationId xmlns:a16="http://schemas.microsoft.com/office/drawing/2014/main" id="{BBDB9EB0-0FC2-4DE1-BFA5-6E25DD060A2A}"/>
              </a:ext>
            </a:extLst>
          </p:cNvPr>
          <p:cNvSpPr txBox="1">
            <a:spLocks/>
          </p:cNvSpPr>
          <p:nvPr/>
        </p:nvSpPr>
        <p:spPr>
          <a:xfrm>
            <a:off x="4459296" y="5156123"/>
            <a:ext cx="4697601" cy="339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indent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1"/>
            <a:r>
              <a:rPr lang="it-IT" sz="1050"/>
              <a:t>Definizione linee guida di aggiornamento tecnologico</a:t>
            </a:r>
          </a:p>
        </p:txBody>
      </p:sp>
      <p:sp>
        <p:nvSpPr>
          <p:cNvPr id="59" name="Segnaposto contenuto 2">
            <a:extLst>
              <a:ext uri="{FF2B5EF4-FFF2-40B4-BE49-F238E27FC236}">
                <a16:creationId xmlns:a16="http://schemas.microsoft.com/office/drawing/2014/main" id="{F9C71830-DD4C-48AE-B2F3-7013C0F9F763}"/>
              </a:ext>
            </a:extLst>
          </p:cNvPr>
          <p:cNvSpPr txBox="1">
            <a:spLocks/>
          </p:cNvSpPr>
          <p:nvPr/>
        </p:nvSpPr>
        <p:spPr>
          <a:xfrm>
            <a:off x="591777" y="5005370"/>
            <a:ext cx="3704892" cy="387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buNone/>
            </a:pPr>
            <a:r>
              <a:rPr lang="en-US" sz="1400" dirty="0" err="1">
                <a:solidFill>
                  <a:schemeClr val="tx1"/>
                </a:solidFill>
              </a:rPr>
              <a:t>Tecnologia</a:t>
            </a:r>
            <a:br>
              <a:rPr lang="en-US" sz="1400" dirty="0">
                <a:solidFill>
                  <a:schemeClr val="tx1"/>
                </a:solidFill>
              </a:rPr>
            </a:b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61" name="Freccia a destra 60">
            <a:extLst>
              <a:ext uri="{FF2B5EF4-FFF2-40B4-BE49-F238E27FC236}">
                <a16:creationId xmlns:a16="http://schemas.microsoft.com/office/drawing/2014/main" id="{FD5DD0C9-F844-494A-ACBC-A90704DE6778}"/>
              </a:ext>
            </a:extLst>
          </p:cNvPr>
          <p:cNvSpPr/>
          <p:nvPr/>
        </p:nvSpPr>
        <p:spPr>
          <a:xfrm>
            <a:off x="4467047" y="5604151"/>
            <a:ext cx="396000" cy="26939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62" name="Segnaposto contenuto 2">
            <a:extLst>
              <a:ext uri="{FF2B5EF4-FFF2-40B4-BE49-F238E27FC236}">
                <a16:creationId xmlns:a16="http://schemas.microsoft.com/office/drawing/2014/main" id="{9226D8A6-D7F0-4BB0-BC69-436D0E1E9139}"/>
              </a:ext>
            </a:extLst>
          </p:cNvPr>
          <p:cNvSpPr txBox="1">
            <a:spLocks/>
          </p:cNvSpPr>
          <p:nvPr/>
        </p:nvSpPr>
        <p:spPr>
          <a:xfrm>
            <a:off x="4486257" y="5531671"/>
            <a:ext cx="4697601" cy="339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indent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1"/>
            <a:r>
              <a:rPr lang="it-IT" sz="1050"/>
              <a:t>Definizione piano di adozione, competenze, costi, tempi e altre risorse necessarie</a:t>
            </a:r>
          </a:p>
        </p:txBody>
      </p:sp>
      <p:sp>
        <p:nvSpPr>
          <p:cNvPr id="63" name="Segnaposto contenuto 2">
            <a:extLst>
              <a:ext uri="{FF2B5EF4-FFF2-40B4-BE49-F238E27FC236}">
                <a16:creationId xmlns:a16="http://schemas.microsoft.com/office/drawing/2014/main" id="{970994B8-8B87-4DF8-983C-B60B3C4531E2}"/>
              </a:ext>
            </a:extLst>
          </p:cNvPr>
          <p:cNvSpPr txBox="1">
            <a:spLocks/>
          </p:cNvSpPr>
          <p:nvPr/>
        </p:nvSpPr>
        <p:spPr>
          <a:xfrm>
            <a:off x="618738" y="5455349"/>
            <a:ext cx="3704892" cy="387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buNone/>
            </a:pPr>
            <a:r>
              <a:rPr lang="en-US" sz="1400" dirty="0" err="1">
                <a:solidFill>
                  <a:schemeClr val="tx1"/>
                </a:solidFill>
              </a:rPr>
              <a:t>Gestionale</a:t>
            </a:r>
            <a:br>
              <a:rPr lang="en-US" sz="1400" dirty="0">
                <a:solidFill>
                  <a:schemeClr val="tx1"/>
                </a:solidFill>
              </a:rPr>
            </a:br>
            <a:endParaRPr lang="it-IT" sz="1400" dirty="0">
              <a:solidFill>
                <a:schemeClr val="tx1"/>
              </a:solidFill>
            </a:endParaRPr>
          </a:p>
        </p:txBody>
      </p:sp>
      <p:pic>
        <p:nvPicPr>
          <p:cNvPr id="9" name="Elemento grafico 8" descr="Smartphone">
            <a:extLst>
              <a:ext uri="{FF2B5EF4-FFF2-40B4-BE49-F238E27FC236}">
                <a16:creationId xmlns:a16="http://schemas.microsoft.com/office/drawing/2014/main" id="{35C35484-7C82-4AD4-9267-BAD42E25C0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32432" y="4992837"/>
            <a:ext cx="428344" cy="428344"/>
          </a:xfrm>
          <a:prstGeom prst="rect">
            <a:avLst/>
          </a:prstGeom>
        </p:spPr>
      </p:pic>
      <p:pic>
        <p:nvPicPr>
          <p:cNvPr id="11" name="Elemento grafico 10" descr="Gerarchia">
            <a:extLst>
              <a:ext uri="{FF2B5EF4-FFF2-40B4-BE49-F238E27FC236}">
                <a16:creationId xmlns:a16="http://schemas.microsoft.com/office/drawing/2014/main" id="{44763904-F8E4-45DF-B46C-E7B424376A1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26244" y="5449474"/>
            <a:ext cx="496560" cy="4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4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B706696-7DA8-4209-9D8E-308D955CAFFE}"/>
              </a:ext>
            </a:extLst>
          </p:cNvPr>
          <p:cNvCxnSpPr>
            <a:cxnSpLocks/>
          </p:cNvCxnSpPr>
          <p:nvPr/>
        </p:nvCxnSpPr>
        <p:spPr>
          <a:xfrm>
            <a:off x="341523" y="2765236"/>
            <a:ext cx="96361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A355EDCC-B479-4B90-8815-D2A3E50E5940}"/>
              </a:ext>
            </a:extLst>
          </p:cNvPr>
          <p:cNvSpPr/>
          <p:nvPr/>
        </p:nvSpPr>
        <p:spPr>
          <a:xfrm rot="5400000">
            <a:off x="3336276" y="2736148"/>
            <a:ext cx="3431181" cy="14303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b="1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BD3EC52-6C5E-43D5-A961-4EAAF667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76" y="80097"/>
            <a:ext cx="10515600" cy="1325563"/>
          </a:xfrm>
        </p:spPr>
        <p:txBody>
          <a:bodyPr>
            <a:normAutofit/>
          </a:bodyPr>
          <a:lstStyle/>
          <a:p>
            <a:r>
              <a:rPr lang="it-IT" sz="2800" dirty="0"/>
              <a:t>5. Modalità di coordinamento e lavoro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B8CC6862-DF77-4D55-8183-F726E443E245}"/>
              </a:ext>
            </a:extLst>
          </p:cNvPr>
          <p:cNvGrpSpPr/>
          <p:nvPr/>
        </p:nvGrpSpPr>
        <p:grpSpPr>
          <a:xfrm flipH="1">
            <a:off x="332582" y="2854829"/>
            <a:ext cx="492375" cy="510749"/>
            <a:chOff x="7485049" y="120567"/>
            <a:chExt cx="1642836" cy="1642836"/>
          </a:xfrm>
        </p:grpSpPr>
        <p:pic>
          <p:nvPicPr>
            <p:cNvPr id="7" name="Elemento grafico 6" descr="Computer portatile">
              <a:extLst>
                <a:ext uri="{FF2B5EF4-FFF2-40B4-BE49-F238E27FC236}">
                  <a16:creationId xmlns:a16="http://schemas.microsoft.com/office/drawing/2014/main" id="{D4B2D145-87E0-4E74-B590-AD0428403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5049" y="120567"/>
              <a:ext cx="1642836" cy="1642836"/>
            </a:xfrm>
            <a:prstGeom prst="rect">
              <a:avLst/>
            </a:prstGeom>
          </p:spPr>
        </p:pic>
        <p:pic>
          <p:nvPicPr>
            <p:cNvPr id="8" name="Elemento grafico 7" descr="Utente">
              <a:extLst>
                <a:ext uri="{FF2B5EF4-FFF2-40B4-BE49-F238E27FC236}">
                  <a16:creationId xmlns:a16="http://schemas.microsoft.com/office/drawing/2014/main" id="{EB28953E-1FC0-40FB-9F9C-FD9975D66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45064" y="539035"/>
              <a:ext cx="555206" cy="555206"/>
            </a:xfrm>
            <a:prstGeom prst="rect">
              <a:avLst/>
            </a:prstGeom>
          </p:spPr>
        </p:pic>
      </p:grpSp>
      <p:pic>
        <p:nvPicPr>
          <p:cNvPr id="10" name="Elemento grafico 9" descr="Grafico a barre">
            <a:extLst>
              <a:ext uri="{FF2B5EF4-FFF2-40B4-BE49-F238E27FC236}">
                <a16:creationId xmlns:a16="http://schemas.microsoft.com/office/drawing/2014/main" id="{53A82529-B437-452B-85B6-5DE3E126A4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2714" y="4062810"/>
            <a:ext cx="409600" cy="356334"/>
          </a:xfrm>
          <a:prstGeom prst="rect">
            <a:avLst/>
          </a:prstGeom>
        </p:spPr>
      </p:pic>
      <p:pic>
        <p:nvPicPr>
          <p:cNvPr id="11" name="Elemento grafico 10" descr="Tavolo e sedie">
            <a:extLst>
              <a:ext uri="{FF2B5EF4-FFF2-40B4-BE49-F238E27FC236}">
                <a16:creationId xmlns:a16="http://schemas.microsoft.com/office/drawing/2014/main" id="{DF65A8B7-C2A8-4C35-AAFB-33E762AC00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4598" y="4620718"/>
            <a:ext cx="428344" cy="428344"/>
          </a:xfrm>
          <a:prstGeom prst="rect">
            <a:avLst/>
          </a:prstGeom>
        </p:spPr>
      </p:pic>
      <p:pic>
        <p:nvPicPr>
          <p:cNvPr id="12" name="Elemento grafico 11" descr="Contratto">
            <a:extLst>
              <a:ext uri="{FF2B5EF4-FFF2-40B4-BE49-F238E27FC236}">
                <a16:creationId xmlns:a16="http://schemas.microsoft.com/office/drawing/2014/main" id="{B544E280-1674-46B8-9701-677A7E975A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3970" y="3468015"/>
            <a:ext cx="428344" cy="428344"/>
          </a:xfrm>
          <a:prstGeom prst="rect">
            <a:avLst/>
          </a:prstGeom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AAF4E7B4-DD14-47FC-B875-B0EEBFFB4E13}"/>
              </a:ext>
            </a:extLst>
          </p:cNvPr>
          <p:cNvSpPr txBox="1">
            <a:spLocks/>
          </p:cNvSpPr>
          <p:nvPr/>
        </p:nvSpPr>
        <p:spPr>
          <a:xfrm>
            <a:off x="350688" y="2910546"/>
            <a:ext cx="1984886" cy="284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buNone/>
            </a:pPr>
            <a:r>
              <a:rPr lang="en-US" sz="1400" b="1" err="1"/>
              <a:t>Formazione</a:t>
            </a:r>
            <a:endParaRPr lang="en-US" sz="1400" b="1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490BA2DE-B46D-47A2-AEAD-EA38446B8CA4}"/>
              </a:ext>
            </a:extLst>
          </p:cNvPr>
          <p:cNvSpPr txBox="1">
            <a:spLocks/>
          </p:cNvSpPr>
          <p:nvPr/>
        </p:nvSpPr>
        <p:spPr>
          <a:xfrm>
            <a:off x="324781" y="3410077"/>
            <a:ext cx="1984886" cy="356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t-IT" sz="1400" b="1"/>
              <a:t>Disciplina e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t-IT" sz="1400" b="1"/>
              <a:t>sicurezza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9DADA362-8C06-4A53-A000-A1194DF6724E}"/>
              </a:ext>
            </a:extLst>
          </p:cNvPr>
          <p:cNvSpPr txBox="1">
            <a:spLocks/>
          </p:cNvSpPr>
          <p:nvPr/>
        </p:nvSpPr>
        <p:spPr>
          <a:xfrm>
            <a:off x="343314" y="4005920"/>
            <a:ext cx="2201580" cy="336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err="1"/>
              <a:t>Monitoraggio</a:t>
            </a:r>
            <a:r>
              <a:rPr lang="en-US" sz="1400" b="1"/>
              <a:t> e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/>
              <a:t>KPI</a:t>
            </a:r>
            <a:endParaRPr lang="it-IT" sz="1400" b="1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25316564-4F01-4FE7-BEAA-63A9588ED82F}"/>
              </a:ext>
            </a:extLst>
          </p:cNvPr>
          <p:cNvSpPr txBox="1">
            <a:spLocks/>
          </p:cNvSpPr>
          <p:nvPr/>
        </p:nvSpPr>
        <p:spPr>
          <a:xfrm>
            <a:off x="-319489" y="1867846"/>
            <a:ext cx="2723562" cy="271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lnSpc>
                <a:spcPct val="110000"/>
              </a:lnSpc>
              <a:buNone/>
            </a:pPr>
            <a:r>
              <a:rPr lang="en-US" sz="1800" b="1" dirty="0"/>
              <a:t>TEAM TRASVERSALI</a:t>
            </a:r>
            <a:br>
              <a:rPr lang="en-US" sz="1800" b="1" dirty="0"/>
            </a:br>
            <a:r>
              <a:rPr lang="en-US" sz="1800" b="1" dirty="0"/>
              <a:t>PARTENARIATO</a:t>
            </a:r>
            <a:endParaRPr lang="it-IT" sz="1800" b="1" dirty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89C9965C-7022-4DBB-B8B3-45B91F4F5B4B}"/>
              </a:ext>
            </a:extLst>
          </p:cNvPr>
          <p:cNvSpPr txBox="1">
            <a:spLocks/>
          </p:cNvSpPr>
          <p:nvPr/>
        </p:nvSpPr>
        <p:spPr>
          <a:xfrm>
            <a:off x="415904" y="4591406"/>
            <a:ext cx="2201580" cy="428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/>
              <a:t>Smart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/>
              <a:t>Building</a:t>
            </a:r>
            <a:endParaRPr lang="it-IT" sz="1400" b="1"/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ACCCEE52-E6C7-47E7-9D4F-9D2DD0D2E3AB}"/>
              </a:ext>
            </a:extLst>
          </p:cNvPr>
          <p:cNvSpPr txBox="1">
            <a:spLocks/>
          </p:cNvSpPr>
          <p:nvPr/>
        </p:nvSpPr>
        <p:spPr>
          <a:xfrm>
            <a:off x="316353" y="5217410"/>
            <a:ext cx="2228541" cy="336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err="1"/>
              <a:t>Tecnologia</a:t>
            </a:r>
            <a:endParaRPr lang="it-IT" sz="1400" b="1"/>
          </a:p>
        </p:txBody>
      </p:sp>
      <p:pic>
        <p:nvPicPr>
          <p:cNvPr id="22" name="Elemento grafico 21" descr="Smartphone">
            <a:extLst>
              <a:ext uri="{FF2B5EF4-FFF2-40B4-BE49-F238E27FC236}">
                <a16:creationId xmlns:a16="http://schemas.microsoft.com/office/drawing/2014/main" id="{3F158D9F-A64F-4C03-893E-D85610EC2C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7008" y="5204877"/>
            <a:ext cx="428344" cy="428344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C4259C57-0BBA-4E5F-80D3-4377727E3FCB}"/>
              </a:ext>
            </a:extLst>
          </p:cNvPr>
          <p:cNvSpPr txBox="1">
            <a:spLocks/>
          </p:cNvSpPr>
          <p:nvPr/>
        </p:nvSpPr>
        <p:spPr>
          <a:xfrm>
            <a:off x="346815" y="5731615"/>
            <a:ext cx="2407400" cy="387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err="1"/>
              <a:t>Organizzazione</a:t>
            </a:r>
            <a:r>
              <a:rPr lang="en-US" sz="1400" b="1"/>
              <a:t> e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err="1"/>
              <a:t>processi</a:t>
            </a:r>
            <a:endParaRPr lang="it-IT" sz="1400" b="1"/>
          </a:p>
        </p:txBody>
      </p:sp>
      <p:pic>
        <p:nvPicPr>
          <p:cNvPr id="24" name="Elemento grafico 23" descr="Gerarchia">
            <a:extLst>
              <a:ext uri="{FF2B5EF4-FFF2-40B4-BE49-F238E27FC236}">
                <a16:creationId xmlns:a16="http://schemas.microsoft.com/office/drawing/2014/main" id="{532B3172-9D66-4169-B56D-C2415B6A75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2287" y="5725740"/>
            <a:ext cx="496560" cy="496560"/>
          </a:xfrm>
          <a:prstGeom prst="rect">
            <a:avLst/>
          </a:prstGeom>
        </p:spPr>
      </p:pic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8B5C7123-665F-4D46-B0A1-62A310E4B847}"/>
              </a:ext>
            </a:extLst>
          </p:cNvPr>
          <p:cNvSpPr txBox="1">
            <a:spLocks/>
          </p:cNvSpPr>
          <p:nvPr/>
        </p:nvSpPr>
        <p:spPr>
          <a:xfrm>
            <a:off x="1959155" y="1747267"/>
            <a:ext cx="2458150" cy="328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lnSpc>
                <a:spcPct val="110000"/>
              </a:lnSpc>
              <a:buNone/>
            </a:pPr>
            <a:r>
              <a:rPr lang="en-US" sz="1400" b="1" err="1"/>
              <a:t>Incontri</a:t>
            </a:r>
            <a:r>
              <a:rPr lang="en-US" sz="1400" b="1"/>
              <a:t> di </a:t>
            </a:r>
            <a:r>
              <a:rPr lang="en-US" sz="1400" b="1" err="1"/>
              <a:t>allineamento</a:t>
            </a:r>
            <a:r>
              <a:rPr lang="en-US" sz="1400" b="1"/>
              <a:t> </a:t>
            </a:r>
            <a:r>
              <a:rPr lang="en-US" sz="1400" b="1" err="1"/>
              <a:t>su</a:t>
            </a:r>
            <a:r>
              <a:rPr lang="en-US" sz="1400" b="1"/>
              <a:t> kit beta/</a:t>
            </a:r>
            <a:r>
              <a:rPr lang="en-US" sz="1400" b="1" err="1"/>
              <a:t>condivisione</a:t>
            </a:r>
            <a:r>
              <a:rPr lang="en-US" sz="1400" b="1"/>
              <a:t> as is</a:t>
            </a:r>
            <a:endParaRPr lang="it-IT" sz="1400" b="1"/>
          </a:p>
        </p:txBody>
      </p:sp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A4109AE3-1D3B-4EAF-81F6-06FA84FE4ECB}"/>
              </a:ext>
            </a:extLst>
          </p:cNvPr>
          <p:cNvSpPr txBox="1">
            <a:spLocks/>
          </p:cNvSpPr>
          <p:nvPr/>
        </p:nvSpPr>
        <p:spPr>
          <a:xfrm>
            <a:off x="5401076" y="1802636"/>
            <a:ext cx="2707252" cy="311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lnSpc>
                <a:spcPct val="110000"/>
              </a:lnSpc>
              <a:buNone/>
            </a:pPr>
            <a:r>
              <a:rPr lang="en-US" sz="1400" b="1" err="1"/>
              <a:t>Incontri</a:t>
            </a:r>
            <a:r>
              <a:rPr lang="en-US" sz="1400" b="1"/>
              <a:t> di </a:t>
            </a:r>
            <a:r>
              <a:rPr lang="en-US" sz="1400" b="1" err="1"/>
              <a:t>validazione</a:t>
            </a:r>
            <a:r>
              <a:rPr lang="en-US" sz="1400" b="1"/>
              <a:t> </a:t>
            </a:r>
            <a:r>
              <a:rPr lang="en-US" sz="1400" b="1" err="1"/>
              <a:t>materiale</a:t>
            </a:r>
            <a:r>
              <a:rPr lang="en-US" sz="1400" b="1"/>
              <a:t> e </a:t>
            </a:r>
            <a:r>
              <a:rPr lang="en-US" sz="1400" b="1" err="1"/>
              <a:t>strumenti</a:t>
            </a:r>
            <a:r>
              <a:rPr lang="en-US" sz="1400" b="1"/>
              <a:t> kit </a:t>
            </a:r>
            <a:r>
              <a:rPr lang="en-US" sz="1400" b="1" err="1"/>
              <a:t>definitivo</a:t>
            </a:r>
            <a:r>
              <a:rPr lang="en-US" sz="1400" b="1"/>
              <a:t> (per </a:t>
            </a:r>
            <a:r>
              <a:rPr lang="en-US" sz="1400" b="1" err="1"/>
              <a:t>tema</a:t>
            </a:r>
            <a:r>
              <a:rPr lang="en-US" sz="1400" b="1"/>
              <a:t>)</a:t>
            </a:r>
            <a:endParaRPr lang="it-IT" sz="1400" b="1"/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046EBF16-64E9-445D-AD08-6C6A5DC37A13}"/>
              </a:ext>
            </a:extLst>
          </p:cNvPr>
          <p:cNvSpPr txBox="1">
            <a:spLocks/>
          </p:cNvSpPr>
          <p:nvPr/>
        </p:nvSpPr>
        <p:spPr>
          <a:xfrm>
            <a:off x="7609147" y="1827798"/>
            <a:ext cx="2458150" cy="328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lnSpc>
                <a:spcPct val="110000"/>
              </a:lnSpc>
              <a:buNone/>
            </a:pPr>
            <a:r>
              <a:rPr lang="en-US" sz="1400" b="1" err="1"/>
              <a:t>Incontro</a:t>
            </a:r>
            <a:r>
              <a:rPr lang="en-US" sz="1400" b="1"/>
              <a:t> di </a:t>
            </a:r>
            <a:r>
              <a:rPr lang="en-US" sz="1400" b="1" err="1"/>
              <a:t>condivisione</a:t>
            </a:r>
            <a:r>
              <a:rPr lang="en-US" sz="1400" b="1"/>
              <a:t> kit finale</a:t>
            </a:r>
            <a:endParaRPr lang="it-IT" sz="1400" b="1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AB89B69-D6C7-4285-803B-214135995C1E}"/>
              </a:ext>
            </a:extLst>
          </p:cNvPr>
          <p:cNvCxnSpPr/>
          <p:nvPr/>
        </p:nvCxnSpPr>
        <p:spPr>
          <a:xfrm>
            <a:off x="2522860" y="1758515"/>
            <a:ext cx="0" cy="44926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36676A4-B09F-489B-AEFA-B2E4E27C45E8}"/>
              </a:ext>
            </a:extLst>
          </p:cNvPr>
          <p:cNvCxnSpPr/>
          <p:nvPr/>
        </p:nvCxnSpPr>
        <p:spPr>
          <a:xfrm>
            <a:off x="4336690" y="1758513"/>
            <a:ext cx="0" cy="342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F81E99C2-9818-48B9-9D17-F97F91DC5814}"/>
              </a:ext>
            </a:extLst>
          </p:cNvPr>
          <p:cNvCxnSpPr/>
          <p:nvPr/>
        </p:nvCxnSpPr>
        <p:spPr>
          <a:xfrm>
            <a:off x="5767046" y="1760363"/>
            <a:ext cx="0" cy="342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3DE676E2-C812-4E1E-A047-F2CE7D50213D}"/>
              </a:ext>
            </a:extLst>
          </p:cNvPr>
          <p:cNvCxnSpPr/>
          <p:nvPr/>
        </p:nvCxnSpPr>
        <p:spPr>
          <a:xfrm>
            <a:off x="8177906" y="1737654"/>
            <a:ext cx="0" cy="460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A6B5FE7-34A6-4E31-9233-83D9F24CC102}"/>
              </a:ext>
            </a:extLst>
          </p:cNvPr>
          <p:cNvCxnSpPr>
            <a:cxnSpLocks/>
          </p:cNvCxnSpPr>
          <p:nvPr/>
        </p:nvCxnSpPr>
        <p:spPr>
          <a:xfrm>
            <a:off x="427822" y="5169993"/>
            <a:ext cx="774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Elemento grafico 36" descr="Segno di spunta">
            <a:extLst>
              <a:ext uri="{FF2B5EF4-FFF2-40B4-BE49-F238E27FC236}">
                <a16:creationId xmlns:a16="http://schemas.microsoft.com/office/drawing/2014/main" id="{B9290500-0D59-464D-B308-193648DCEF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81188" y="2810793"/>
            <a:ext cx="457199" cy="457199"/>
          </a:xfrm>
          <a:prstGeom prst="rect">
            <a:avLst/>
          </a:prstGeom>
        </p:spPr>
      </p:pic>
      <p:pic>
        <p:nvPicPr>
          <p:cNvPr id="38" name="Elemento grafico 37" descr="Segno di spunta">
            <a:extLst>
              <a:ext uri="{FF2B5EF4-FFF2-40B4-BE49-F238E27FC236}">
                <a16:creationId xmlns:a16="http://schemas.microsoft.com/office/drawing/2014/main" id="{C65492C7-4CA7-4433-8B69-D190B45A9B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68334" y="3370821"/>
            <a:ext cx="457199" cy="457199"/>
          </a:xfrm>
          <a:prstGeom prst="rect">
            <a:avLst/>
          </a:prstGeom>
        </p:spPr>
      </p:pic>
      <p:pic>
        <p:nvPicPr>
          <p:cNvPr id="39" name="Elemento grafico 38" descr="Segno di spunta">
            <a:extLst>
              <a:ext uri="{FF2B5EF4-FFF2-40B4-BE49-F238E27FC236}">
                <a16:creationId xmlns:a16="http://schemas.microsoft.com/office/drawing/2014/main" id="{1A4D5D1A-6322-4655-8D80-FBED3E7D23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76593" y="3898646"/>
            <a:ext cx="457199" cy="457199"/>
          </a:xfrm>
          <a:prstGeom prst="rect">
            <a:avLst/>
          </a:prstGeom>
        </p:spPr>
      </p:pic>
      <p:pic>
        <p:nvPicPr>
          <p:cNvPr id="40" name="Elemento grafico 39" descr="Segno di spunta">
            <a:extLst>
              <a:ext uri="{FF2B5EF4-FFF2-40B4-BE49-F238E27FC236}">
                <a16:creationId xmlns:a16="http://schemas.microsoft.com/office/drawing/2014/main" id="{F16221B7-F223-47F3-B267-60C45CE815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83886" y="4514691"/>
            <a:ext cx="457199" cy="457199"/>
          </a:xfrm>
          <a:prstGeom prst="rect">
            <a:avLst/>
          </a:prstGeom>
        </p:spPr>
      </p:pic>
      <p:pic>
        <p:nvPicPr>
          <p:cNvPr id="41" name="Elemento grafico 40" descr="Segno di spunta">
            <a:extLst>
              <a:ext uri="{FF2B5EF4-FFF2-40B4-BE49-F238E27FC236}">
                <a16:creationId xmlns:a16="http://schemas.microsoft.com/office/drawing/2014/main" id="{FDCEEABE-52E5-4CC5-9E85-28C855B5E2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60686" y="2830990"/>
            <a:ext cx="457199" cy="457199"/>
          </a:xfrm>
          <a:prstGeom prst="rect">
            <a:avLst/>
          </a:prstGeom>
        </p:spPr>
      </p:pic>
      <p:pic>
        <p:nvPicPr>
          <p:cNvPr id="42" name="Elemento grafico 41" descr="Segno di spunta">
            <a:extLst>
              <a:ext uri="{FF2B5EF4-FFF2-40B4-BE49-F238E27FC236}">
                <a16:creationId xmlns:a16="http://schemas.microsoft.com/office/drawing/2014/main" id="{B90C70A0-3D5A-44B2-931D-D90EF751AF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47832" y="3391018"/>
            <a:ext cx="457199" cy="457199"/>
          </a:xfrm>
          <a:prstGeom prst="rect">
            <a:avLst/>
          </a:prstGeom>
        </p:spPr>
      </p:pic>
      <p:pic>
        <p:nvPicPr>
          <p:cNvPr id="43" name="Elemento grafico 42" descr="Segno di spunta">
            <a:extLst>
              <a:ext uri="{FF2B5EF4-FFF2-40B4-BE49-F238E27FC236}">
                <a16:creationId xmlns:a16="http://schemas.microsoft.com/office/drawing/2014/main" id="{F239CCA4-5822-4DD8-B8E5-F32FCD4613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56091" y="3918843"/>
            <a:ext cx="457199" cy="457199"/>
          </a:xfrm>
          <a:prstGeom prst="rect">
            <a:avLst/>
          </a:prstGeom>
        </p:spPr>
      </p:pic>
      <p:pic>
        <p:nvPicPr>
          <p:cNvPr id="44" name="Elemento grafico 43" descr="Segno di spunta">
            <a:extLst>
              <a:ext uri="{FF2B5EF4-FFF2-40B4-BE49-F238E27FC236}">
                <a16:creationId xmlns:a16="http://schemas.microsoft.com/office/drawing/2014/main" id="{85E6520A-8B2A-441B-985F-4F71B14778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63384" y="4534888"/>
            <a:ext cx="457199" cy="457199"/>
          </a:xfrm>
          <a:prstGeom prst="rect">
            <a:avLst/>
          </a:prstGeom>
        </p:spPr>
      </p:pic>
      <p:pic>
        <p:nvPicPr>
          <p:cNvPr id="45" name="Elemento grafico 44" descr="Segno di spunta">
            <a:extLst>
              <a:ext uri="{FF2B5EF4-FFF2-40B4-BE49-F238E27FC236}">
                <a16:creationId xmlns:a16="http://schemas.microsoft.com/office/drawing/2014/main" id="{4DCB59BE-2730-4263-929D-6A8CF6151E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98762" y="3780433"/>
            <a:ext cx="1369096" cy="1369096"/>
          </a:xfrm>
          <a:prstGeom prst="rect">
            <a:avLst/>
          </a:prstGeom>
        </p:spPr>
      </p:pic>
      <p:sp>
        <p:nvSpPr>
          <p:cNvPr id="46" name="Segnaposto contenuto 2">
            <a:extLst>
              <a:ext uri="{FF2B5EF4-FFF2-40B4-BE49-F238E27FC236}">
                <a16:creationId xmlns:a16="http://schemas.microsoft.com/office/drawing/2014/main" id="{8DCBDA08-D01C-467A-98CF-B40F556A4480}"/>
              </a:ext>
            </a:extLst>
          </p:cNvPr>
          <p:cNvSpPr txBox="1">
            <a:spLocks/>
          </p:cNvSpPr>
          <p:nvPr/>
        </p:nvSpPr>
        <p:spPr>
          <a:xfrm>
            <a:off x="2554978" y="5554419"/>
            <a:ext cx="5168865" cy="545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lnSpc>
                <a:spcPct val="110000"/>
              </a:lnSpc>
              <a:buNone/>
            </a:pPr>
            <a:r>
              <a:rPr lang="it-IT" sz="2000" b="1"/>
              <a:t>Lavoro autonomo gestito dai singoli team dedicati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B5FBD109-A56C-4AE3-8EB7-FDA634F6B691}"/>
              </a:ext>
            </a:extLst>
          </p:cNvPr>
          <p:cNvSpPr txBox="1">
            <a:spLocks/>
          </p:cNvSpPr>
          <p:nvPr/>
        </p:nvSpPr>
        <p:spPr>
          <a:xfrm rot="16200000">
            <a:off x="3505448" y="2916895"/>
            <a:ext cx="3167817" cy="10697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err="1">
                <a:solidFill>
                  <a:schemeClr val="bg1"/>
                </a:solidFill>
              </a:rPr>
              <a:t>Lavoro</a:t>
            </a:r>
            <a:r>
              <a:rPr lang="en-US" sz="2400" b="1">
                <a:solidFill>
                  <a:schemeClr val="bg1"/>
                </a:solidFill>
              </a:rPr>
              <a:t> e </a:t>
            </a:r>
            <a:r>
              <a:rPr lang="en-US" sz="2400" b="1" err="1">
                <a:solidFill>
                  <a:schemeClr val="bg1"/>
                </a:solidFill>
              </a:rPr>
              <a:t>coordinamento</a:t>
            </a:r>
            <a:r>
              <a:rPr lang="en-US" sz="2400" b="1">
                <a:solidFill>
                  <a:schemeClr val="bg1"/>
                </a:solidFill>
              </a:rPr>
              <a:t> a </a:t>
            </a:r>
            <a:r>
              <a:rPr lang="en-US" sz="2400" b="1" err="1">
                <a:solidFill>
                  <a:schemeClr val="bg1"/>
                </a:solidFill>
              </a:rPr>
              <a:t>distanza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47" name="Freccia a destra 46">
            <a:extLst>
              <a:ext uri="{FF2B5EF4-FFF2-40B4-BE49-F238E27FC236}">
                <a16:creationId xmlns:a16="http://schemas.microsoft.com/office/drawing/2014/main" id="{F9B95D8C-471B-45A2-91AE-4E65A984D2F4}"/>
              </a:ext>
            </a:extLst>
          </p:cNvPr>
          <p:cNvSpPr/>
          <p:nvPr/>
        </p:nvSpPr>
        <p:spPr>
          <a:xfrm>
            <a:off x="4427620" y="1354949"/>
            <a:ext cx="1292492" cy="367526"/>
          </a:xfrm>
          <a:prstGeom prst="rightArrow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E90D4081-664B-4670-8855-744F29A1933D}"/>
              </a:ext>
            </a:extLst>
          </p:cNvPr>
          <p:cNvCxnSpPr>
            <a:cxnSpLocks/>
          </p:cNvCxnSpPr>
          <p:nvPr/>
        </p:nvCxnSpPr>
        <p:spPr>
          <a:xfrm>
            <a:off x="316353" y="1735732"/>
            <a:ext cx="96361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Segnaposto contenuto 2">
            <a:extLst>
              <a:ext uri="{FF2B5EF4-FFF2-40B4-BE49-F238E27FC236}">
                <a16:creationId xmlns:a16="http://schemas.microsoft.com/office/drawing/2014/main" id="{0514CF80-BBA5-439A-87AD-EB435C1EB2CD}"/>
              </a:ext>
            </a:extLst>
          </p:cNvPr>
          <p:cNvSpPr txBox="1">
            <a:spLocks/>
          </p:cNvSpPr>
          <p:nvPr/>
        </p:nvSpPr>
        <p:spPr>
          <a:xfrm>
            <a:off x="2754215" y="1339149"/>
            <a:ext cx="1474636" cy="317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10000"/>
              </a:lnSpc>
              <a:buNone/>
            </a:pPr>
            <a:r>
              <a:rPr lang="en-US" b="1" err="1"/>
              <a:t>Entro</a:t>
            </a:r>
            <a:r>
              <a:rPr lang="en-US" b="1"/>
              <a:t> Feb.19</a:t>
            </a:r>
            <a:endParaRPr lang="it-IT" b="1"/>
          </a:p>
        </p:txBody>
      </p:sp>
      <p:sp>
        <p:nvSpPr>
          <p:cNvPr id="50" name="Segnaposto contenuto 2">
            <a:extLst>
              <a:ext uri="{FF2B5EF4-FFF2-40B4-BE49-F238E27FC236}">
                <a16:creationId xmlns:a16="http://schemas.microsoft.com/office/drawing/2014/main" id="{5B93F008-C6CF-4EAD-8649-218B409AD6CC}"/>
              </a:ext>
            </a:extLst>
          </p:cNvPr>
          <p:cNvSpPr txBox="1">
            <a:spLocks/>
          </p:cNvSpPr>
          <p:nvPr/>
        </p:nvSpPr>
        <p:spPr>
          <a:xfrm>
            <a:off x="6217089" y="1336299"/>
            <a:ext cx="1474636" cy="317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10000"/>
              </a:lnSpc>
              <a:buNone/>
            </a:pPr>
            <a:r>
              <a:rPr lang="en-US" b="1"/>
              <a:t>Mag. 2019</a:t>
            </a:r>
            <a:endParaRPr lang="it-IT" b="1"/>
          </a:p>
        </p:txBody>
      </p:sp>
      <p:sp>
        <p:nvSpPr>
          <p:cNvPr id="51" name="Segnaposto contenuto 2">
            <a:extLst>
              <a:ext uri="{FF2B5EF4-FFF2-40B4-BE49-F238E27FC236}">
                <a16:creationId xmlns:a16="http://schemas.microsoft.com/office/drawing/2014/main" id="{BCE9C685-B21C-43F4-A0F4-6C06EADD7C61}"/>
              </a:ext>
            </a:extLst>
          </p:cNvPr>
          <p:cNvSpPr txBox="1">
            <a:spLocks/>
          </p:cNvSpPr>
          <p:nvPr/>
        </p:nvSpPr>
        <p:spPr>
          <a:xfrm>
            <a:off x="8293222" y="1335991"/>
            <a:ext cx="1474636" cy="317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10000"/>
              </a:lnSpc>
              <a:buNone/>
            </a:pPr>
            <a:r>
              <a:rPr lang="en-US" b="1" err="1"/>
              <a:t>Giu</a:t>
            </a:r>
            <a:r>
              <a:rPr lang="en-US" b="1"/>
              <a:t>. 2019</a:t>
            </a: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86902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4">
            <a:extLst>
              <a:ext uri="{FF2B5EF4-FFF2-40B4-BE49-F238E27FC236}">
                <a16:creationId xmlns:a16="http://schemas.microsoft.com/office/drawing/2014/main" id="{EC76217C-9C6C-4C54-9672-A7D7DE911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011">
            <a:off x="4783679" y="1197774"/>
            <a:ext cx="5246938" cy="18420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115535B9-C5E3-4D25-B4F1-B67195D0FAD2}"/>
              </a:ext>
            </a:extLst>
          </p:cNvPr>
          <p:cNvGrpSpPr/>
          <p:nvPr/>
        </p:nvGrpSpPr>
        <p:grpSpPr>
          <a:xfrm>
            <a:off x="3889302" y="2903553"/>
            <a:ext cx="3497502" cy="2666621"/>
            <a:chOff x="3999806" y="3119120"/>
            <a:chExt cx="3057237" cy="2330947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017E5939-7CCE-49F4-86ED-51EDB3629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863" r="11970" b="6666"/>
            <a:stretch/>
          </p:blipFill>
          <p:spPr>
            <a:xfrm>
              <a:off x="3999806" y="3285956"/>
              <a:ext cx="3057237" cy="216411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39B104A4-84A4-4C02-A39F-2C006E723369}"/>
                </a:ext>
              </a:extLst>
            </p:cNvPr>
            <p:cNvSpPr/>
            <p:nvPr/>
          </p:nvSpPr>
          <p:spPr>
            <a:xfrm>
              <a:off x="6461760" y="3119120"/>
              <a:ext cx="497840" cy="320040"/>
            </a:xfrm>
            <a:custGeom>
              <a:avLst/>
              <a:gdLst>
                <a:gd name="connsiteX0" fmla="*/ 411480 w 497840"/>
                <a:gd name="connsiteY0" fmla="*/ 0 h 320040"/>
                <a:gd name="connsiteX1" fmla="*/ 0 w 497840"/>
                <a:gd name="connsiteY1" fmla="*/ 86360 h 320040"/>
                <a:gd name="connsiteX2" fmla="*/ 269240 w 497840"/>
                <a:gd name="connsiteY2" fmla="*/ 314960 h 320040"/>
                <a:gd name="connsiteX3" fmla="*/ 477520 w 497840"/>
                <a:gd name="connsiteY3" fmla="*/ 320040 h 320040"/>
                <a:gd name="connsiteX4" fmla="*/ 497840 w 497840"/>
                <a:gd name="connsiteY4" fmla="*/ 182880 h 320040"/>
                <a:gd name="connsiteX5" fmla="*/ 411480 w 497840"/>
                <a:gd name="connsiteY5" fmla="*/ 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7840" h="320040">
                  <a:moveTo>
                    <a:pt x="411480" y="0"/>
                  </a:moveTo>
                  <a:lnTo>
                    <a:pt x="0" y="86360"/>
                  </a:lnTo>
                  <a:lnTo>
                    <a:pt x="269240" y="314960"/>
                  </a:lnTo>
                  <a:lnTo>
                    <a:pt x="477520" y="320040"/>
                  </a:lnTo>
                  <a:lnTo>
                    <a:pt x="497840" y="182880"/>
                  </a:lnTo>
                  <a:lnTo>
                    <a:pt x="41148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" name="Rettangolo 5">
            <a:extLst>
              <a:ext uri="{FF2B5EF4-FFF2-40B4-BE49-F238E27FC236}">
                <a16:creationId xmlns:a16="http://schemas.microsoft.com/office/drawing/2014/main" id="{C3D3910D-1CB4-45C4-AEA7-3AE95A0C0D71}"/>
              </a:ext>
            </a:extLst>
          </p:cNvPr>
          <p:cNvSpPr/>
          <p:nvPr/>
        </p:nvSpPr>
        <p:spPr>
          <a:xfrm>
            <a:off x="330058" y="2040607"/>
            <a:ext cx="3866958" cy="333078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it-IT" sz="1400" dirty="0"/>
              <a:t>• </a:t>
            </a:r>
            <a:r>
              <a:rPr lang="it-IT" dirty="0"/>
              <a:t>Glossario dei termini</a:t>
            </a:r>
          </a:p>
          <a:p>
            <a:pPr>
              <a:lnSpc>
                <a:spcPct val="200000"/>
              </a:lnSpc>
            </a:pPr>
            <a:r>
              <a:rPr lang="it-IT" sz="1400" dirty="0"/>
              <a:t>• </a:t>
            </a:r>
            <a:r>
              <a:rPr lang="it-IT" dirty="0"/>
              <a:t>Come misurare gli spazi</a:t>
            </a:r>
          </a:p>
          <a:p>
            <a:pPr>
              <a:lnSpc>
                <a:spcPct val="200000"/>
              </a:lnSpc>
            </a:pPr>
            <a:r>
              <a:rPr lang="it-IT" sz="1400" dirty="0"/>
              <a:t>• </a:t>
            </a:r>
            <a:r>
              <a:rPr lang="it-IT" dirty="0"/>
              <a:t>Edifici: tipologie ed esempi</a:t>
            </a:r>
          </a:p>
          <a:p>
            <a:pPr>
              <a:lnSpc>
                <a:spcPct val="200000"/>
              </a:lnSpc>
            </a:pPr>
            <a:r>
              <a:rPr lang="it-IT" sz="1400" dirty="0"/>
              <a:t>• </a:t>
            </a:r>
            <a:r>
              <a:rPr lang="it-IT" dirty="0"/>
              <a:t>Principi Generali di</a:t>
            </a:r>
          </a:p>
          <a:p>
            <a:pPr>
              <a:lnSpc>
                <a:spcPct val="200000"/>
              </a:lnSpc>
            </a:pPr>
            <a:r>
              <a:rPr lang="it-IT" dirty="0"/>
              <a:t> Pianificazione</a:t>
            </a:r>
          </a:p>
          <a:p>
            <a:pPr>
              <a:lnSpc>
                <a:spcPct val="200000"/>
              </a:lnSpc>
            </a:pPr>
            <a:r>
              <a:rPr lang="it-IT" sz="1400" dirty="0"/>
              <a:t>• </a:t>
            </a:r>
            <a:r>
              <a:rPr lang="it-IT" dirty="0"/>
              <a:t>Principi Generali di Prossimità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9CED9D8-7B86-4037-AF70-5AF5763DE7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54" t="8890" r="16818" b="42761"/>
          <a:stretch/>
        </p:blipFill>
        <p:spPr>
          <a:xfrm>
            <a:off x="5818102" y="4107144"/>
            <a:ext cx="4688840" cy="18828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F88947A-6CBB-4D23-9D86-1970783A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58" y="692150"/>
            <a:ext cx="5143090" cy="618836"/>
          </a:xfrm>
        </p:spPr>
        <p:txBody>
          <a:bodyPr>
            <a:normAutofit fontScale="90000"/>
          </a:bodyPr>
          <a:lstStyle/>
          <a:p>
            <a:r>
              <a:rPr lang="it-IT" i="1"/>
              <a:t>Criteri di Space Planning </a:t>
            </a:r>
          </a:p>
        </p:txBody>
      </p:sp>
    </p:spTree>
    <p:extLst>
      <p:ext uri="{BB962C8B-B14F-4D97-AF65-F5344CB8AC3E}">
        <p14:creationId xmlns:p14="http://schemas.microsoft.com/office/powerpoint/2010/main" val="3408744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8947A-6CBB-4D23-9D86-1970783A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692150"/>
            <a:ext cx="8596668" cy="618836"/>
          </a:xfrm>
        </p:spPr>
        <p:txBody>
          <a:bodyPr>
            <a:normAutofit fontScale="90000"/>
          </a:bodyPr>
          <a:lstStyle/>
          <a:p>
            <a:r>
              <a:rPr lang="it-IT" i="1"/>
              <a:t>Smart </a:t>
            </a:r>
            <a:r>
              <a:rPr lang="it-IT" i="1" err="1"/>
              <a:t>Worksetting</a:t>
            </a:r>
            <a:r>
              <a:rPr lang="it-IT" i="1"/>
              <a:t> Menu 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14B8BF6C-87A0-4030-A5B3-C121D0D00515}"/>
              </a:ext>
            </a:extLst>
          </p:cNvPr>
          <p:cNvGrpSpPr/>
          <p:nvPr/>
        </p:nvGrpSpPr>
        <p:grpSpPr>
          <a:xfrm>
            <a:off x="752391" y="1559741"/>
            <a:ext cx="8405394" cy="4645891"/>
            <a:chOff x="752391" y="1228436"/>
            <a:chExt cx="8405394" cy="4645891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43B7A98-17BB-41C6-8D19-AE85B28CE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2391" y="1228436"/>
              <a:ext cx="8405394" cy="4645891"/>
            </a:xfrm>
            <a:prstGeom prst="rect">
              <a:avLst/>
            </a:prstGeom>
          </p:spPr>
        </p:pic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70C01CE1-3587-48F1-9587-A4DFABF7CFE3}"/>
                </a:ext>
              </a:extLst>
            </p:cNvPr>
            <p:cNvSpPr/>
            <p:nvPr/>
          </p:nvSpPr>
          <p:spPr>
            <a:xfrm>
              <a:off x="6327648" y="2714751"/>
              <a:ext cx="822960" cy="128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D59B7AD2-B1BC-4498-8502-A33341FEDC22}"/>
                </a:ext>
              </a:extLst>
            </p:cNvPr>
            <p:cNvSpPr/>
            <p:nvPr/>
          </p:nvSpPr>
          <p:spPr>
            <a:xfrm>
              <a:off x="2261616" y="4285488"/>
              <a:ext cx="950976" cy="14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FF4AEE9A-E6AE-4F8E-9FF7-DADF8067F2ED}"/>
                </a:ext>
              </a:extLst>
            </p:cNvPr>
            <p:cNvSpPr/>
            <p:nvPr/>
          </p:nvSpPr>
          <p:spPr>
            <a:xfrm>
              <a:off x="6327648" y="2365708"/>
              <a:ext cx="822960" cy="1565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36708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8947A-6CBB-4D23-9D86-1970783A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692150"/>
            <a:ext cx="8596668" cy="618836"/>
          </a:xfrm>
        </p:spPr>
        <p:txBody>
          <a:bodyPr>
            <a:normAutofit fontScale="90000"/>
          </a:bodyPr>
          <a:lstStyle/>
          <a:p>
            <a:r>
              <a:rPr lang="it-IT" i="1"/>
              <a:t>Smart </a:t>
            </a:r>
            <a:r>
              <a:rPr lang="it-IT" i="1" err="1"/>
              <a:t>Worksetting</a:t>
            </a:r>
            <a:r>
              <a:rPr lang="it-IT" i="1"/>
              <a:t> Menu 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9CD538-773B-4DD2-915F-9A15D95C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0" r="10417" b="10666"/>
          <a:stretch/>
        </p:blipFill>
        <p:spPr>
          <a:xfrm>
            <a:off x="4810539" y="1939002"/>
            <a:ext cx="5232089" cy="35016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794EA073-E8C1-4CCF-B55C-F99E82F07A7C}"/>
              </a:ext>
            </a:extLst>
          </p:cNvPr>
          <p:cNvSpPr/>
          <p:nvPr/>
        </p:nvSpPr>
        <p:spPr>
          <a:xfrm>
            <a:off x="300038" y="1747292"/>
            <a:ext cx="3988207" cy="369331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79388"/>
            <a:r>
              <a:rPr lang="it-IT" sz="1400" dirty="0"/>
              <a:t>• </a:t>
            </a:r>
            <a:r>
              <a:rPr lang="it-IT" dirty="0"/>
              <a:t>La localizzazione ideale all’interno 	del piano</a:t>
            </a:r>
          </a:p>
          <a:p>
            <a:pPr defTabSz="179388"/>
            <a:endParaRPr lang="it-IT" dirty="0"/>
          </a:p>
          <a:p>
            <a:r>
              <a:rPr lang="it-IT" dirty="0"/>
              <a:t>• La %  da applicare rispetto</a:t>
            </a:r>
          </a:p>
          <a:p>
            <a:r>
              <a:rPr lang="it-IT" dirty="0"/>
              <a:t>  all’organizzazione</a:t>
            </a:r>
          </a:p>
          <a:p>
            <a:endParaRPr lang="it-IT" dirty="0"/>
          </a:p>
          <a:p>
            <a:r>
              <a:rPr lang="it-IT" dirty="0"/>
              <a:t>• Layout con indicazione delle  </a:t>
            </a:r>
          </a:p>
          <a:p>
            <a:r>
              <a:rPr lang="it-IT" dirty="0"/>
              <a:t>   dimensioni</a:t>
            </a:r>
          </a:p>
          <a:p>
            <a:endParaRPr lang="it-IT" dirty="0"/>
          </a:p>
          <a:p>
            <a:r>
              <a:rPr lang="it-IT" dirty="0"/>
              <a:t>• Indicazioni sulle dotazioni d’arredo</a:t>
            </a:r>
          </a:p>
          <a:p>
            <a:endParaRPr lang="it-IT" dirty="0"/>
          </a:p>
          <a:p>
            <a:r>
              <a:rPr lang="it-IT" dirty="0"/>
              <a:t>• Schema tridimensionale del  </a:t>
            </a:r>
          </a:p>
          <a:p>
            <a:r>
              <a:rPr lang="it-IT" dirty="0"/>
              <a:t>  </a:t>
            </a:r>
            <a:r>
              <a:rPr lang="it-IT" dirty="0" err="1"/>
              <a:t>worksetting</a:t>
            </a:r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09B08B4C-B21E-4B4C-BBEF-6C28DACDC335}"/>
              </a:ext>
            </a:extLst>
          </p:cNvPr>
          <p:cNvSpPr/>
          <p:nvPr/>
        </p:nvSpPr>
        <p:spPr>
          <a:xfrm rot="20632282">
            <a:off x="8298701" y="4717677"/>
            <a:ext cx="1740387" cy="2720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rgbClr val="C00000"/>
                </a:solidFill>
              </a:rPr>
              <a:t>ESEMPIO </a:t>
            </a:r>
          </a:p>
        </p:txBody>
      </p:sp>
    </p:spTree>
    <p:extLst>
      <p:ext uri="{BB962C8B-B14F-4D97-AF65-F5344CB8AC3E}">
        <p14:creationId xmlns:p14="http://schemas.microsoft.com/office/powerpoint/2010/main" val="83474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5E6237-85E9-4AA0-B69D-AC007C63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633048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it-IT" sz="2400" dirty="0"/>
              <a:t> Coordinamento del progetto VeLA 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Progettazione, sviluppo ed erogazione di un percorso formativo per Dirigenti e </a:t>
            </a:r>
            <a:r>
              <a:rPr lang="it-IT" sz="2400" dirty="0" err="1"/>
              <a:t>Leading</a:t>
            </a:r>
            <a:r>
              <a:rPr lang="it-IT" sz="2400" dirty="0"/>
              <a:t> Group 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 Ideazione, progettazione e realizzazione di azioni e materiali di comunicazione del progetto VeLA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it-IT" sz="2400" dirty="0"/>
              <a:t> Progettazione e realizzazione eventi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it-IT" sz="2400" dirty="0"/>
              <a:t>Supporto realizzazione kit di riuso sullo Smart Working</a:t>
            </a:r>
          </a:p>
        </p:txBody>
      </p:sp>
    </p:spTree>
    <p:extLst>
      <p:ext uri="{BB962C8B-B14F-4D97-AF65-F5344CB8AC3E}">
        <p14:creationId xmlns:p14="http://schemas.microsoft.com/office/powerpoint/2010/main" val="263712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0EC68-A0EC-40D5-AE8C-F0807D20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72" y="135885"/>
            <a:ext cx="8596668" cy="1287003"/>
          </a:xfrm>
        </p:spPr>
        <p:txBody>
          <a:bodyPr>
            <a:normAutofit/>
          </a:bodyPr>
          <a:lstStyle/>
          <a:p>
            <a:r>
              <a:rPr lang="it-IT" sz="2800" dirty="0"/>
              <a:t>1. Attività di coordinamento</a:t>
            </a:r>
            <a:br>
              <a:rPr lang="it-IT" sz="2800" dirty="0"/>
            </a:br>
            <a:r>
              <a:rPr lang="it-IT" sz="2800" dirty="0"/>
              <a:t>del progetto VeLA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003080F-9FA2-4AE9-A0AE-1A749643F742}"/>
              </a:ext>
            </a:extLst>
          </p:cNvPr>
          <p:cNvSpPr/>
          <p:nvPr/>
        </p:nvSpPr>
        <p:spPr>
          <a:xfrm>
            <a:off x="355772" y="1814370"/>
            <a:ext cx="3377831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it-IT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Gestione delle comunicazioni all’</a:t>
            </a:r>
            <a:r>
              <a:rPr lang="it-IT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AdG</a:t>
            </a:r>
            <a:r>
              <a:rPr lang="it-IT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e, in particolare, a trasmissione dei report di natura tecnica e amministrativo-contabile;</a:t>
            </a:r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it-IT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Organizzazione, gestione e reporting dei lavori del Comitato Scientifico e dei contestuali incontri di lavoro dei Teams.</a:t>
            </a:r>
          </a:p>
        </p:txBody>
      </p:sp>
      <p:pic>
        <p:nvPicPr>
          <p:cNvPr id="6" name="Elemento grafico 5" descr="Libro di giochi">
            <a:extLst>
              <a:ext uri="{FF2B5EF4-FFF2-40B4-BE49-F238E27FC236}">
                <a16:creationId xmlns:a16="http://schemas.microsoft.com/office/drawing/2014/main" id="{95C94488-20E9-4CAA-BE3E-A9F0FC43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0833" y="2389150"/>
            <a:ext cx="1287003" cy="1287003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6629E52E-152C-4591-A0BE-057A2A80EA0D}"/>
              </a:ext>
            </a:extLst>
          </p:cNvPr>
          <p:cNvSpPr/>
          <p:nvPr/>
        </p:nvSpPr>
        <p:spPr>
          <a:xfrm>
            <a:off x="4660456" y="1927221"/>
            <a:ext cx="303696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it-IT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Definizione di obiettivi e risultati degli incontri, definizione e condivisione dell’agenda dei lavori;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it-IT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Predisposizione dei materiali;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it-IT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gestione degli incontri;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it-IT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attività di verbalizzazione e reportistica.</a:t>
            </a:r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799B6196-DC4A-44D0-9540-747A38BC469E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V="1">
            <a:off x="4108637" y="-249579"/>
            <a:ext cx="12700" cy="412789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05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0EC68-A0EC-40D5-AE8C-F0807D20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692150"/>
            <a:ext cx="8596668" cy="1108256"/>
          </a:xfrm>
        </p:spPr>
        <p:txBody>
          <a:bodyPr>
            <a:noAutofit/>
          </a:bodyPr>
          <a:lstStyle/>
          <a:p>
            <a:r>
              <a:rPr lang="it-IT" sz="2800"/>
              <a:t>2. Progettazione, sviluppo ed erogazione di un percorso formativo per Dirigenti e </a:t>
            </a:r>
            <a:r>
              <a:rPr lang="it-IT" sz="2800" err="1"/>
              <a:t>Leading</a:t>
            </a:r>
            <a:r>
              <a:rPr lang="it-IT" sz="2800"/>
              <a:t> Group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5E6237-85E9-4AA0-B69D-AC007C63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2347855"/>
            <a:ext cx="9407570" cy="3125294"/>
          </a:xfrm>
        </p:spPr>
        <p:txBody>
          <a:bodyPr>
            <a:noAutofit/>
          </a:bodyPr>
          <a:lstStyle/>
          <a:p>
            <a:r>
              <a:rPr lang="it-IT" sz="2400"/>
              <a:t>Struttura del piano formativo</a:t>
            </a:r>
          </a:p>
          <a:p>
            <a:pPr lvl="1"/>
            <a:r>
              <a:rPr lang="it-IT" sz="2200"/>
              <a:t>Formazione in presenza</a:t>
            </a:r>
          </a:p>
          <a:p>
            <a:pPr lvl="1"/>
            <a:r>
              <a:rPr lang="it-IT" sz="2200"/>
              <a:t>Formazione online</a:t>
            </a:r>
          </a:p>
        </p:txBody>
      </p:sp>
      <p:pic>
        <p:nvPicPr>
          <p:cNvPr id="6" name="Elemento grafico 5" descr="Lavagna">
            <a:extLst>
              <a:ext uri="{FF2B5EF4-FFF2-40B4-BE49-F238E27FC236}">
                <a16:creationId xmlns:a16="http://schemas.microsoft.com/office/drawing/2014/main" id="{4B9536D2-9163-49B5-A7C5-4A5A237D7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2148">
            <a:off x="8474431" y="8658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3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447A7F-C9DC-4455-9092-7D256343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685834"/>
            <a:ext cx="8596668" cy="724066"/>
          </a:xfrm>
        </p:spPr>
        <p:txBody>
          <a:bodyPr>
            <a:normAutofit/>
          </a:bodyPr>
          <a:lstStyle/>
          <a:p>
            <a:r>
              <a:rPr lang="it-IT" sz="2800"/>
              <a:t>Struttura Piano Formativo</a:t>
            </a:r>
          </a:p>
        </p:txBody>
      </p:sp>
      <p:sp>
        <p:nvSpPr>
          <p:cNvPr id="4" name="Parentesi quadra aperta 3">
            <a:extLst>
              <a:ext uri="{FF2B5EF4-FFF2-40B4-BE49-F238E27FC236}">
                <a16:creationId xmlns:a16="http://schemas.microsoft.com/office/drawing/2014/main" id="{6BC2F0D2-C21D-4F91-9884-B4FC189F08B2}"/>
              </a:ext>
            </a:extLst>
          </p:cNvPr>
          <p:cNvSpPr/>
          <p:nvPr/>
        </p:nvSpPr>
        <p:spPr>
          <a:xfrm rot="5400000">
            <a:off x="5175513" y="-429473"/>
            <a:ext cx="418011" cy="4932779"/>
          </a:xfrm>
          <a:prstGeom prst="leftBracket">
            <a:avLst>
              <a:gd name="adj" fmla="val 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BD119C7A-E245-4816-B6C2-5AAB63258B85}"/>
              </a:ext>
            </a:extLst>
          </p:cNvPr>
          <p:cNvSpPr txBox="1">
            <a:spLocks/>
          </p:cNvSpPr>
          <p:nvPr/>
        </p:nvSpPr>
        <p:spPr>
          <a:xfrm>
            <a:off x="3286480" y="1409900"/>
            <a:ext cx="4196081" cy="41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/>
              <a:t>Blended Learning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1CD3F52F-8AAC-4906-AA49-85868C88CED3}"/>
              </a:ext>
            </a:extLst>
          </p:cNvPr>
          <p:cNvSpPr txBox="1">
            <a:spLocks/>
          </p:cNvSpPr>
          <p:nvPr/>
        </p:nvSpPr>
        <p:spPr>
          <a:xfrm>
            <a:off x="820089" y="2522559"/>
            <a:ext cx="4196081" cy="1073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/>
              <a:t>Formazione in </a:t>
            </a:r>
            <a:r>
              <a:rPr lang="en-US" sz="2000" b="1" err="1"/>
              <a:t>presenza</a:t>
            </a:r>
            <a:endParaRPr lang="en-US" sz="2000" b="1"/>
          </a:p>
          <a:p>
            <a:pPr marL="0" indent="0" algn="ctr">
              <a:buNone/>
            </a:pPr>
            <a:r>
              <a:rPr lang="en-US" sz="2000"/>
              <a:t>(9 </a:t>
            </a:r>
            <a:r>
              <a:rPr lang="en-US" sz="2000" err="1"/>
              <a:t>edizioni</a:t>
            </a:r>
            <a:r>
              <a:rPr lang="en-US" sz="2000"/>
              <a:t> – 1 per </a:t>
            </a:r>
            <a:r>
              <a:rPr lang="en-US" sz="2000" err="1"/>
              <a:t>ciascuna</a:t>
            </a:r>
            <a:r>
              <a:rPr lang="en-US" sz="2000"/>
              <a:t> PA)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D5903C1-293B-4ADD-A530-3182253C2D3C}"/>
              </a:ext>
            </a:extLst>
          </p:cNvPr>
          <p:cNvSpPr txBox="1">
            <a:spLocks/>
          </p:cNvSpPr>
          <p:nvPr/>
        </p:nvSpPr>
        <p:spPr>
          <a:xfrm>
            <a:off x="5879631" y="2565521"/>
            <a:ext cx="4196081" cy="41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err="1"/>
              <a:t>Formazione</a:t>
            </a:r>
            <a:r>
              <a:rPr lang="en-US" sz="2000" b="1"/>
              <a:t> online</a:t>
            </a:r>
          </a:p>
        </p:txBody>
      </p:sp>
      <p:pic>
        <p:nvPicPr>
          <p:cNvPr id="8" name="Segnaposto contenuto 4" descr="Relatore">
            <a:extLst>
              <a:ext uri="{FF2B5EF4-FFF2-40B4-BE49-F238E27FC236}">
                <a16:creationId xmlns:a16="http://schemas.microsoft.com/office/drawing/2014/main" id="{357AB201-7223-4B08-A688-94ACBC5BA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373" y="3346793"/>
            <a:ext cx="1432160" cy="1432160"/>
          </a:xfrm>
          <a:prstGeom prst="rect">
            <a:avLst/>
          </a:prstGeom>
        </p:spPr>
      </p:pic>
      <p:pic>
        <p:nvPicPr>
          <p:cNvPr id="9" name="Elemento grafico 8" descr="Insegnante">
            <a:extLst>
              <a:ext uri="{FF2B5EF4-FFF2-40B4-BE49-F238E27FC236}">
                <a16:creationId xmlns:a16="http://schemas.microsoft.com/office/drawing/2014/main" id="{CA3B7B3D-A842-4B77-9B8D-4297DEC3C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0643" y="3262971"/>
            <a:ext cx="1826549" cy="182654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C59A5B2-0B7B-4322-B29C-846E9BA6C5E6}"/>
              </a:ext>
            </a:extLst>
          </p:cNvPr>
          <p:cNvSpPr txBox="1"/>
          <p:nvPr/>
        </p:nvSpPr>
        <p:spPr>
          <a:xfrm>
            <a:off x="1081190" y="4930980"/>
            <a:ext cx="1572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</a:rPr>
              <a:t>Convegno</a:t>
            </a:r>
          </a:p>
          <a:p>
            <a:pPr algn="ctr"/>
            <a:r>
              <a:rPr lang="it-IT" sz="1400">
                <a:solidFill>
                  <a:schemeClr val="tx1">
                    <a:lumMod val="75000"/>
                    <a:lumOff val="25000"/>
                  </a:schemeClr>
                </a:solidFill>
              </a:rPr>
              <a:t>½ giornata</a:t>
            </a:r>
          </a:p>
        </p:txBody>
      </p:sp>
      <p:sp>
        <p:nvSpPr>
          <p:cNvPr id="12" name="Parentesi quadra aperta 11">
            <a:extLst>
              <a:ext uri="{FF2B5EF4-FFF2-40B4-BE49-F238E27FC236}">
                <a16:creationId xmlns:a16="http://schemas.microsoft.com/office/drawing/2014/main" id="{36C63DD1-0331-4B4D-B24C-5DE6F29EFF1F}"/>
              </a:ext>
            </a:extLst>
          </p:cNvPr>
          <p:cNvSpPr/>
          <p:nvPr/>
        </p:nvSpPr>
        <p:spPr>
          <a:xfrm rot="16200000">
            <a:off x="2725532" y="3860738"/>
            <a:ext cx="240391" cy="3228908"/>
          </a:xfrm>
          <a:prstGeom prst="leftBracket">
            <a:avLst>
              <a:gd name="adj" fmla="val 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8FF0826A-5503-41D4-AF54-8F8B1F0B3C80}"/>
              </a:ext>
            </a:extLst>
          </p:cNvPr>
          <p:cNvSpPr txBox="1">
            <a:spLocks/>
          </p:cNvSpPr>
          <p:nvPr/>
        </p:nvSpPr>
        <p:spPr>
          <a:xfrm>
            <a:off x="662602" y="5640579"/>
            <a:ext cx="4196081" cy="41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/>
              <a:t>1 </a:t>
            </a:r>
            <a:r>
              <a:rPr lang="en-US" sz="2000" err="1"/>
              <a:t>giornata</a:t>
            </a:r>
            <a:endParaRPr lang="en-US" sz="200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B61A5A0-FF88-478F-9856-FD5C34A9719C}"/>
              </a:ext>
            </a:extLst>
          </p:cNvPr>
          <p:cNvSpPr txBox="1"/>
          <p:nvPr/>
        </p:nvSpPr>
        <p:spPr>
          <a:xfrm>
            <a:off x="2853250" y="4930979"/>
            <a:ext cx="1572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</a:rPr>
              <a:t>Workshop</a:t>
            </a:r>
          </a:p>
          <a:p>
            <a:pPr algn="ctr"/>
            <a:r>
              <a:rPr lang="it-IT" sz="1400">
                <a:solidFill>
                  <a:schemeClr val="tx1">
                    <a:lumMod val="75000"/>
                    <a:lumOff val="25000"/>
                  </a:schemeClr>
                </a:solidFill>
              </a:rPr>
              <a:t>½ giornata</a:t>
            </a:r>
          </a:p>
        </p:txBody>
      </p:sp>
      <p:pic>
        <p:nvPicPr>
          <p:cNvPr id="20" name="Elemento grafico 19" descr="Computer portatile">
            <a:extLst>
              <a:ext uri="{FF2B5EF4-FFF2-40B4-BE49-F238E27FC236}">
                <a16:creationId xmlns:a16="http://schemas.microsoft.com/office/drawing/2014/main" id="{38D261B2-D3FB-4A2C-9E40-3F47A3B321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0772" y="3027626"/>
            <a:ext cx="2055791" cy="2055791"/>
          </a:xfrm>
          <a:prstGeom prst="rect">
            <a:avLst/>
          </a:prstGeom>
        </p:spPr>
      </p:pic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628B1E9D-EE04-4EB4-B169-BB7FD4D5693F}"/>
              </a:ext>
            </a:extLst>
          </p:cNvPr>
          <p:cNvSpPr txBox="1">
            <a:spLocks/>
          </p:cNvSpPr>
          <p:nvPr/>
        </p:nvSpPr>
        <p:spPr>
          <a:xfrm>
            <a:off x="5879632" y="4975175"/>
            <a:ext cx="4196081" cy="41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/>
              <a:t>10 video-</a:t>
            </a:r>
            <a:r>
              <a:rPr lang="en-US" sz="2000" err="1"/>
              <a:t>lezioni</a:t>
            </a:r>
            <a:endParaRPr lang="en-US" sz="2000"/>
          </a:p>
        </p:txBody>
      </p:sp>
      <p:pic>
        <p:nvPicPr>
          <p:cNvPr id="23" name="Elemento grafico 22" descr="Utente">
            <a:extLst>
              <a:ext uri="{FF2B5EF4-FFF2-40B4-BE49-F238E27FC236}">
                <a16:creationId xmlns:a16="http://schemas.microsoft.com/office/drawing/2014/main" id="{B101683B-73E7-423A-A245-47BB1D32BA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8272" y="3617960"/>
            <a:ext cx="694766" cy="69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8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0EC68-A0EC-40D5-AE8C-F0807D20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03" y="284186"/>
            <a:ext cx="8596668" cy="860320"/>
          </a:xfrm>
        </p:spPr>
        <p:txBody>
          <a:bodyPr>
            <a:normAutofit/>
          </a:bodyPr>
          <a:lstStyle/>
          <a:p>
            <a:r>
              <a:rPr lang="it-IT" sz="2800" i="1" dirty="0"/>
              <a:t>Formazione in presenza</a:t>
            </a:r>
          </a:p>
        </p:txBody>
      </p:sp>
      <p:pic>
        <p:nvPicPr>
          <p:cNvPr id="10" name="Segnaposto contenuto 4" descr="Relatore">
            <a:extLst>
              <a:ext uri="{FF2B5EF4-FFF2-40B4-BE49-F238E27FC236}">
                <a16:creationId xmlns:a16="http://schemas.microsoft.com/office/drawing/2014/main" id="{F29EC889-41EB-4BED-B7B8-71D42B37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2785" y="1350371"/>
            <a:ext cx="1826549" cy="1826549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B43C5BE-3E0E-4A7A-8D86-82677A4DC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628" y="1144506"/>
            <a:ext cx="6356003" cy="4655573"/>
          </a:xfrm>
        </p:spPr>
        <p:txBody>
          <a:bodyPr>
            <a:normAutofit/>
          </a:bodyPr>
          <a:lstStyle/>
          <a:p>
            <a:r>
              <a:rPr lang="en-US"/>
              <a:t>Mini-</a:t>
            </a:r>
            <a:r>
              <a:rPr lang="en-US" err="1"/>
              <a:t>convegno</a:t>
            </a:r>
            <a:r>
              <a:rPr lang="en-US"/>
              <a:t> di mezza </a:t>
            </a:r>
            <a:r>
              <a:rPr lang="en-US" err="1"/>
              <a:t>giornata</a:t>
            </a:r>
            <a:r>
              <a:rPr lang="en-US"/>
              <a:t> per </a:t>
            </a:r>
            <a:r>
              <a:rPr lang="en-US" b="1"/>
              <a:t>100-150 </a:t>
            </a:r>
            <a:r>
              <a:rPr lang="en-US" b="1" err="1"/>
              <a:t>Dirigenti</a:t>
            </a:r>
            <a:r>
              <a:rPr lang="en-US" b="1"/>
              <a:t> </a:t>
            </a:r>
            <a:r>
              <a:rPr lang="en-US" err="1"/>
              <a:t>della</a:t>
            </a:r>
            <a:r>
              <a:rPr lang="en-US"/>
              <a:t> PA </a:t>
            </a:r>
            <a:r>
              <a:rPr lang="en-US" err="1"/>
              <a:t>coinvolta</a:t>
            </a:r>
            <a:r>
              <a:rPr lang="en-US"/>
              <a:t> per:</a:t>
            </a:r>
          </a:p>
          <a:p>
            <a:pPr lvl="1"/>
            <a:r>
              <a:rPr lang="en-US" sz="1400" err="1"/>
              <a:t>Chiarire</a:t>
            </a:r>
            <a:r>
              <a:rPr lang="en-US" sz="1400"/>
              <a:t> e </a:t>
            </a:r>
            <a:r>
              <a:rPr lang="en-US" sz="1400" err="1"/>
              <a:t>contestualizzare</a:t>
            </a:r>
            <a:r>
              <a:rPr lang="en-US" sz="1400"/>
              <a:t> </a:t>
            </a:r>
            <a:r>
              <a:rPr lang="en-US" sz="1400" err="1"/>
              <a:t>il</a:t>
            </a:r>
            <a:r>
              <a:rPr lang="en-US" sz="1400"/>
              <a:t> </a:t>
            </a:r>
            <a:r>
              <a:rPr lang="en-US" sz="1400" err="1"/>
              <a:t>tema</a:t>
            </a:r>
            <a:r>
              <a:rPr lang="en-US" sz="1400"/>
              <a:t> </a:t>
            </a:r>
            <a:r>
              <a:rPr lang="en-US" sz="1400" err="1"/>
              <a:t>dello</a:t>
            </a:r>
            <a:r>
              <a:rPr lang="en-US" sz="1400"/>
              <a:t> SW</a:t>
            </a:r>
          </a:p>
          <a:p>
            <a:pPr lvl="1"/>
            <a:r>
              <a:rPr lang="en-US" sz="1400" err="1"/>
              <a:t>Condividere</a:t>
            </a:r>
            <a:r>
              <a:rPr lang="en-US" sz="1400"/>
              <a:t> </a:t>
            </a:r>
            <a:r>
              <a:rPr lang="en-US" sz="1400" err="1"/>
              <a:t>principi</a:t>
            </a:r>
            <a:r>
              <a:rPr lang="en-US" sz="1400"/>
              <a:t> </a:t>
            </a:r>
            <a:r>
              <a:rPr lang="en-US" sz="1400" err="1"/>
              <a:t>culturali</a:t>
            </a:r>
            <a:endParaRPr lang="en-US" sz="1400"/>
          </a:p>
          <a:p>
            <a:pPr lvl="1"/>
            <a:r>
              <a:rPr lang="en-US" sz="1400" err="1"/>
              <a:t>Illustrare</a:t>
            </a:r>
            <a:r>
              <a:rPr lang="en-US" sz="1400"/>
              <a:t> best practices in </a:t>
            </a:r>
            <a:r>
              <a:rPr lang="en-US" sz="1400" err="1"/>
              <a:t>ambito</a:t>
            </a:r>
            <a:r>
              <a:rPr lang="en-US" sz="1400"/>
              <a:t> PA</a:t>
            </a:r>
          </a:p>
          <a:p>
            <a:pPr lvl="1"/>
            <a:r>
              <a:rPr lang="en-US" sz="1400" err="1"/>
              <a:t>Commentare</a:t>
            </a:r>
            <a:r>
              <a:rPr lang="en-US" sz="1400"/>
              <a:t> </a:t>
            </a:r>
            <a:r>
              <a:rPr lang="en-US" sz="1400" err="1"/>
              <a:t>i</a:t>
            </a:r>
            <a:r>
              <a:rPr lang="en-US" sz="1400"/>
              <a:t> </a:t>
            </a:r>
            <a:r>
              <a:rPr lang="en-US" sz="1400" err="1"/>
              <a:t>fattori</a:t>
            </a:r>
            <a:r>
              <a:rPr lang="en-US" sz="1400"/>
              <a:t> </a:t>
            </a:r>
            <a:r>
              <a:rPr lang="en-US" sz="1400" err="1"/>
              <a:t>critici</a:t>
            </a:r>
            <a:r>
              <a:rPr lang="en-US" sz="1400"/>
              <a:t> di </a:t>
            </a:r>
            <a:r>
              <a:rPr lang="en-US" sz="1400" err="1"/>
              <a:t>successo</a:t>
            </a:r>
            <a:r>
              <a:rPr lang="en-US" sz="1400"/>
              <a:t> di un </a:t>
            </a:r>
            <a:r>
              <a:rPr lang="en-US" sz="1400" err="1"/>
              <a:t>progetto</a:t>
            </a:r>
            <a:r>
              <a:rPr lang="en-US" sz="1400"/>
              <a:t> di Smart Working</a:t>
            </a:r>
          </a:p>
          <a:p>
            <a:pPr lvl="1"/>
            <a:endParaRPr lang="en-US" sz="1400"/>
          </a:p>
          <a:p>
            <a:r>
              <a:rPr lang="en-US"/>
              <a:t>Workshop di mezza </a:t>
            </a:r>
            <a:r>
              <a:rPr lang="en-US" err="1"/>
              <a:t>giornata</a:t>
            </a:r>
            <a:r>
              <a:rPr lang="en-US"/>
              <a:t> per I </a:t>
            </a:r>
            <a:r>
              <a:rPr lang="en-US" err="1"/>
              <a:t>componenti</a:t>
            </a:r>
            <a:r>
              <a:rPr lang="en-US"/>
              <a:t> del </a:t>
            </a:r>
            <a:r>
              <a:rPr lang="en-US" b="1"/>
              <a:t>Leading Group </a:t>
            </a:r>
            <a:r>
              <a:rPr lang="en-US" err="1"/>
              <a:t>della</a:t>
            </a:r>
            <a:r>
              <a:rPr lang="en-US"/>
              <a:t> PA per:</a:t>
            </a:r>
          </a:p>
          <a:p>
            <a:pPr lvl="1"/>
            <a:r>
              <a:rPr lang="en-US" sz="1400" err="1"/>
              <a:t>Illustrare</a:t>
            </a:r>
            <a:r>
              <a:rPr lang="en-US" sz="1400"/>
              <a:t> best practice di </a:t>
            </a:r>
            <a:r>
              <a:rPr lang="en-US" sz="1400" err="1"/>
              <a:t>gestione</a:t>
            </a:r>
            <a:r>
              <a:rPr lang="en-US" sz="1400"/>
              <a:t> di un </a:t>
            </a:r>
            <a:r>
              <a:rPr lang="en-US" sz="1400" err="1"/>
              <a:t>progetto</a:t>
            </a:r>
            <a:r>
              <a:rPr lang="en-US" sz="1400"/>
              <a:t> di Smart Working</a:t>
            </a:r>
          </a:p>
          <a:p>
            <a:pPr lvl="1"/>
            <a:r>
              <a:rPr lang="en-US" sz="1400" err="1"/>
              <a:t>Condividere</a:t>
            </a:r>
            <a:r>
              <a:rPr lang="en-US" sz="1400"/>
              <a:t> </a:t>
            </a:r>
            <a:r>
              <a:rPr lang="en-US" sz="1400" err="1"/>
              <a:t>il</a:t>
            </a:r>
            <a:r>
              <a:rPr lang="en-US" sz="1400"/>
              <a:t> piano di </a:t>
            </a:r>
            <a:r>
              <a:rPr lang="en-US" sz="1400" err="1"/>
              <a:t>progetto</a:t>
            </a:r>
            <a:endParaRPr lang="en-US" sz="1400"/>
          </a:p>
          <a:p>
            <a:pPr lvl="1"/>
            <a:r>
              <a:rPr lang="en-US" sz="1400" err="1"/>
              <a:t>Discutere</a:t>
            </a:r>
            <a:r>
              <a:rPr lang="en-US" sz="1400"/>
              <a:t> la </a:t>
            </a:r>
            <a:r>
              <a:rPr lang="en-US" sz="1400" err="1"/>
              <a:t>situazione</a:t>
            </a:r>
            <a:r>
              <a:rPr lang="en-US" sz="1400"/>
              <a:t> di </a:t>
            </a:r>
            <a:r>
              <a:rPr lang="en-US" sz="1400" err="1"/>
              <a:t>contesto</a:t>
            </a:r>
            <a:r>
              <a:rPr lang="en-US" sz="1400"/>
              <a:t> e </a:t>
            </a:r>
            <a:r>
              <a:rPr lang="en-US" sz="1400" err="1"/>
              <a:t>barriere</a:t>
            </a:r>
            <a:r>
              <a:rPr lang="en-US" sz="1400"/>
              <a:t> al </a:t>
            </a:r>
            <a:r>
              <a:rPr lang="en-US" sz="1400" err="1"/>
              <a:t>cambiamento</a:t>
            </a:r>
            <a:r>
              <a:rPr lang="en-US" sz="1400"/>
              <a:t> </a:t>
            </a:r>
          </a:p>
        </p:txBody>
      </p:sp>
      <p:pic>
        <p:nvPicPr>
          <p:cNvPr id="7" name="Elemento grafico 6" descr="Insegnante">
            <a:extLst>
              <a:ext uri="{FF2B5EF4-FFF2-40B4-BE49-F238E27FC236}">
                <a16:creationId xmlns:a16="http://schemas.microsoft.com/office/drawing/2014/main" id="{60D47B96-E60E-44FE-A009-E3D7C8A3B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2785" y="3572461"/>
            <a:ext cx="1826549" cy="1826549"/>
          </a:xfrm>
          <a:prstGeom prst="rect">
            <a:avLst/>
          </a:prstGeom>
        </p:spPr>
      </p:pic>
      <p:sp>
        <p:nvSpPr>
          <p:cNvPr id="9" name="Parentesi quadra aperta 8">
            <a:extLst>
              <a:ext uri="{FF2B5EF4-FFF2-40B4-BE49-F238E27FC236}">
                <a16:creationId xmlns:a16="http://schemas.microsoft.com/office/drawing/2014/main" id="{33BB3498-BCB8-430E-8316-EB4788CEB4D7}"/>
              </a:ext>
            </a:extLst>
          </p:cNvPr>
          <p:cNvSpPr/>
          <p:nvPr/>
        </p:nvSpPr>
        <p:spPr>
          <a:xfrm>
            <a:off x="2095092" y="1171400"/>
            <a:ext cx="418010" cy="4389961"/>
          </a:xfrm>
          <a:prstGeom prst="leftBracket">
            <a:avLst>
              <a:gd name="adj" fmla="val 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EFB7CFE-0C24-4D5A-9B15-9C8298016D87}"/>
              </a:ext>
            </a:extLst>
          </p:cNvPr>
          <p:cNvSpPr txBox="1">
            <a:spLocks/>
          </p:cNvSpPr>
          <p:nvPr/>
        </p:nvSpPr>
        <p:spPr>
          <a:xfrm rot="16200000">
            <a:off x="-279205" y="3091964"/>
            <a:ext cx="4196081" cy="41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/>
              <a:t>Per </a:t>
            </a:r>
            <a:r>
              <a:rPr lang="en-US" sz="2000" err="1"/>
              <a:t>ogni</a:t>
            </a:r>
            <a:r>
              <a:rPr lang="en-US" sz="2000"/>
              <a:t> PA </a:t>
            </a:r>
            <a:r>
              <a:rPr lang="en-US" sz="2000" err="1"/>
              <a:t>coinvolta</a:t>
            </a:r>
            <a:r>
              <a:rPr lang="en-US" sz="2000"/>
              <a:t> (9 </a:t>
            </a:r>
            <a:r>
              <a:rPr lang="en-US" sz="2000" err="1"/>
              <a:t>edizioni</a:t>
            </a:r>
            <a:r>
              <a:rPr lang="en-US" sz="2000"/>
              <a:t>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157F4B1-99B2-4344-8E1B-9BE944186059}"/>
              </a:ext>
            </a:extLst>
          </p:cNvPr>
          <p:cNvSpPr txBox="1"/>
          <p:nvPr/>
        </p:nvSpPr>
        <p:spPr>
          <a:xfrm>
            <a:off x="2402944" y="3077805"/>
            <a:ext cx="157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tx1">
                    <a:lumMod val="75000"/>
                    <a:lumOff val="25000"/>
                  </a:schemeClr>
                </a:solidFill>
              </a:rPr>
              <a:t>Convegno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962F98B-D3D9-4D5B-A115-C89E72150B89}"/>
              </a:ext>
            </a:extLst>
          </p:cNvPr>
          <p:cNvSpPr txBox="1"/>
          <p:nvPr/>
        </p:nvSpPr>
        <p:spPr>
          <a:xfrm>
            <a:off x="2458023" y="5029678"/>
            <a:ext cx="157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tx1">
                    <a:lumMod val="75000"/>
                    <a:lumOff val="25000"/>
                  </a:schemeClr>
                </a:solidFill>
              </a:rPr>
              <a:t>Workshop</a:t>
            </a:r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88E3AE77-9820-4CB7-AB42-77613350D385}"/>
              </a:ext>
            </a:extLst>
          </p:cNvPr>
          <p:cNvSpPr txBox="1">
            <a:spLocks/>
          </p:cNvSpPr>
          <p:nvPr/>
        </p:nvSpPr>
        <p:spPr>
          <a:xfrm>
            <a:off x="4485832" y="5534845"/>
            <a:ext cx="4337239" cy="265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Si propone di </a:t>
            </a:r>
            <a:r>
              <a:rPr lang="en-US" sz="1400" dirty="0" err="1"/>
              <a:t>organizzare</a:t>
            </a:r>
            <a:r>
              <a:rPr lang="en-US" sz="1400" dirty="0"/>
              <a:t> </a:t>
            </a:r>
            <a:r>
              <a:rPr lang="en-US" sz="1400" dirty="0" err="1"/>
              <a:t>prioritariamente</a:t>
            </a:r>
            <a:r>
              <a:rPr lang="en-US" sz="1400" dirty="0"/>
              <a:t> le </a:t>
            </a:r>
            <a:r>
              <a:rPr lang="en-US" sz="1400" dirty="0" err="1"/>
              <a:t>giornate</a:t>
            </a:r>
            <a:r>
              <a:rPr lang="en-US" sz="1400" dirty="0"/>
              <a:t> dedicate alle 6 PA con </a:t>
            </a:r>
            <a:r>
              <a:rPr lang="en-US" sz="1400" dirty="0" err="1"/>
              <a:t>sperimentazioni</a:t>
            </a:r>
            <a:r>
              <a:rPr lang="en-US" sz="1400" dirty="0"/>
              <a:t> di Lavoro Agile </a:t>
            </a:r>
            <a:r>
              <a:rPr lang="en-US" sz="1400" dirty="0" err="1"/>
              <a:t>già</a:t>
            </a:r>
            <a:r>
              <a:rPr lang="en-US" sz="1400" dirty="0"/>
              <a:t> </a:t>
            </a:r>
            <a:r>
              <a:rPr lang="en-US" sz="1400" dirty="0" err="1"/>
              <a:t>avviate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531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61661-E4B1-4340-BB43-328BE69E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692150"/>
            <a:ext cx="6085416" cy="742950"/>
          </a:xfrm>
        </p:spPr>
        <p:txBody>
          <a:bodyPr>
            <a:normAutofit/>
          </a:bodyPr>
          <a:lstStyle/>
          <a:p>
            <a:r>
              <a:rPr lang="it-IT" sz="2800" i="1"/>
              <a:t>Formazione online</a:t>
            </a: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68D1AB6C-B60C-4615-A0FE-7DD7F631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84" y="1522473"/>
            <a:ext cx="8981768" cy="4314616"/>
          </a:xfrm>
          <a:prstGeom prst="rect">
            <a:avLst/>
          </a:prstGeom>
        </p:spPr>
      </p:pic>
      <p:grpSp>
        <p:nvGrpSpPr>
          <p:cNvPr id="44" name="Gruppo 43">
            <a:extLst>
              <a:ext uri="{FF2B5EF4-FFF2-40B4-BE49-F238E27FC236}">
                <a16:creationId xmlns:a16="http://schemas.microsoft.com/office/drawing/2014/main" id="{D42003FF-C3C3-42D1-BAC2-8973ADA5EC2B}"/>
              </a:ext>
            </a:extLst>
          </p:cNvPr>
          <p:cNvGrpSpPr/>
          <p:nvPr/>
        </p:nvGrpSpPr>
        <p:grpSpPr>
          <a:xfrm>
            <a:off x="3718379" y="201673"/>
            <a:ext cx="1320800" cy="1320800"/>
            <a:chOff x="7485049" y="120567"/>
            <a:chExt cx="1642836" cy="1642836"/>
          </a:xfrm>
        </p:grpSpPr>
        <p:pic>
          <p:nvPicPr>
            <p:cNvPr id="42" name="Elemento grafico 41" descr="Computer portatile">
              <a:extLst>
                <a:ext uri="{FF2B5EF4-FFF2-40B4-BE49-F238E27FC236}">
                  <a16:creationId xmlns:a16="http://schemas.microsoft.com/office/drawing/2014/main" id="{C0FB4525-A9A7-4267-8E4B-D164E2FA3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85049" y="120567"/>
              <a:ext cx="1642836" cy="1642836"/>
            </a:xfrm>
            <a:prstGeom prst="rect">
              <a:avLst/>
            </a:prstGeom>
          </p:spPr>
        </p:pic>
        <p:pic>
          <p:nvPicPr>
            <p:cNvPr id="43" name="Elemento grafico 42" descr="Utente">
              <a:extLst>
                <a:ext uri="{FF2B5EF4-FFF2-40B4-BE49-F238E27FC236}">
                  <a16:creationId xmlns:a16="http://schemas.microsoft.com/office/drawing/2014/main" id="{DDFFE5C6-52FF-475A-803A-99A71A121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45064" y="539035"/>
              <a:ext cx="555206" cy="5552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621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61661-E4B1-4340-BB43-328BE69E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6" y="692150"/>
            <a:ext cx="7435523" cy="742950"/>
          </a:xfrm>
        </p:spPr>
        <p:txBody>
          <a:bodyPr>
            <a:normAutofit/>
          </a:bodyPr>
          <a:lstStyle/>
          <a:p>
            <a:r>
              <a:rPr lang="it-IT" sz="2800" i="1"/>
              <a:t>Formazione online – Moduli comuni</a:t>
            </a:r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D42003FF-C3C3-42D1-BAC2-8973ADA5EC2B}"/>
              </a:ext>
            </a:extLst>
          </p:cNvPr>
          <p:cNvGrpSpPr/>
          <p:nvPr/>
        </p:nvGrpSpPr>
        <p:grpSpPr>
          <a:xfrm>
            <a:off x="8159750" y="403225"/>
            <a:ext cx="1320800" cy="1320800"/>
            <a:chOff x="7485049" y="120567"/>
            <a:chExt cx="1642836" cy="1642836"/>
          </a:xfrm>
        </p:grpSpPr>
        <p:pic>
          <p:nvPicPr>
            <p:cNvPr id="42" name="Elemento grafico 41" descr="Computer portatile">
              <a:extLst>
                <a:ext uri="{FF2B5EF4-FFF2-40B4-BE49-F238E27FC236}">
                  <a16:creationId xmlns:a16="http://schemas.microsoft.com/office/drawing/2014/main" id="{C0FB4525-A9A7-4267-8E4B-D164E2FA3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5049" y="120567"/>
              <a:ext cx="1642836" cy="1642836"/>
            </a:xfrm>
            <a:prstGeom prst="rect">
              <a:avLst/>
            </a:prstGeom>
          </p:spPr>
        </p:pic>
        <p:pic>
          <p:nvPicPr>
            <p:cNvPr id="43" name="Elemento grafico 42" descr="Utente">
              <a:extLst>
                <a:ext uri="{FF2B5EF4-FFF2-40B4-BE49-F238E27FC236}">
                  <a16:creationId xmlns:a16="http://schemas.microsoft.com/office/drawing/2014/main" id="{DDFFE5C6-52FF-475A-803A-99A71A121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45064" y="539035"/>
              <a:ext cx="555206" cy="555206"/>
            </a:xfrm>
            <a:prstGeom prst="rect">
              <a:avLst/>
            </a:prstGeom>
          </p:spPr>
        </p:pic>
      </p:grp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D33F303-D620-4688-88D4-7383CA73EF12}"/>
              </a:ext>
            </a:extLst>
          </p:cNvPr>
          <p:cNvGraphicFramePr>
            <a:graphicFrameLocks noGrp="1"/>
          </p:cNvGraphicFramePr>
          <p:nvPr/>
        </p:nvGraphicFramePr>
        <p:xfrm>
          <a:off x="382772" y="1472727"/>
          <a:ext cx="10568763" cy="4873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2465">
                  <a:extLst>
                    <a:ext uri="{9D8B030D-6E8A-4147-A177-3AD203B41FA5}">
                      <a16:colId xmlns:a16="http://schemas.microsoft.com/office/drawing/2014/main" val="574123428"/>
                    </a:ext>
                  </a:extLst>
                </a:gridCol>
                <a:gridCol w="6501898">
                  <a:extLst>
                    <a:ext uri="{9D8B030D-6E8A-4147-A177-3AD203B41FA5}">
                      <a16:colId xmlns:a16="http://schemas.microsoft.com/office/drawing/2014/main" val="40575644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83811310"/>
                    </a:ext>
                  </a:extLst>
                </a:gridCol>
              </a:tblGrid>
              <a:tr h="3891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it-IT" sz="1600">
                          <a:effectLst/>
                        </a:rPr>
                        <a:t>Video-lezioni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06" marR="374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it-IT" sz="1600">
                          <a:effectLst/>
                        </a:rPr>
                        <a:t>Obiettivi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06" marR="374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it-IT" sz="1600">
                          <a:effectLst/>
                        </a:rPr>
                        <a:t>Docente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06" marR="37406" marT="0" marB="0" anchor="ctr"/>
                </a:tc>
                <a:extLst>
                  <a:ext uri="{0D108BD9-81ED-4DB2-BD59-A6C34878D82A}">
                    <a16:rowId xmlns:a16="http://schemas.microsoft.com/office/drawing/2014/main" val="3374501753"/>
                  </a:ext>
                </a:extLst>
              </a:tr>
              <a:tr h="108178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A1 - Il lavoro agile nella pubblica amministrazione: contesto di riferimento nel settore pubblico italiano e principali iniziative a livello nazionale ed europeo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06" marR="37406" marT="0" marB="0" anchor="ctr"/>
                </a:tc>
                <a:tc>
                  <a:txBody>
                    <a:bodyPr/>
                    <a:lstStyle/>
                    <a:p>
                      <a:pPr marL="176213" lvl="0" indent="-176213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t-IT" sz="1100">
                          <a:effectLst/>
                        </a:rPr>
                        <a:t>Presentare lo stato di diffusione dello Smart Working nella PA a livello nazionale ed europeo,</a:t>
                      </a:r>
                      <a:endParaRPr lang="it-IT" sz="1200">
                        <a:effectLst/>
                      </a:endParaRPr>
                    </a:p>
                    <a:p>
                      <a:pPr marL="176213" lvl="0" indent="-176213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t-IT" sz="1100">
                          <a:effectLst/>
                        </a:rPr>
                        <a:t>Approfondire i principali casi di studio in ambito PA a livello nazionale ed europeo.</a:t>
                      </a:r>
                      <a:endParaRPr lang="it-I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06" marR="374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it-IT" sz="1400">
                          <a:effectLst/>
                        </a:rPr>
                        <a:t>Mariano Corso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06" marR="37406" marT="0" marB="0" anchor="ctr"/>
                </a:tc>
                <a:extLst>
                  <a:ext uri="{0D108BD9-81ED-4DB2-BD59-A6C34878D82A}">
                    <a16:rowId xmlns:a16="http://schemas.microsoft.com/office/drawing/2014/main" val="50235264"/>
                  </a:ext>
                </a:extLst>
              </a:tr>
              <a:tr h="99158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A2 – Legge 81/2017, Direttiva n°3 2017: il contesto normativo che disciplina lo Smart Working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06" marR="37406" marT="0" marB="0" anchor="ctr"/>
                </a:tc>
                <a:tc>
                  <a:txBody>
                    <a:bodyPr/>
                    <a:lstStyle/>
                    <a:p>
                      <a:pPr marL="176213" lvl="0" indent="-176213" algn="l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x-non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Comprendere il framework normativo che disciplina lo Smart Working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176213" lvl="0" indent="-176213" algn="l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x-non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Approfondire gli elementi caratterizzanti la legge sullo Smart Working (81/2017)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176213" lvl="0" indent="-176213" algn="l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x-non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Analizzare le principali problematiche applicative e la declinazione sul settore pubblico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7406" marR="374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it-IT" sz="1400">
                          <a:effectLst/>
                        </a:rPr>
                        <a:t>Aldo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it-IT" sz="1400">
                          <a:effectLst/>
                        </a:rPr>
                        <a:t>Bottini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06" marR="37406" marT="0" marB="0" anchor="ctr"/>
                </a:tc>
                <a:extLst>
                  <a:ext uri="{0D108BD9-81ED-4DB2-BD59-A6C34878D82A}">
                    <a16:rowId xmlns:a16="http://schemas.microsoft.com/office/drawing/2014/main" val="3521893772"/>
                  </a:ext>
                </a:extLst>
              </a:tr>
              <a:tr h="1298742">
                <a:tc>
                  <a:txBody>
                    <a:bodyPr/>
                    <a:lstStyle/>
                    <a:p>
                      <a:pPr marL="228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</a:rPr>
                        <a:t>B1 - I benefici dello Smart Working per le organizzazioni e le PA: impatto su processi e nuovi modelli di servizio al cittadino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06" marR="37406" marT="0" marB="0" anchor="ctr"/>
                </a:tc>
                <a:tc>
                  <a:txBody>
                    <a:bodyPr/>
                    <a:lstStyle/>
                    <a:p>
                      <a:pPr marL="176213" lvl="0" indent="-176213" algn="l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x-non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Comprendere le tipologie di benefici potenziali dello Smart Working dal punto di vista dell’organizzazione e della PA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176213" lvl="0" indent="-176213" algn="l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x-non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Condividere esempi pratici di aumento dell’efficienza dei processi amministrativi e miglioramento dei servizi offerti al cittadino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7406" marR="37406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it-IT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Emanuele </a:t>
                      </a:r>
                      <a:r>
                        <a:rPr lang="it-IT" sz="1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Madini</a:t>
                      </a:r>
                      <a:endParaRPr lang="it-IT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406" marR="37406" marT="0" marB="0" anchor="ctr"/>
                </a:tc>
                <a:extLst>
                  <a:ext uri="{0D108BD9-81ED-4DB2-BD59-A6C34878D82A}">
                    <a16:rowId xmlns:a16="http://schemas.microsoft.com/office/drawing/2014/main" val="2631290356"/>
                  </a:ext>
                </a:extLst>
              </a:tr>
              <a:tr h="111270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</a:rPr>
                        <a:t>B2 - I benefici dello Smart Working per il benessere delle persone, la collettività e l'organizzazione delle città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06" marR="37406" marT="0" marB="0" anchor="ctr"/>
                </a:tc>
                <a:tc>
                  <a:txBody>
                    <a:bodyPr/>
                    <a:lstStyle/>
                    <a:p>
                      <a:pPr marL="176213" lvl="0" indent="-176213" algn="l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x-non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Comprendere i benefici dello Smart Working dal punto di vista della persona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176213" lvl="0" indent="-176213" algn="l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x-non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Approfondire l’impatto dello Smart Working sulle relazioni della persona con la collettività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176213" lvl="0" indent="-176213" algn="l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x-non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Evidenziare le opportunità che le città possono cogliere dalla diffusione di questa pratica lavorativa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7406" marR="374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Chiara Bisconti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06" marR="37406" marT="0" marB="0" anchor="ctr"/>
                </a:tc>
                <a:extLst>
                  <a:ext uri="{0D108BD9-81ED-4DB2-BD59-A6C34878D82A}">
                    <a16:rowId xmlns:a16="http://schemas.microsoft.com/office/drawing/2014/main" val="2979155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97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61661-E4B1-4340-BB43-328BE69E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692150"/>
            <a:ext cx="7720243" cy="742950"/>
          </a:xfrm>
        </p:spPr>
        <p:txBody>
          <a:bodyPr>
            <a:normAutofit/>
          </a:bodyPr>
          <a:lstStyle/>
          <a:p>
            <a:r>
              <a:rPr lang="it-IT" sz="2800" i="1"/>
              <a:t>Formazione online – Moduli Dirigenti</a:t>
            </a:r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D42003FF-C3C3-42D1-BAC2-8973ADA5EC2B}"/>
              </a:ext>
            </a:extLst>
          </p:cNvPr>
          <p:cNvGrpSpPr/>
          <p:nvPr/>
        </p:nvGrpSpPr>
        <p:grpSpPr>
          <a:xfrm>
            <a:off x="8159750" y="403225"/>
            <a:ext cx="1320800" cy="1320800"/>
            <a:chOff x="7485049" y="120567"/>
            <a:chExt cx="1642836" cy="1642836"/>
          </a:xfrm>
        </p:grpSpPr>
        <p:pic>
          <p:nvPicPr>
            <p:cNvPr id="42" name="Elemento grafico 41" descr="Computer portatile">
              <a:extLst>
                <a:ext uri="{FF2B5EF4-FFF2-40B4-BE49-F238E27FC236}">
                  <a16:creationId xmlns:a16="http://schemas.microsoft.com/office/drawing/2014/main" id="{C0FB4525-A9A7-4267-8E4B-D164E2FA3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85049" y="120567"/>
              <a:ext cx="1642836" cy="1642836"/>
            </a:xfrm>
            <a:prstGeom prst="rect">
              <a:avLst/>
            </a:prstGeom>
          </p:spPr>
        </p:pic>
        <p:pic>
          <p:nvPicPr>
            <p:cNvPr id="43" name="Elemento grafico 42" descr="Utente">
              <a:extLst>
                <a:ext uri="{FF2B5EF4-FFF2-40B4-BE49-F238E27FC236}">
                  <a16:creationId xmlns:a16="http://schemas.microsoft.com/office/drawing/2014/main" id="{DDFFE5C6-52FF-475A-803A-99A71A121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45064" y="539035"/>
              <a:ext cx="555206" cy="555206"/>
            </a:xfrm>
            <a:prstGeom prst="rect">
              <a:avLst/>
            </a:prstGeom>
          </p:spPr>
        </p:pic>
      </p:grp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D33F303-D620-4688-88D4-7383CA73E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85431"/>
              </p:ext>
            </p:extLst>
          </p:nvPr>
        </p:nvGraphicFramePr>
        <p:xfrm>
          <a:off x="382772" y="1472727"/>
          <a:ext cx="10568763" cy="4873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2465">
                  <a:extLst>
                    <a:ext uri="{9D8B030D-6E8A-4147-A177-3AD203B41FA5}">
                      <a16:colId xmlns:a16="http://schemas.microsoft.com/office/drawing/2014/main" val="574123428"/>
                    </a:ext>
                  </a:extLst>
                </a:gridCol>
                <a:gridCol w="6501898">
                  <a:extLst>
                    <a:ext uri="{9D8B030D-6E8A-4147-A177-3AD203B41FA5}">
                      <a16:colId xmlns:a16="http://schemas.microsoft.com/office/drawing/2014/main" val="40575644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83811310"/>
                    </a:ext>
                  </a:extLst>
                </a:gridCol>
              </a:tblGrid>
              <a:tr h="3891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it-IT" sz="1600">
                          <a:effectLst/>
                        </a:rPr>
                        <a:t>Video-lezioni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06" marR="374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it-IT" sz="1600">
                          <a:effectLst/>
                        </a:rPr>
                        <a:t>Obiettivi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06" marR="374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it-IT" sz="1600">
                          <a:effectLst/>
                        </a:rPr>
                        <a:t>Docente</a:t>
                      </a:r>
                      <a:endParaRPr lang="it-I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06" marR="37406" marT="0" marB="0" anchor="ctr"/>
                </a:tc>
                <a:extLst>
                  <a:ext uri="{0D108BD9-81ED-4DB2-BD59-A6C34878D82A}">
                    <a16:rowId xmlns:a16="http://schemas.microsoft.com/office/drawing/2014/main" val="3374501753"/>
                  </a:ext>
                </a:extLst>
              </a:tr>
              <a:tr h="108178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C1 - Gestione per obiettivi e valutazione della performance: come cambia il ruolo del capo nello Smart Working</a:t>
                      </a:r>
                      <a:endParaRPr lang="it-IT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6213" lvl="0" indent="-176213" algn="l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x-non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Condividere modalità di definizione e assegnazione degli obiettivi alle persone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176213" lvl="0" indent="-176213" algn="l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x-non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Promuovere la cultura del feedback e del miglioramento continuo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it-IT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Fabio Bocchi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235264"/>
                  </a:ext>
                </a:extLst>
              </a:tr>
              <a:tr h="99158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C2 – Come valutare l’impatto dello Smart Working su processi e attività</a:t>
                      </a:r>
                      <a:endParaRPr lang="it-IT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6213" lvl="0" indent="-176213" algn="l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x-non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Supportare 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x-non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Dirigenti nell’identificazione di possibili KPI di processo da identificare per valutare l’impatto dello Smart Working sulla produttività dei team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/uffici.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it-IT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Fabio Bocchi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1893772"/>
                  </a:ext>
                </a:extLst>
              </a:tr>
              <a:tr h="1298742">
                <a:tc>
                  <a:txBody>
                    <a:bodyPr/>
                    <a:lstStyle/>
                    <a:p>
                      <a:pPr marL="2286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x-none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– </a:t>
                      </a:r>
                      <a:r>
                        <a:rPr lang="it-IT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 ruolo del Manager per supportare l’introduzione dello Smart Working e l’evoluzione degli stili di leadership</a:t>
                      </a:r>
                      <a:endParaRPr lang="it-I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6213" lvl="0" indent="-176213" algn="l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x-none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Comprendere 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l’impatto del cambiamento nelle modalità di organizzazione del lavoro</a:t>
                      </a:r>
                    </a:p>
                    <a:p>
                      <a:pPr marL="176213" lvl="0" indent="-176213" algn="l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Evidenziare i nuovi principi di leadership e le sfide attese per i Manager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it-IT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Emanuele Madini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1290356"/>
                  </a:ext>
                </a:extLst>
              </a:tr>
              <a:tr h="111270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x-none" sz="12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– </a:t>
                      </a:r>
                      <a:r>
                        <a:rPr lang="it-IT" sz="12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l’impatto dello Smart Working sull’evoluzione dei modelli culturali e organizzativi all’interno del settore pubblico</a:t>
                      </a:r>
                      <a:endParaRPr lang="it-IT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6213" lvl="0" indent="-176213" algn="l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x-non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Analizzare l’impatto dello Smart Working sulle organizzazioni della PA e sui loro processi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176213" lvl="0" indent="-176213" algn="l" defTabSz="4572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x-non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Comprendere l’impatto dello Smart Working in termini di evoluzione dei modelli culturali e organizzativi della PA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it-I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Mariano Corso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155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0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VeLA.pptx" id="{39351314-275B-403A-BB3D-F22D91E38230}" vid="{43E32038-CEA3-4FA3-A079-312958465B0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4B69D3E5733446B0FAE3C81CC1AA29" ma:contentTypeVersion="16" ma:contentTypeDescription="Creare un nuovo documento." ma:contentTypeScope="" ma:versionID="4b71b8ae0cffe0da5bf3a80012bd62b3">
  <xsd:schema xmlns:xsd="http://www.w3.org/2001/XMLSchema" xmlns:xs="http://www.w3.org/2001/XMLSchema" xmlns:p="http://schemas.microsoft.com/office/2006/metadata/properties" xmlns:ns3="0eda4f44-c574-4c28-adc0-f041ccbed4ff" xmlns:ns4="4c3236c6-95d2-4d17-be8d-585712637b94" targetNamespace="http://schemas.microsoft.com/office/2006/metadata/properties" ma:root="true" ma:fieldsID="2d1aa1307e20134838bad46169966e37" ns3:_="" ns4:_="">
    <xsd:import namespace="0eda4f44-c574-4c28-adc0-f041ccbed4ff"/>
    <xsd:import namespace="4c3236c6-95d2-4d17-be8d-585712637b9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a4f44-c574-4c28-adc0-f041ccbed4f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3236c6-95d2-4d17-be8d-585712637b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7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B7F9B4-92D6-4D98-A789-C60CE3EF85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da4f44-c574-4c28-adc0-f041ccbed4ff"/>
    <ds:schemaRef ds:uri="4c3236c6-95d2-4d17-be8d-585712637b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56AFA9-9058-465A-9CE4-E0C0F9FAA6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76E0F1-10C1-4428-9372-C969FDF3AEE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0eda4f44-c574-4c28-adc0-f041ccbed4ff"/>
    <ds:schemaRef ds:uri="http://purl.org/dc/dcmitype/"/>
    <ds:schemaRef ds:uri="http://schemas.microsoft.com/office/infopath/2007/PartnerControls"/>
    <ds:schemaRef ds:uri="4c3236c6-95d2-4d17-be8d-585712637b94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VeLA</Template>
  <TotalTime>115</TotalTime>
  <Words>1500</Words>
  <Application>Microsoft Office PowerPoint</Application>
  <PresentationFormat>Widescreen</PresentationFormat>
  <Paragraphs>206</Paragraphs>
  <Slides>17</Slides>
  <Notes>3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Symbol</vt:lpstr>
      <vt:lpstr>Wingdings</vt:lpstr>
      <vt:lpstr>Wingdings 3</vt:lpstr>
      <vt:lpstr>Tema di Office</vt:lpstr>
      <vt:lpstr>Piano esecutivo Seconda fase</vt:lpstr>
      <vt:lpstr>Presentazione standard di PowerPoint</vt:lpstr>
      <vt:lpstr>1. Attività di coordinamento del progetto VeLA</vt:lpstr>
      <vt:lpstr>2. Progettazione, sviluppo ed erogazione di un percorso formativo per Dirigenti e Leading Group </vt:lpstr>
      <vt:lpstr>Struttura Piano Formativo</vt:lpstr>
      <vt:lpstr>Formazione in presenza</vt:lpstr>
      <vt:lpstr>Formazione online</vt:lpstr>
      <vt:lpstr>Formazione online – Moduli comuni</vt:lpstr>
      <vt:lpstr>Formazione online – Moduli Dirigenti</vt:lpstr>
      <vt:lpstr>Formazione online – Moduli Leading Group</vt:lpstr>
      <vt:lpstr>3. Ideazione, progettazione e realizzazione di azioni e materiali di comunicazione del progetto VeLA   </vt:lpstr>
      <vt:lpstr>4. progettazione e realizzazione di eventi  </vt:lpstr>
      <vt:lpstr>5. Realizzazione kit di riuso sullo Smart Working</vt:lpstr>
      <vt:lpstr>5. Modalità di coordinamento e lavoro</vt:lpstr>
      <vt:lpstr>Criteri di Space Planning </vt:lpstr>
      <vt:lpstr>Smart Worksetting Menu  </vt:lpstr>
      <vt:lpstr>Smart Worksetting Menu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Luigi Rosati</dc:creator>
  <cp:lastModifiedBy>Sparaco Stefania</cp:lastModifiedBy>
  <cp:revision>10</cp:revision>
  <dcterms:created xsi:type="dcterms:W3CDTF">2018-12-20T07:19:53Z</dcterms:created>
  <dcterms:modified xsi:type="dcterms:W3CDTF">2020-06-05T12:05:23Z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0x010100A54B69D3E5733446B0FAE3C81CC1AA29</vt:lpwstr>
  </property>
</Properties>
</file>