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0"/>
  </p:notesMasterIdLst>
  <p:sldIdLst>
    <p:sldId id="265" r:id="rId5"/>
    <p:sldId id="272" r:id="rId6"/>
    <p:sldId id="1661" r:id="rId7"/>
    <p:sldId id="1707" r:id="rId8"/>
    <p:sldId id="1662" r:id="rId9"/>
    <p:sldId id="1677" r:id="rId10"/>
    <p:sldId id="1666" r:id="rId11"/>
    <p:sldId id="1667" r:id="rId12"/>
    <p:sldId id="1668" r:id="rId13"/>
    <p:sldId id="1669" r:id="rId14"/>
    <p:sldId id="1670" r:id="rId15"/>
    <p:sldId id="1671" r:id="rId16"/>
    <p:sldId id="1672" r:id="rId17"/>
    <p:sldId id="1678" r:id="rId18"/>
    <p:sldId id="1673" r:id="rId19"/>
    <p:sldId id="1674" r:id="rId20"/>
    <p:sldId id="1675" r:id="rId21"/>
    <p:sldId id="1679" r:id="rId22"/>
    <p:sldId id="1676" r:id="rId23"/>
    <p:sldId id="1686" r:id="rId24"/>
    <p:sldId id="1687" r:id="rId25"/>
    <p:sldId id="1688" r:id="rId26"/>
    <p:sldId id="1689" r:id="rId27"/>
    <p:sldId id="1690" r:id="rId28"/>
    <p:sldId id="1680" r:id="rId29"/>
    <p:sldId id="1691" r:id="rId30"/>
    <p:sldId id="1692" r:id="rId31"/>
    <p:sldId id="1693" r:id="rId32"/>
    <p:sldId id="1681" r:id="rId33"/>
    <p:sldId id="1694" r:id="rId34"/>
    <p:sldId id="1695" r:id="rId35"/>
    <p:sldId id="1696" r:id="rId36"/>
    <p:sldId id="1697" r:id="rId37"/>
    <p:sldId id="1698" r:id="rId38"/>
    <p:sldId id="1682" r:id="rId39"/>
    <p:sldId id="1699" r:id="rId40"/>
    <p:sldId id="1700" r:id="rId41"/>
    <p:sldId id="1701" r:id="rId42"/>
    <p:sldId id="1702" r:id="rId43"/>
    <p:sldId id="1683" r:id="rId44"/>
    <p:sldId id="1703" r:id="rId45"/>
    <p:sldId id="1704" r:id="rId46"/>
    <p:sldId id="1684" r:id="rId47"/>
    <p:sldId id="1705" r:id="rId48"/>
    <p:sldId id="1706" r:id="rId49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aco Stefania" initials="SS" lastIdx="1" clrIdx="0">
    <p:extLst>
      <p:ext uri="{19B8F6BF-5375-455C-9EA6-DF929625EA0E}">
        <p15:presenceInfo xmlns:p15="http://schemas.microsoft.com/office/powerpoint/2012/main" userId="S-1-5-21-530726339-931938001-1011632211-290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93B"/>
    <a:srgbClr val="0069A0"/>
    <a:srgbClr val="4472C4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F1384-AB18-4146-9D50-8E0C27C75CD9}" v="5" dt="2019-06-11T12:17:21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31" autoAdjust="0"/>
  </p:normalViewPr>
  <p:slideViewPr>
    <p:cSldViewPr snapToGrid="0">
      <p:cViewPr varScale="1">
        <p:scale>
          <a:sx n="65" d="100"/>
          <a:sy n="65" d="100"/>
        </p:scale>
        <p:origin x="6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isanti" userId="392a7d31-ca04-4d58-b173-faac4c2967cc" providerId="ADAL" clId="{D8EB9572-20FB-4EC8-8E88-B5B153D4992F}"/>
    <pc:docChg chg="modSld">
      <pc:chgData name="Andrea Lisanti" userId="392a7d31-ca04-4d58-b173-faac4c2967cc" providerId="ADAL" clId="{D8EB9572-20FB-4EC8-8E88-B5B153D4992F}" dt="2019-06-05T12:31:43.991" v="0" actId="20577"/>
      <pc:docMkLst>
        <pc:docMk/>
      </pc:docMkLst>
      <pc:sldChg chg="modSp">
        <pc:chgData name="Andrea Lisanti" userId="392a7d31-ca04-4d58-b173-faac4c2967cc" providerId="ADAL" clId="{D8EB9572-20FB-4EC8-8E88-B5B153D4992F}" dt="2019-06-05T12:31:43.991" v="0" actId="20577"/>
        <pc:sldMkLst>
          <pc:docMk/>
          <pc:sldMk cId="352463353" sldId="1673"/>
        </pc:sldMkLst>
        <pc:graphicFrameChg chg="modGraphic">
          <ac:chgData name="Andrea Lisanti" userId="392a7d31-ca04-4d58-b173-faac4c2967cc" providerId="ADAL" clId="{D8EB9572-20FB-4EC8-8E88-B5B153D4992F}" dt="2019-06-05T12:31:43.991" v="0" actId="20577"/>
          <ac:graphicFrameMkLst>
            <pc:docMk/>
            <pc:sldMk cId="352463353" sldId="1673"/>
            <ac:graphicFrameMk id="2" creationId="{E0567754-13CD-41E4-911E-9641C8150D9D}"/>
          </ac:graphicFrameMkLst>
        </pc:graphicFrameChg>
      </pc:sldChg>
    </pc:docChg>
  </pc:docChgLst>
  <pc:docChgLst>
    <pc:chgData name="Andrea Lisanti" userId="392a7d31-ca04-4d58-b173-faac4c2967cc" providerId="ADAL" clId="{BE7F1384-AB18-4146-9D50-8E0C27C75CD9}"/>
    <pc:docChg chg="undo custSel modSld">
      <pc:chgData name="Andrea Lisanti" userId="392a7d31-ca04-4d58-b173-faac4c2967cc" providerId="ADAL" clId="{BE7F1384-AB18-4146-9D50-8E0C27C75CD9}" dt="2019-06-11T12:17:22.987" v="25" actId="404"/>
      <pc:docMkLst>
        <pc:docMk/>
      </pc:docMkLst>
      <pc:sldChg chg="modSp">
        <pc:chgData name="Andrea Lisanti" userId="392a7d31-ca04-4d58-b173-faac4c2967cc" providerId="ADAL" clId="{BE7F1384-AB18-4146-9D50-8E0C27C75CD9}" dt="2019-06-11T12:15:44.025" v="16" actId="20577"/>
        <pc:sldMkLst>
          <pc:docMk/>
          <pc:sldMk cId="1747312781" sldId="265"/>
        </pc:sldMkLst>
        <pc:spChg chg="mod">
          <ac:chgData name="Andrea Lisanti" userId="392a7d31-ca04-4d58-b173-faac4c2967cc" providerId="ADAL" clId="{BE7F1384-AB18-4146-9D50-8E0C27C75CD9}" dt="2019-06-11T12:15:44.025" v="16" actId="20577"/>
          <ac:spMkLst>
            <pc:docMk/>
            <pc:sldMk cId="1747312781" sldId="265"/>
            <ac:spMk id="2" creationId="{6FC538F5-38D6-4E10-A609-DAAD91B4D7B0}"/>
          </ac:spMkLst>
        </pc:spChg>
      </pc:sldChg>
      <pc:sldChg chg="modSp">
        <pc:chgData name="Andrea Lisanti" userId="392a7d31-ca04-4d58-b173-faac4c2967cc" providerId="ADAL" clId="{BE7F1384-AB18-4146-9D50-8E0C27C75CD9}" dt="2019-06-11T12:17:04.148" v="19" actId="404"/>
        <pc:sldMkLst>
          <pc:docMk/>
          <pc:sldMk cId="3077376351" sldId="272"/>
        </pc:sldMkLst>
        <pc:spChg chg="mod">
          <ac:chgData name="Andrea Lisanti" userId="392a7d31-ca04-4d58-b173-faac4c2967cc" providerId="ADAL" clId="{BE7F1384-AB18-4146-9D50-8E0C27C75CD9}" dt="2019-06-11T12:17:04.148" v="19" actId="404"/>
          <ac:spMkLst>
            <pc:docMk/>
            <pc:sldMk cId="3077376351" sldId="272"/>
            <ac:spMk id="4" creationId="{2A882DF9-4026-E146-BBAB-FB5B66F42663}"/>
          </ac:spMkLst>
        </pc:spChg>
      </pc:sldChg>
      <pc:sldChg chg="modSp">
        <pc:chgData name="Andrea Lisanti" userId="392a7d31-ca04-4d58-b173-faac4c2967cc" providerId="ADAL" clId="{BE7F1384-AB18-4146-9D50-8E0C27C75CD9}" dt="2019-06-11T12:17:11.769" v="21" actId="404"/>
        <pc:sldMkLst>
          <pc:docMk/>
          <pc:sldMk cId="2515383116" sldId="1661"/>
        </pc:sldMkLst>
        <pc:spChg chg="mod">
          <ac:chgData name="Andrea Lisanti" userId="392a7d31-ca04-4d58-b173-faac4c2967cc" providerId="ADAL" clId="{BE7F1384-AB18-4146-9D50-8E0C27C75CD9}" dt="2019-06-11T12:17:11.769" v="21" actId="404"/>
          <ac:spMkLst>
            <pc:docMk/>
            <pc:sldMk cId="2515383116" sldId="1661"/>
            <ac:spMk id="4" creationId="{2A882DF9-4026-E146-BBAB-FB5B66F42663}"/>
          </ac:spMkLst>
        </pc:spChg>
      </pc:sldChg>
      <pc:sldChg chg="modSp">
        <pc:chgData name="Andrea Lisanti" userId="392a7d31-ca04-4d58-b173-faac4c2967cc" providerId="ADAL" clId="{BE7F1384-AB18-4146-9D50-8E0C27C75CD9}" dt="2019-06-11T12:17:22.987" v="25" actId="404"/>
        <pc:sldMkLst>
          <pc:docMk/>
          <pc:sldMk cId="1483447302" sldId="1662"/>
        </pc:sldMkLst>
        <pc:spChg chg="mod">
          <ac:chgData name="Andrea Lisanti" userId="392a7d31-ca04-4d58-b173-faac4c2967cc" providerId="ADAL" clId="{BE7F1384-AB18-4146-9D50-8E0C27C75CD9}" dt="2019-06-11T12:17:22.987" v="25" actId="404"/>
          <ac:spMkLst>
            <pc:docMk/>
            <pc:sldMk cId="1483447302" sldId="1662"/>
            <ac:spMk id="12" creationId="{15E897F6-5AD7-B04F-A192-9235F1D888D0}"/>
          </ac:spMkLst>
        </pc:spChg>
      </pc:sldChg>
      <pc:sldChg chg="modSp">
        <pc:chgData name="Andrea Lisanti" userId="392a7d31-ca04-4d58-b173-faac4c2967cc" providerId="ADAL" clId="{BE7F1384-AB18-4146-9D50-8E0C27C75CD9}" dt="2019-06-11T12:17:17.710" v="23"/>
        <pc:sldMkLst>
          <pc:docMk/>
          <pc:sldMk cId="1793448255" sldId="1707"/>
        </pc:sldMkLst>
        <pc:spChg chg="mod">
          <ac:chgData name="Andrea Lisanti" userId="392a7d31-ca04-4d58-b173-faac4c2967cc" providerId="ADAL" clId="{BE7F1384-AB18-4146-9D50-8E0C27C75CD9}" dt="2019-06-11T12:17:17.710" v="23"/>
          <ac:spMkLst>
            <pc:docMk/>
            <pc:sldMk cId="1793448255" sldId="1707"/>
            <ac:spMk id="4" creationId="{2A882DF9-4026-E146-BBAB-FB5B66F426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CB45-0BFD-4C44-A92D-D275D0C9836F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B65E-34FF-4563-8D10-6A4B1C536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23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D4A1D1-C215-40B5-8459-14134D09A5C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7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334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6731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161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92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999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882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36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9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33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3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1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1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1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1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1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1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1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1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1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1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1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1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it.wikipedia.org/wiki/Metodo_MoSCo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6.svg"/><Relationship Id="rId7" Type="http://schemas.openxmlformats.org/officeDocument/2006/relationships/image" Target="../media/image14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6.svg"/><Relationship Id="rId7" Type="http://schemas.openxmlformats.org/officeDocument/2006/relationships/image" Target="../media/image14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6.svg"/><Relationship Id="rId7" Type="http://schemas.openxmlformats.org/officeDocument/2006/relationships/image" Target="../media/image14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6.svg"/><Relationship Id="rId7" Type="http://schemas.openxmlformats.org/officeDocument/2006/relationships/image" Target="../media/image14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8.svg"/><Relationship Id="rId7" Type="http://schemas.openxmlformats.org/officeDocument/2006/relationships/image" Target="../media/image14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8.svg"/><Relationship Id="rId7" Type="http://schemas.openxmlformats.org/officeDocument/2006/relationships/image" Target="../media/image14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0.svg"/><Relationship Id="rId7" Type="http://schemas.openxmlformats.org/officeDocument/2006/relationships/image" Target="../media/image1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0.svg"/><Relationship Id="rId7" Type="http://schemas.openxmlformats.org/officeDocument/2006/relationships/image" Target="../media/image1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1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9922" y="1972595"/>
            <a:ext cx="6558117" cy="23876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Corbel" panose="020B0503020204020204" pitchFamily="34" charset="0"/>
              </a:rPr>
              <a:t>- KIT RIUSO -</a:t>
            </a:r>
            <a:br>
              <a:rPr lang="it-IT" b="1" dirty="0">
                <a:latin typeface="Corbel" panose="020B0503020204020204" pitchFamily="34" charset="0"/>
              </a:rPr>
            </a:br>
            <a:br>
              <a:rPr lang="it-IT" dirty="0">
                <a:latin typeface="Corbel" panose="020B0503020204020204" pitchFamily="34" charset="0"/>
              </a:rPr>
            </a:br>
            <a:r>
              <a:rPr lang="it-IT" dirty="0">
                <a:latin typeface="Corbel" panose="020B0503020204020204" pitchFamily="34" charset="0"/>
              </a:rPr>
              <a:t>Tecnologie</a:t>
            </a:r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08968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Per telefonia integrata, videoconferenze e chat audio/video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Stereofoniche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Cuffie con microfono: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pic>
        <p:nvPicPr>
          <p:cNvPr id="12" name="Elemento grafico 11" descr="Segnale di divieto">
            <a:extLst>
              <a:ext uri="{FF2B5EF4-FFF2-40B4-BE49-F238E27FC236}">
                <a16:creationId xmlns:a16="http://schemas.microsoft.com/office/drawing/2014/main" id="{134A256B-062A-45B4-AEBF-E2A4448AA7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101" y="6155486"/>
            <a:ext cx="614025" cy="61402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FFB6B06-4F43-4A4D-961E-6E6CE1958685}"/>
              </a:ext>
            </a:extLst>
          </p:cNvPr>
          <p:cNvSpPr/>
          <p:nvPr/>
        </p:nvSpPr>
        <p:spPr>
          <a:xfrm>
            <a:off x="6551113" y="6219963"/>
            <a:ext cx="2915266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Won’t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Senza microfono</a:t>
            </a:r>
          </a:p>
        </p:txBody>
      </p:sp>
    </p:spTree>
    <p:extLst>
      <p:ext uri="{BB962C8B-B14F-4D97-AF65-F5344CB8AC3E}">
        <p14:creationId xmlns:p14="http://schemas.microsoft.com/office/powerpoint/2010/main" val="376340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34411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Deviazione della numerazione d’ufficio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Integrazione con </a:t>
                      </a:r>
                      <a:r>
                        <a:rPr lang="it-IT" sz="1800" dirty="0" err="1"/>
                        <a:t>softphone</a:t>
                      </a:r>
                      <a:endParaRPr lang="it-IT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Compatibilità con tutti i device forniti in dotazione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Eliminazione del device fisico in ufficio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Integrazione con telefonia fissa: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32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60137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Eliminazione delle stampanti locali assegnate all’utente in Smart Working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Disporre di soluzioni di stampa centralizzata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Eliminazione delle stampati locali: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pic>
        <p:nvPicPr>
          <p:cNvPr id="12" name="Elemento grafico 11" descr="Segnale di divieto">
            <a:extLst>
              <a:ext uri="{FF2B5EF4-FFF2-40B4-BE49-F238E27FC236}">
                <a16:creationId xmlns:a16="http://schemas.microsoft.com/office/drawing/2014/main" id="{134A256B-062A-45B4-AEBF-E2A4448AA7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101" y="6155486"/>
            <a:ext cx="614025" cy="61402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FFB6B06-4F43-4A4D-961E-6E6CE1958685}"/>
              </a:ext>
            </a:extLst>
          </p:cNvPr>
          <p:cNvSpPr/>
          <p:nvPr/>
        </p:nvSpPr>
        <p:spPr>
          <a:xfrm>
            <a:off x="6551113" y="6219963"/>
            <a:ext cx="2915266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Won’t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Stampante assegnata personalmente</a:t>
            </a:r>
          </a:p>
        </p:txBody>
      </p:sp>
    </p:spTree>
    <p:extLst>
      <p:ext uri="{BB962C8B-B14F-4D97-AF65-F5344CB8AC3E}">
        <p14:creationId xmlns:p14="http://schemas.microsoft.com/office/powerpoint/2010/main" val="8208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60381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Mini-pannello fotovoltaico di ricarica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Set di connettori di alimentazione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Power Pack: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pic>
        <p:nvPicPr>
          <p:cNvPr id="12" name="Elemento grafico 11" descr="Segnale di divieto">
            <a:extLst>
              <a:ext uri="{FF2B5EF4-FFF2-40B4-BE49-F238E27FC236}">
                <a16:creationId xmlns:a16="http://schemas.microsoft.com/office/drawing/2014/main" id="{134A256B-062A-45B4-AEBF-E2A4448AA7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101" y="6155486"/>
            <a:ext cx="614025" cy="61402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FFB6B06-4F43-4A4D-961E-6E6CE1958685}"/>
              </a:ext>
            </a:extLst>
          </p:cNvPr>
          <p:cNvSpPr/>
          <p:nvPr/>
        </p:nvSpPr>
        <p:spPr>
          <a:xfrm>
            <a:off x="6551113" y="6219963"/>
            <a:ext cx="2915266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Won’t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Peso eccessivo della dotazione complessiva</a:t>
            </a:r>
          </a:p>
        </p:txBody>
      </p:sp>
    </p:spTree>
    <p:extLst>
      <p:ext uri="{BB962C8B-B14F-4D97-AF65-F5344CB8AC3E}">
        <p14:creationId xmlns:p14="http://schemas.microsoft.com/office/powerpoint/2010/main" val="94375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80253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Applicazioni di office 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</a:rPr>
                        <a:t>automation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 integrate con il cloud e equivalenti con quelle aziendali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Applicazioni di office </a:t>
                      </a:r>
                      <a:r>
                        <a:rPr lang="it-IT" dirty="0" err="1"/>
                        <a:t>automation</a:t>
                      </a:r>
                      <a:r>
                        <a:rPr lang="it-IT" dirty="0"/>
                        <a:t> integrate con il cloud e omogenee con quelle aziendali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APPLICAZIONI INDIVIDUALI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Integrazione con il cloud: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6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16291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App Smartphone/tablet equivalenti con quelle del PC portatile (e altri device in dotazione) e con quelle di tutti gli utenti aziendali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App smartphone/tablet omogenee con quelle del PC portatile (e altri device in dotazione) e con quelle di tutti gli utenti aziendali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APPLICAZIONI INDIVIDUALI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Allineamento funzionale applicativo: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54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25198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Presenza di uno store di applicazioni aziendali liberamente installabili anche in mobilità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Essere disponibile almeno per il device «principale» (PC portatile)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disponibili anche per smartphone e/o tablet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APPLICAZIONI INDIVIDUALI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Marketplace applicativo aziendale: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75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0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86131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Raggiungibile dai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 cloud pubblico o privato (aderente alle linee guida AGID)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SERVIZI DI COLLABORAZIONE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Spazio disco individuale online: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9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D092B-6079-8E45-9AD2-C28D6B6A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34511"/>
            <a:ext cx="11620500" cy="3388059"/>
          </a:xfrm>
        </p:spPr>
        <p:txBody>
          <a:bodyPr>
            <a:noAutofit/>
          </a:bodyPr>
          <a:lstStyle/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Gli </a:t>
            </a:r>
            <a:r>
              <a:rPr lang="it-IT" sz="1800" b="1" dirty="0">
                <a:solidFill>
                  <a:schemeClr val="tx1"/>
                </a:solidFill>
              </a:rPr>
              <a:t>strumenti di accompagnamento tecnologico abilitano l’effettiva diffusione di un nuovo modo di concepire il lavoro</a:t>
            </a:r>
            <a:r>
              <a:rPr lang="it-IT" sz="1800" dirty="0">
                <a:solidFill>
                  <a:schemeClr val="tx1"/>
                </a:solidFill>
              </a:rPr>
              <a:t>. Migliorare l'accesso alle tecnologie di collaborazione e comunicazione, nonché il loro effettivo impiego è, infatti, uno degli obiettivi su cui si posiziona il progetto </a:t>
            </a:r>
            <a:r>
              <a:rPr lang="it-IT" sz="1800" dirty="0" err="1">
                <a:solidFill>
                  <a:schemeClr val="tx1"/>
                </a:solidFill>
              </a:rPr>
              <a:t>VeLA</a:t>
            </a:r>
            <a:r>
              <a:rPr lang="it-IT" sz="1800" dirty="0">
                <a:solidFill>
                  <a:schemeClr val="tx1"/>
                </a:solidFill>
              </a:rPr>
              <a:t>. </a:t>
            </a:r>
          </a:p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È indubbio che </a:t>
            </a:r>
            <a:r>
              <a:rPr lang="it-IT" sz="1800" b="1" dirty="0">
                <a:solidFill>
                  <a:schemeClr val="tx1"/>
                </a:solidFill>
              </a:rPr>
              <a:t>l’introduzione</a:t>
            </a:r>
            <a:r>
              <a:rPr lang="it-IT" sz="1800" dirty="0">
                <a:solidFill>
                  <a:schemeClr val="tx1"/>
                </a:solidFill>
              </a:rPr>
              <a:t> della pratica </a:t>
            </a:r>
            <a:r>
              <a:rPr lang="it-IT" sz="1800" b="1" dirty="0">
                <a:solidFill>
                  <a:schemeClr val="tx1"/>
                </a:solidFill>
              </a:rPr>
              <a:t>del Lavoro Agile </a:t>
            </a:r>
            <a:r>
              <a:rPr lang="it-IT" sz="1800" dirty="0">
                <a:solidFill>
                  <a:schemeClr val="tx1"/>
                </a:solidFill>
              </a:rPr>
              <a:t>non possa prescindere da un upgrade delle dotazioni ICT nelle unità organizzative coinvolte e porti con </a:t>
            </a:r>
            <a:r>
              <a:rPr lang="it-IT" sz="1800" dirty="0" err="1">
                <a:solidFill>
                  <a:schemeClr val="tx1"/>
                </a:solidFill>
              </a:rPr>
              <a:t>sè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b="1" dirty="0">
                <a:solidFill>
                  <a:schemeClr val="tx1"/>
                </a:solidFill>
              </a:rPr>
              <a:t>incremento delle competenze digitali </a:t>
            </a:r>
            <a:r>
              <a:rPr lang="it-IT" sz="1800" dirty="0">
                <a:solidFill>
                  <a:schemeClr val="tx1"/>
                </a:solidFill>
              </a:rPr>
              <a:t>dei dipendenti (ad esempio competenze sulla gestione delle interazioni a distanza su piattaforme di social </a:t>
            </a:r>
            <a:r>
              <a:rPr lang="it-IT" sz="1800" dirty="0" err="1">
                <a:solidFill>
                  <a:schemeClr val="tx1"/>
                </a:solidFill>
              </a:rPr>
              <a:t>collaboration</a:t>
            </a:r>
            <a:r>
              <a:rPr lang="it-IT" sz="1800" dirty="0">
                <a:solidFill>
                  <a:schemeClr val="tx1"/>
                </a:solidFill>
              </a:rPr>
              <a:t> e task-management, sull’utilizzo di fonia </a:t>
            </a:r>
            <a:r>
              <a:rPr lang="it-IT" sz="1800" dirty="0" err="1">
                <a:solidFill>
                  <a:schemeClr val="tx1"/>
                </a:solidFill>
              </a:rPr>
              <a:t>voip</a:t>
            </a:r>
            <a:r>
              <a:rPr lang="it-IT" sz="1800" dirty="0">
                <a:solidFill>
                  <a:schemeClr val="tx1"/>
                </a:solidFill>
              </a:rPr>
              <a:t> e chat, sull’accesso sicuro ai dati, etc.). </a:t>
            </a:r>
          </a:p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Inoltre, </a:t>
            </a:r>
            <a:r>
              <a:rPr lang="it-IT" sz="1800" b="1" dirty="0">
                <a:solidFill>
                  <a:schemeClr val="tx1"/>
                </a:solidFill>
              </a:rPr>
              <a:t>Smart Working e trasformazione digitale si abilitano vicendevolmente</a:t>
            </a:r>
            <a:r>
              <a:rPr lang="it-IT" sz="1800" dirty="0">
                <a:solidFill>
                  <a:schemeClr val="tx1"/>
                </a:solidFill>
              </a:rPr>
              <a:t>. Lo Smart Working necessita di tecnologie per rendere concrete le sue pratiche, ma allo stesso tempo rappresenta una grande leva per la realizzazione di una nuova PA digitale, flessibile ed efficace.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endParaRPr lang="en-GB" sz="1800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2A882DF9-4026-E146-BBAB-FB5B66F42663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GLI STRUMENTI TECNOLOGICI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307737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80940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Fruibili con ogni tipo di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 cloud pubblico o privato (aderente alle linee guida AGID)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Adozione di policy per la pulizia/archiviazione automatica dei contenuti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SERVIZI DI COLLABORAZIONE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Spazi di condivisione dei file: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015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61424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Accessibile da ogni tipo di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SERVIZI DI COLLABORAZIONE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Posta elettronica accessibile da remoto: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89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68232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Fruibili con ogni tipo di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In cloud pubblico o privato (aderente alle linee guida AGID)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SERVIZI DI COLLABORAZIONE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Strumenti di collaborazione e discussione: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14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/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Fruibili con ogni tipo di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In cloud pubblico o privato (aderente alle linee guida AGID)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SERVIZI DI COLLABORAZIONE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Sistema di chat e presenza: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13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93417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Fruibili con ogni tipo di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SERVIZI DI COLLABORAZIONE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Accesso dall’esterno ai sistemi aziendali di videoconferenza: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16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2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48948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Fruibili da ogni luogo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Nello specifico: servizi di Cartellino, Presenze, Richiesta ferie, Permessi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SERVIZI APPLICATIVI </a:t>
            </a:r>
            <a:br>
              <a:rPr lang="en-GB" dirty="0"/>
            </a:br>
            <a:r>
              <a:rPr lang="en-GB" dirty="0"/>
              <a:t>AZIENDALI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Accesso ai servizi di gestione del personale: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94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24095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Rendere possibile la fruizione dai device in dotazione (almeno quello principale)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SERVIZI APPLICATIVI </a:t>
            </a:r>
            <a:br>
              <a:rPr lang="en-GB" dirty="0"/>
            </a:br>
            <a:r>
              <a:rPr lang="en-GB" dirty="0"/>
              <a:t>AZIENDALI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Accesso ai sistemi legacy: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70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89345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Richiedere un’attività minima da parte dell’utente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Far uso di OTP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SERVIZI APPLICATIVI </a:t>
            </a:r>
            <a:br>
              <a:rPr lang="en-GB" dirty="0"/>
            </a:br>
            <a:r>
              <a:rPr lang="en-GB" dirty="0"/>
              <a:t>AZIENDALI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Firma Digitale: NECESSARIO </a:t>
            </a:r>
            <a:r>
              <a:rPr lang="it-IT" sz="2000" dirty="0">
                <a:solidFill>
                  <a:schemeClr val="tx1"/>
                </a:solidFill>
              </a:rPr>
              <a:t>(per profili ove necessaria)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76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2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D092B-6079-8E45-9AD2-C28D6B6A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18901"/>
            <a:ext cx="11738248" cy="3388059"/>
          </a:xfrm>
        </p:spPr>
        <p:txBody>
          <a:bodyPr>
            <a:noAutofit/>
          </a:bodyPr>
          <a:lstStyle/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Il kit di riuso di </a:t>
            </a:r>
            <a:r>
              <a:rPr lang="it-IT" sz="1800" dirty="0" err="1">
                <a:solidFill>
                  <a:schemeClr val="tx1"/>
                </a:solidFill>
              </a:rPr>
              <a:t>VeLA</a:t>
            </a:r>
            <a:r>
              <a:rPr lang="it-IT" sz="1800" dirty="0">
                <a:solidFill>
                  <a:schemeClr val="tx1"/>
                </a:solidFill>
              </a:rPr>
              <a:t> intende fornire un </a:t>
            </a:r>
            <a:r>
              <a:rPr lang="it-IT" sz="1800" b="1" dirty="0">
                <a:solidFill>
                  <a:schemeClr val="tx1"/>
                </a:solidFill>
              </a:rPr>
              <a:t>framework di evoluzione di strumenti</a:t>
            </a:r>
            <a:r>
              <a:rPr lang="it-IT" sz="1800" dirty="0">
                <a:solidFill>
                  <a:schemeClr val="tx1"/>
                </a:solidFill>
              </a:rPr>
              <a:t>, hardware e software, </a:t>
            </a:r>
            <a:r>
              <a:rPr lang="it-IT" sz="1800" b="1" dirty="0">
                <a:solidFill>
                  <a:schemeClr val="tx1"/>
                </a:solidFill>
              </a:rPr>
              <a:t>nonché di servizi necessari per rendere efficace questa nuova modalità di organizzazione del lavoro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Il documento affronta i diversi ambiti di intervento indicando se ciascun elemento sia  </a:t>
            </a:r>
            <a:r>
              <a:rPr lang="it-IT" sz="1800" b="1" dirty="0">
                <a:solidFill>
                  <a:schemeClr val="tx1"/>
                </a:solidFill>
              </a:rPr>
              <a:t>Necessario </a:t>
            </a:r>
            <a:r>
              <a:rPr lang="it-IT" sz="1800" dirty="0">
                <a:solidFill>
                  <a:schemeClr val="tx1"/>
                </a:solidFill>
              </a:rPr>
              <a:t>o</a:t>
            </a:r>
            <a:r>
              <a:rPr lang="it-IT" sz="1800" b="1" dirty="0">
                <a:solidFill>
                  <a:schemeClr val="tx1"/>
                </a:solidFill>
              </a:rPr>
              <a:t> Non necessario</a:t>
            </a:r>
            <a:r>
              <a:rPr lang="it-IT" sz="1800" dirty="0">
                <a:solidFill>
                  <a:schemeClr val="tx1"/>
                </a:solidFill>
              </a:rPr>
              <a:t>, per creare una netta distinzione tra quelli considerati fattori tecnologici di successo per l’implementazione dello Smart Working e quelli che non lo sono.  Superata questa dimensione si valutano riprendendo la tecnica </a:t>
            </a:r>
            <a:r>
              <a:rPr lang="it-IT" sz="1800" dirty="0">
                <a:solidFill>
                  <a:schemeClr val="tx1"/>
                </a:solidFill>
                <a:hlinkClick r:id="rId2"/>
              </a:rPr>
              <a:t>MoSCoW</a:t>
            </a:r>
            <a:r>
              <a:rPr lang="it-IT" sz="1800" dirty="0">
                <a:solidFill>
                  <a:schemeClr val="tx1"/>
                </a:solidFill>
              </a:rPr>
              <a:t> suddividendo gli elementi, per la migliore esperienza possibile, in tre diversi livelli di implementazione incrementali:</a:t>
            </a:r>
          </a:p>
          <a:p>
            <a:pPr marL="893763" indent="-536575" algn="just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</a:pPr>
            <a:r>
              <a:rPr lang="it-IT" sz="1800" b="1" dirty="0">
                <a:solidFill>
                  <a:schemeClr val="tx1"/>
                </a:solidFill>
              </a:rPr>
              <a:t>Must</a:t>
            </a:r>
            <a:r>
              <a:rPr lang="it-IT" sz="1800" dirty="0">
                <a:solidFill>
                  <a:schemeClr val="tx1"/>
                </a:solidFill>
              </a:rPr>
              <a:t>: livello minimo, senza il quale non si ritiene si possa ottenere un’esperienza di Smart Working soddisfacente</a:t>
            </a:r>
          </a:p>
          <a:p>
            <a:pPr marL="893763" indent="-536575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</a:pPr>
            <a:r>
              <a:rPr lang="it-IT" sz="1800" b="1" dirty="0" err="1">
                <a:solidFill>
                  <a:schemeClr val="tx1"/>
                </a:solidFill>
              </a:rPr>
              <a:t>Should</a:t>
            </a:r>
            <a:r>
              <a:rPr lang="it-IT" sz="1800" dirty="0">
                <a:solidFill>
                  <a:schemeClr val="tx1"/>
                </a:solidFill>
              </a:rPr>
              <a:t>: livello auspicabile che permetterebbe una gestione più efficace (in aggiunta a quanto considerato «must»)</a:t>
            </a:r>
          </a:p>
          <a:p>
            <a:pPr marL="893763" indent="-536575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</a:pPr>
            <a:r>
              <a:rPr lang="it-IT" sz="1800" b="1" dirty="0" err="1">
                <a:solidFill>
                  <a:schemeClr val="tx1"/>
                </a:solidFill>
              </a:rPr>
              <a:t>Could</a:t>
            </a:r>
            <a:r>
              <a:rPr lang="it-IT" sz="1800" dirty="0">
                <a:solidFill>
                  <a:schemeClr val="tx1"/>
                </a:solidFill>
              </a:rPr>
              <a:t>: livello che garantirebbe il massimo di efficacia (in aggiunta a quanto considerato «</a:t>
            </a:r>
            <a:r>
              <a:rPr lang="it-IT" sz="1800" dirty="0" err="1">
                <a:solidFill>
                  <a:schemeClr val="tx1"/>
                </a:solidFill>
              </a:rPr>
              <a:t>should</a:t>
            </a:r>
            <a:r>
              <a:rPr lang="it-IT" sz="1800" dirty="0">
                <a:solidFill>
                  <a:schemeClr val="tx1"/>
                </a:solidFill>
              </a:rPr>
              <a:t>»)</a:t>
            </a:r>
          </a:p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	</a:t>
            </a:r>
            <a:endParaRPr lang="en-GB" sz="1800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2A882DF9-4026-E146-BBAB-FB5B66F42663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COSA CONTIENE IL KIT DI RIUSO</a:t>
            </a:r>
            <a:endParaRPr lang="en-GB" i="1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2C03FCB5-1581-4228-9ACA-6D2E78EC1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52" y="3421333"/>
            <a:ext cx="674264" cy="674264"/>
          </a:xfrm>
          <a:prstGeom prst="rect">
            <a:avLst/>
          </a:prstGeom>
        </p:spPr>
      </p:pic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E012D862-501E-431A-8014-CC15341BB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52" y="4189985"/>
            <a:ext cx="674264" cy="674264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47E9E91-B2A6-4790-A1AF-AE92AB60A0B7}"/>
              </a:ext>
            </a:extLst>
          </p:cNvPr>
          <p:cNvGrpSpPr/>
          <p:nvPr/>
        </p:nvGrpSpPr>
        <p:grpSpPr>
          <a:xfrm>
            <a:off x="374922" y="496758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9BD8ECA-3782-42E4-B2EC-D4FBE7006CC7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Elemento grafico 8" descr="Lampadina e ingranaggio">
              <a:extLst>
                <a:ext uri="{FF2B5EF4-FFF2-40B4-BE49-F238E27FC236}">
                  <a16:creationId xmlns:a16="http://schemas.microsoft.com/office/drawing/2014/main" id="{3E7F5D8C-7F56-4E12-9BB4-A474D390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83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19785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Richiedere un’attività minima da parte dell’utente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Avvenire in completa trasparenza (nessuna attività richiesta)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CYBERSECURITY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Accesso ai servizi in VPN/SSL: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58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15607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Offrire l’apertura dell'accesso ai servizi da qualsiasi rete pubblica o privata facendo ricorso a modalità di autenticazione sicure (dual 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</a:rPr>
                        <a:t>factor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 authentication se il collegamento avviene da dispositivi non certificati)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CYBERSECURITY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Certificazione del dispositivo da cui si accede: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40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50211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Offrire l’apertura dell'accesso ai servizi da qualsiasi rete pubblica o privata facendo ricorso a modalità di autenticazione sicure (dual 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</a:rPr>
                        <a:t>factor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 authentication se il collegamento avviene da dispositivi non certificati)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Offrirla con connettività 4G (o superiore)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CYBERSECURITY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503742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Aggiornamenti di sicurezza e applicativi in mobilità: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98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5154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Consentire il controllo/gestione remota dei device in dotazione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Offrire servizi di assistenza remota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CYBERSECURITY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Adozione di una piattaforma di Asset Management/MDM: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37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91967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in linea con le analisi del traffico internet aziendale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CYBERSECURITY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Analisi del traffico sviluppato da remoto da VPN: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16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1051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presente nelle aree di coworking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DOTAZIONI TECNOLOGICHE </a:t>
            </a:r>
            <a:br>
              <a:rPr lang="en-GB" dirty="0"/>
            </a:br>
            <a:r>
              <a:rPr lang="en-GB" dirty="0"/>
              <a:t>SPAZI DI LAVORO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Docking Station: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49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02364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Dimensione di almeno 22 pollici nelle aree di co-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</a:rPr>
                        <a:t>working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Dimensione di almeno 24 pollici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DOTAZIONI TECNOLOGICHE </a:t>
            </a:r>
            <a:br>
              <a:rPr lang="en-GB" dirty="0"/>
            </a:br>
            <a:r>
              <a:rPr lang="en-GB" dirty="0"/>
              <a:t>SPAZI DI LAVORO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Monitor: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011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36345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presente in tutte le aree di coworking e nelle sale riunioni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DOTAZIONI TECNOLOGICHE </a:t>
            </a:r>
            <a:br>
              <a:rPr lang="en-GB" dirty="0"/>
            </a:br>
            <a:r>
              <a:rPr lang="en-GB" dirty="0"/>
              <a:t>SPAZI DI LAVORO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Wi-Fi: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44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87399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presente nelle aree di coworking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19"/>
            <a:ext cx="10515600" cy="1325563"/>
          </a:xfrm>
        </p:spPr>
        <p:txBody>
          <a:bodyPr/>
          <a:lstStyle/>
          <a:p>
            <a:r>
              <a:rPr lang="en-GB" dirty="0"/>
              <a:t>DOTAZIONI TECNOLOGICHE </a:t>
            </a:r>
            <a:br>
              <a:rPr lang="en-GB" dirty="0"/>
            </a:br>
            <a:r>
              <a:rPr lang="en-GB" dirty="0"/>
              <a:t>SPAZI DI LAVORO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Stampanti multifunzione di rete: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1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D092B-6079-8E45-9AD2-C28D6B6A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18901"/>
            <a:ext cx="11620500" cy="3388059"/>
          </a:xfrm>
        </p:spPr>
        <p:txBody>
          <a:bodyPr>
            <a:noAutofit/>
          </a:bodyPr>
          <a:lstStyle/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Per alcuni device/servizi si è scelto di specificare anche il 	        </a:t>
            </a:r>
            <a:r>
              <a:rPr lang="it-IT" sz="1800" b="1" dirty="0" err="1">
                <a:solidFill>
                  <a:schemeClr val="tx1"/>
                </a:solidFill>
              </a:rPr>
              <a:t>Won’t</a:t>
            </a:r>
            <a:r>
              <a:rPr lang="it-IT" sz="1800" dirty="0">
                <a:solidFill>
                  <a:schemeClr val="tx1"/>
                </a:solidFill>
              </a:rPr>
              <a:t>, ossia un elemento che assolutamente non deve presentarsi, pena la riduzione significativa dell’efficacia dell’esperienza di Smart Working</a:t>
            </a:r>
          </a:p>
          <a:p>
            <a:pPr marL="12700" indent="0" algn="just">
              <a:lnSpc>
                <a:spcPct val="12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Questo approccio garantisce a ciascuna amministrazione di </a:t>
            </a:r>
            <a:r>
              <a:rPr lang="it-IT" sz="1800" b="1" dirty="0">
                <a:solidFill>
                  <a:schemeClr val="tx1"/>
                </a:solidFill>
              </a:rPr>
              <a:t>identificare il proprio mix ottimale di iniziative in ambito tecnologico</a:t>
            </a:r>
            <a:r>
              <a:rPr lang="it-IT" sz="1800" dirty="0">
                <a:solidFill>
                  <a:schemeClr val="tx1"/>
                </a:solidFill>
              </a:rPr>
              <a:t> avendo visione esplicita di quali siano le precondizioni minime.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endParaRPr lang="en-GB" sz="1800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2A882DF9-4026-E146-BBAB-FB5B66F42663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COSA CONTIENE IL KIT DI RIUSO</a:t>
            </a:r>
            <a:endParaRPr lang="en-GB" i="1" dirty="0"/>
          </a:p>
        </p:txBody>
      </p:sp>
      <p:pic>
        <p:nvPicPr>
          <p:cNvPr id="12" name="Elemento grafico 11" descr="Segnale di divieto">
            <a:extLst>
              <a:ext uri="{FF2B5EF4-FFF2-40B4-BE49-F238E27FC236}">
                <a16:creationId xmlns:a16="http://schemas.microsoft.com/office/drawing/2014/main" id="{5B2AC29C-93BF-4608-975D-3B1B471B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854" y="1279573"/>
            <a:ext cx="541146" cy="5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48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26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62504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Soluzione di task/project management per organizzare e monitorare il lavoro per obiettivi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73"/>
            <a:ext cx="10515600" cy="1325563"/>
          </a:xfrm>
        </p:spPr>
        <p:txBody>
          <a:bodyPr/>
          <a:lstStyle/>
          <a:p>
            <a:r>
              <a:rPr lang="en-GB" dirty="0"/>
              <a:t>SUPPORTI DIGITALI </a:t>
            </a:r>
            <a:br>
              <a:rPr lang="en-GB" dirty="0"/>
            </a:br>
            <a:r>
              <a:rPr lang="en-GB" dirty="0"/>
              <a:t>ALL’ORGANIZZAZIONE DEL LAVORO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Task: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559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75445"/>
              </p:ext>
            </p:extLst>
          </p:nvPr>
        </p:nvGraphicFramePr>
        <p:xfrm>
          <a:off x="846809" y="2585506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73"/>
            <a:ext cx="10515600" cy="1325563"/>
          </a:xfrm>
        </p:spPr>
        <p:txBody>
          <a:bodyPr/>
          <a:lstStyle/>
          <a:p>
            <a:r>
              <a:rPr lang="en-GB" dirty="0"/>
              <a:t>SUPPORTI DIGITALI </a:t>
            </a:r>
            <a:br>
              <a:rPr lang="en-GB" dirty="0"/>
            </a:br>
            <a:r>
              <a:rPr lang="en-GB" dirty="0"/>
              <a:t>ALL’ORGANIZZAZIONE DEL LAVORO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734298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730919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718516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Piattaforme condivise di prenotazione sale/spazi e dispositivi da remoto: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4921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2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85914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in grado di supportare pienamente il personale in Smart 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dedicato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73"/>
            <a:ext cx="10515600" cy="1325563"/>
          </a:xfrm>
        </p:spPr>
        <p:txBody>
          <a:bodyPr/>
          <a:lstStyle/>
          <a:p>
            <a:r>
              <a:rPr lang="en-GB" dirty="0"/>
              <a:t>SERVIZI DI SUPPORTO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9756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Help Desk: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10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73"/>
            <a:ext cx="10515600" cy="1325563"/>
          </a:xfrm>
        </p:spPr>
        <p:txBody>
          <a:bodyPr/>
          <a:lstStyle/>
          <a:p>
            <a:r>
              <a:rPr lang="en-GB" dirty="0"/>
              <a:t>SERVIZI DI SUPPORTO</a:t>
            </a:r>
            <a:endParaRPr lang="en-GB" i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99300"/>
            <a:ext cx="580413" cy="580413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0" y="1352153"/>
            <a:ext cx="1219200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92075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Sistemi di controllo e assistenza remota attivabili in mobilità: NON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B599FF43-19B1-40E4-B856-F83329B48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10562"/>
              </p:ext>
            </p:extLst>
          </p:nvPr>
        </p:nvGraphicFramePr>
        <p:xfrm>
          <a:off x="846809" y="2251207"/>
          <a:ext cx="10794585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Essere in grado di supportare pienamente il personale in Smart Working indipendentemente dalla loro posizione e dal device utilizzato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pic>
        <p:nvPicPr>
          <p:cNvPr id="20" name="Elemento grafico 19" descr="Avviso">
            <a:extLst>
              <a:ext uri="{FF2B5EF4-FFF2-40B4-BE49-F238E27FC236}">
                <a16:creationId xmlns:a16="http://schemas.microsoft.com/office/drawing/2014/main" id="{2B7C4695-BD49-4A2B-9FDE-7CC359929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21" name="Elemento grafico 20" descr="Informazioni">
            <a:extLst>
              <a:ext uri="{FF2B5EF4-FFF2-40B4-BE49-F238E27FC236}">
                <a16:creationId xmlns:a16="http://schemas.microsoft.com/office/drawing/2014/main" id="{D49AFE2A-E3AA-4879-8C24-D1430C1AD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396620"/>
            <a:ext cx="674264" cy="674264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212FEC0E-3EC2-4308-A327-A9C8B4C566D3}"/>
              </a:ext>
            </a:extLst>
          </p:cNvPr>
          <p:cNvGrpSpPr/>
          <p:nvPr/>
        </p:nvGrpSpPr>
        <p:grpSpPr>
          <a:xfrm>
            <a:off x="1455378" y="4384217"/>
            <a:ext cx="564432" cy="572666"/>
            <a:chOff x="314484" y="4671996"/>
            <a:chExt cx="661132" cy="670777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004A191-47E5-4F3C-9A07-E030F91A16A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Elemento grafico 23" descr="Lampadina e ingranaggio">
              <a:extLst>
                <a:ext uri="{FF2B5EF4-FFF2-40B4-BE49-F238E27FC236}">
                  <a16:creationId xmlns:a16="http://schemas.microsoft.com/office/drawing/2014/main" id="{450D0686-A685-439C-AED5-F51F3D105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5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2900" dirty="0">
                <a:solidFill>
                  <a:schemeClr val="tx1"/>
                </a:solidFill>
              </a:rPr>
              <a:t>Gli ambiti di analisi identificati fanno riferimento ai </a:t>
            </a:r>
            <a:r>
              <a:rPr lang="it-IT" sz="2900" b="1" dirty="0">
                <a:solidFill>
                  <a:schemeClr val="tx1"/>
                </a:solidFill>
              </a:rPr>
              <a:t>principali aspetti tecnologici </a:t>
            </a:r>
            <a:r>
              <a:rPr lang="it-IT" sz="2900" dirty="0">
                <a:solidFill>
                  <a:schemeClr val="tx1"/>
                </a:solidFill>
              </a:rPr>
              <a:t>da considerare </a:t>
            </a:r>
            <a:r>
              <a:rPr lang="it-IT" sz="2900" b="1" dirty="0">
                <a:solidFill>
                  <a:schemeClr val="tx1"/>
                </a:solidFill>
              </a:rPr>
              <a:t>per l’implementazione dello Smart Working </a:t>
            </a:r>
            <a:r>
              <a:rPr lang="it-IT" sz="2900" dirty="0">
                <a:solidFill>
                  <a:schemeClr val="tx1"/>
                </a:solidFill>
              </a:rPr>
              <a:t>nelle organizzazioni</a:t>
            </a:r>
            <a:endParaRPr lang="it-IT" sz="2900" b="1" dirty="0">
              <a:solidFill>
                <a:schemeClr val="tx1"/>
              </a:solidFill>
            </a:endParaRP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AMBITI DI ANALISI</a:t>
            </a:r>
            <a:endParaRPr lang="en-GB" sz="18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4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FE91B110-262C-4326-B6AE-65D774DB3899}"/>
              </a:ext>
            </a:extLst>
          </p:cNvPr>
          <p:cNvSpPr/>
          <p:nvPr/>
        </p:nvSpPr>
        <p:spPr>
          <a:xfrm>
            <a:off x="7441324" y="4463500"/>
            <a:ext cx="4477407" cy="21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78" y="1676685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5400" b="1" dirty="0">
                <a:solidFill>
                  <a:schemeClr val="tx1"/>
                </a:solidFill>
              </a:rPr>
              <a:t>AMBITO</a:t>
            </a:r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0" y="-122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i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8405FC4-A1BD-47D5-A043-D43110E753FD}"/>
              </a:ext>
            </a:extLst>
          </p:cNvPr>
          <p:cNvGrpSpPr/>
          <p:nvPr/>
        </p:nvGrpSpPr>
        <p:grpSpPr>
          <a:xfrm>
            <a:off x="5448000" y="1091744"/>
            <a:ext cx="6289877" cy="648000"/>
            <a:chOff x="5448000" y="1091744"/>
            <a:chExt cx="6289877" cy="64800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A20B347-F970-4E57-BBE0-E4CAED57A551}"/>
                </a:ext>
              </a:extLst>
            </p:cNvPr>
            <p:cNvSpPr/>
            <p:nvPr/>
          </p:nvSpPr>
          <p:spPr>
            <a:xfrm>
              <a:off x="5875281" y="1208685"/>
              <a:ext cx="5862596" cy="468000"/>
            </a:xfrm>
            <a:prstGeom prst="roundRect">
              <a:avLst/>
            </a:prstGeom>
            <a:solidFill>
              <a:srgbClr val="92B93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DISPOSITIVI HARDWARE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8A33C92-7911-469E-9327-563E21320528}"/>
                </a:ext>
              </a:extLst>
            </p:cNvPr>
            <p:cNvSpPr/>
            <p:nvPr/>
          </p:nvSpPr>
          <p:spPr>
            <a:xfrm>
              <a:off x="5448000" y="1091744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9F991F9-7B8D-49BD-94D0-4A2485754693}"/>
              </a:ext>
            </a:extLst>
          </p:cNvPr>
          <p:cNvGrpSpPr/>
          <p:nvPr/>
        </p:nvGrpSpPr>
        <p:grpSpPr>
          <a:xfrm>
            <a:off x="5448000" y="1772683"/>
            <a:ext cx="6289877" cy="648000"/>
            <a:chOff x="5448000" y="1790725"/>
            <a:chExt cx="6289877" cy="6480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F1ED6D8A-0BB2-4DCD-A035-6B47AC8AEE9A}"/>
                </a:ext>
              </a:extLst>
            </p:cNvPr>
            <p:cNvSpPr/>
            <p:nvPr/>
          </p:nvSpPr>
          <p:spPr>
            <a:xfrm>
              <a:off x="5875281" y="1849896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APPLICAZIONI INDIVIDUALI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E6D683A-DCDA-49C1-8B03-B25842F58B94}"/>
                </a:ext>
              </a:extLst>
            </p:cNvPr>
            <p:cNvSpPr/>
            <p:nvPr/>
          </p:nvSpPr>
          <p:spPr>
            <a:xfrm>
              <a:off x="5448000" y="1790725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CBAC5F-33D6-4D2A-8E8F-D7960494A7A0}"/>
              </a:ext>
            </a:extLst>
          </p:cNvPr>
          <p:cNvGrpSpPr/>
          <p:nvPr/>
        </p:nvGrpSpPr>
        <p:grpSpPr>
          <a:xfrm>
            <a:off x="5448000" y="2453622"/>
            <a:ext cx="6289877" cy="648000"/>
            <a:chOff x="5448000" y="2460202"/>
            <a:chExt cx="6289877" cy="64800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44D72E6-60D7-4CB9-97D6-942D1D38962A}"/>
                </a:ext>
              </a:extLst>
            </p:cNvPr>
            <p:cNvSpPr/>
            <p:nvPr/>
          </p:nvSpPr>
          <p:spPr>
            <a:xfrm>
              <a:off x="5875281" y="2527962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COLLABORAZIONE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B0906DA-F3B0-45AC-8088-E6B1F554F6FD}"/>
                </a:ext>
              </a:extLst>
            </p:cNvPr>
            <p:cNvSpPr/>
            <p:nvPr/>
          </p:nvSpPr>
          <p:spPr>
            <a:xfrm>
              <a:off x="5448000" y="2460202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5FF2BAC-1FD2-466F-BBC5-3218A0CC9B7D}"/>
              </a:ext>
            </a:extLst>
          </p:cNvPr>
          <p:cNvGrpSpPr/>
          <p:nvPr/>
        </p:nvGrpSpPr>
        <p:grpSpPr>
          <a:xfrm>
            <a:off x="5448000" y="3134561"/>
            <a:ext cx="6289877" cy="648000"/>
            <a:chOff x="5448000" y="3098988"/>
            <a:chExt cx="6289877" cy="6480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A1C13FA-837B-4B80-A52B-DADEC5E3E5B4}"/>
                </a:ext>
              </a:extLst>
            </p:cNvPr>
            <p:cNvSpPr/>
            <p:nvPr/>
          </p:nvSpPr>
          <p:spPr>
            <a:xfrm>
              <a:off x="5875281" y="3220441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APPLICATIVI AZIENDALI</a:t>
              </a: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F64B843F-AD59-45EE-BFCB-86307A323F6F}"/>
                </a:ext>
              </a:extLst>
            </p:cNvPr>
            <p:cNvSpPr/>
            <p:nvPr/>
          </p:nvSpPr>
          <p:spPr>
            <a:xfrm>
              <a:off x="5448000" y="3098988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81F46FD-E8CE-47A8-8E3B-5B24DCF34A4C}"/>
              </a:ext>
            </a:extLst>
          </p:cNvPr>
          <p:cNvGrpSpPr/>
          <p:nvPr/>
        </p:nvGrpSpPr>
        <p:grpSpPr>
          <a:xfrm>
            <a:off x="5448000" y="3815500"/>
            <a:ext cx="6289877" cy="648000"/>
            <a:chOff x="5448000" y="3808389"/>
            <a:chExt cx="6289877" cy="64800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FE38C0-8DA0-4F83-9069-BB745F7403FE}"/>
                </a:ext>
              </a:extLst>
            </p:cNvPr>
            <p:cNvSpPr/>
            <p:nvPr/>
          </p:nvSpPr>
          <p:spPr>
            <a:xfrm>
              <a:off x="5875281" y="390240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CYBERSECURITY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4508537-CECC-4179-A5F1-597B3C36CBA7}"/>
                </a:ext>
              </a:extLst>
            </p:cNvPr>
            <p:cNvSpPr/>
            <p:nvPr/>
          </p:nvSpPr>
          <p:spPr>
            <a:xfrm>
              <a:off x="5448000" y="3808389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9D55420-22B9-44B4-A6C9-7EEBAE882C17}"/>
              </a:ext>
            </a:extLst>
          </p:cNvPr>
          <p:cNvGrpSpPr/>
          <p:nvPr/>
        </p:nvGrpSpPr>
        <p:grpSpPr>
          <a:xfrm>
            <a:off x="5448000" y="4496439"/>
            <a:ext cx="6289877" cy="648000"/>
            <a:chOff x="5448000" y="4494377"/>
            <a:chExt cx="6289877" cy="6480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C43A5FC-E7FB-43C9-AFCB-7F52ADD27B01}"/>
                </a:ext>
              </a:extLst>
            </p:cNvPr>
            <p:cNvSpPr/>
            <p:nvPr/>
          </p:nvSpPr>
          <p:spPr>
            <a:xfrm>
              <a:off x="5875281" y="458437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DOTAZIONI TECNOLOGICHE SPAZI DI LAVORO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74A033D4-8511-4E7C-A75E-552D9993B6CF}"/>
                </a:ext>
              </a:extLst>
            </p:cNvPr>
            <p:cNvSpPr/>
            <p:nvPr/>
          </p:nvSpPr>
          <p:spPr>
            <a:xfrm>
              <a:off x="5448000" y="449437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82808B-90BF-43C0-AF80-4384C4580C8A}"/>
              </a:ext>
            </a:extLst>
          </p:cNvPr>
          <p:cNvGrpSpPr/>
          <p:nvPr/>
        </p:nvGrpSpPr>
        <p:grpSpPr>
          <a:xfrm>
            <a:off x="5448000" y="5177378"/>
            <a:ext cx="6289877" cy="648000"/>
            <a:chOff x="5448000" y="5176347"/>
            <a:chExt cx="6289877" cy="64800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F8FDAF8-25A2-4E21-8561-BC502C0D75E4}"/>
                </a:ext>
              </a:extLst>
            </p:cNvPr>
            <p:cNvSpPr/>
            <p:nvPr/>
          </p:nvSpPr>
          <p:spPr>
            <a:xfrm>
              <a:off x="5875281" y="526634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SUPPORTI DIGITALI ALL’ORGANIZZAZIONE DEL LAVORO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F2B6125-E37D-4EC1-9EF5-F9459562E0BC}"/>
                </a:ext>
              </a:extLst>
            </p:cNvPr>
            <p:cNvSpPr/>
            <p:nvPr/>
          </p:nvSpPr>
          <p:spPr>
            <a:xfrm>
              <a:off x="5448000" y="517634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B82C487-5349-4ED8-A021-E11973A27905}"/>
              </a:ext>
            </a:extLst>
          </p:cNvPr>
          <p:cNvGrpSpPr/>
          <p:nvPr/>
        </p:nvGrpSpPr>
        <p:grpSpPr>
          <a:xfrm>
            <a:off x="5448000" y="5858317"/>
            <a:ext cx="6289877" cy="648000"/>
            <a:chOff x="5448000" y="5858317"/>
            <a:chExt cx="6289877" cy="648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CD02BC7-99A6-44CD-8F46-26E9BA2DB8AF}"/>
                </a:ext>
              </a:extLst>
            </p:cNvPr>
            <p:cNvSpPr/>
            <p:nvPr/>
          </p:nvSpPr>
          <p:spPr>
            <a:xfrm>
              <a:off x="5875281" y="5948317"/>
              <a:ext cx="5862596" cy="46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SERVIZI DI SUPPORTO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6DE1725B-63D7-46E7-86B9-18707E05D2DE}"/>
                </a:ext>
              </a:extLst>
            </p:cNvPr>
            <p:cNvSpPr/>
            <p:nvPr/>
          </p:nvSpPr>
          <p:spPr>
            <a:xfrm>
              <a:off x="5448000" y="5858317"/>
              <a:ext cx="648000" cy="648000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dk1"/>
                </a:solidFill>
              </a:endParaRPr>
            </a:p>
          </p:txBody>
        </p:sp>
      </p:grpSp>
      <p:pic>
        <p:nvPicPr>
          <p:cNvPr id="37" name="Elemento grafico 36" descr="Riunione">
            <a:extLst>
              <a:ext uri="{FF2B5EF4-FFF2-40B4-BE49-F238E27FC236}">
                <a16:creationId xmlns:a16="http://schemas.microsoft.com/office/drawing/2014/main" id="{84EA7048-50D7-4BAE-BFBA-9364C854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975" y="2439017"/>
            <a:ext cx="648000" cy="648000"/>
          </a:xfrm>
          <a:prstGeom prst="rect">
            <a:avLst/>
          </a:prstGeom>
        </p:spPr>
      </p:pic>
      <p:pic>
        <p:nvPicPr>
          <p:cNvPr id="39" name="Elemento grafico 38" descr="Flusso di lavoro">
            <a:extLst>
              <a:ext uri="{FF2B5EF4-FFF2-40B4-BE49-F238E27FC236}">
                <a16:creationId xmlns:a16="http://schemas.microsoft.com/office/drawing/2014/main" id="{38BF32D5-0E5F-4DE3-A803-6809EFB1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944" y="5171664"/>
            <a:ext cx="648000" cy="648000"/>
          </a:xfrm>
          <a:prstGeom prst="rect">
            <a:avLst/>
          </a:prstGeom>
        </p:spPr>
      </p:pic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5CB8015D-E03D-4AB1-B24A-F3AB57CCA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485" y="3839622"/>
            <a:ext cx="618501" cy="618501"/>
          </a:xfrm>
          <a:prstGeom prst="rect">
            <a:avLst/>
          </a:prstGeom>
        </p:spPr>
      </p:pic>
      <p:pic>
        <p:nvPicPr>
          <p:cNvPr id="43" name="Elemento grafico 42" descr="Computer portatile">
            <a:extLst>
              <a:ext uri="{FF2B5EF4-FFF2-40B4-BE49-F238E27FC236}">
                <a16:creationId xmlns:a16="http://schemas.microsoft.com/office/drawing/2014/main" id="{20B76020-26EF-4A16-BB14-E4E7BBDA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9530" y="1087096"/>
            <a:ext cx="580413" cy="684672"/>
          </a:xfrm>
          <a:prstGeom prst="rect">
            <a:avLst/>
          </a:prstGeom>
        </p:spPr>
      </p:pic>
      <p:pic>
        <p:nvPicPr>
          <p:cNvPr id="45" name="Elemento grafico 44" descr="Disco">
            <a:extLst>
              <a:ext uri="{FF2B5EF4-FFF2-40B4-BE49-F238E27FC236}">
                <a16:creationId xmlns:a16="http://schemas.microsoft.com/office/drawing/2014/main" id="{5E0F7639-E67A-4854-AA81-2FE979237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595" y="1733785"/>
            <a:ext cx="713878" cy="713878"/>
          </a:xfrm>
          <a:prstGeom prst="rect">
            <a:avLst/>
          </a:prstGeom>
        </p:spPr>
      </p:pic>
      <p:pic>
        <p:nvPicPr>
          <p:cNvPr id="47" name="Elemento grafico 46" descr="Strumenti">
            <a:extLst>
              <a:ext uri="{FF2B5EF4-FFF2-40B4-BE49-F238E27FC236}">
                <a16:creationId xmlns:a16="http://schemas.microsoft.com/office/drawing/2014/main" id="{E5B124A6-1880-4BAD-A6A8-D409C6D03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5586" y="5915378"/>
            <a:ext cx="512827" cy="512827"/>
          </a:xfrm>
          <a:prstGeom prst="rect">
            <a:avLst/>
          </a:prstGeom>
        </p:spPr>
      </p:pic>
      <p:pic>
        <p:nvPicPr>
          <p:cNvPr id="49" name="Elemento grafico 48" descr="Tavolo e sedie">
            <a:extLst>
              <a:ext uri="{FF2B5EF4-FFF2-40B4-BE49-F238E27FC236}">
                <a16:creationId xmlns:a16="http://schemas.microsoft.com/office/drawing/2014/main" id="{C4957908-8BAE-455C-9106-2A9DE6817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7713" y="4473867"/>
            <a:ext cx="662292" cy="662292"/>
          </a:xfrm>
          <a:prstGeom prst="rect">
            <a:avLst/>
          </a:prstGeom>
        </p:spPr>
      </p:pic>
      <p:pic>
        <p:nvPicPr>
          <p:cNvPr id="51" name="Elemento grafico 50" descr="Database">
            <a:extLst>
              <a:ext uri="{FF2B5EF4-FFF2-40B4-BE49-F238E27FC236}">
                <a16:creationId xmlns:a16="http://schemas.microsoft.com/office/drawing/2014/main" id="{D907896E-F425-4F04-A954-94A6E4982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8000" y="312729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23614"/>
              </p:ext>
            </p:extLst>
          </p:nvPr>
        </p:nvGraphicFramePr>
        <p:xfrm>
          <a:off x="846809" y="2251207"/>
          <a:ext cx="8750710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7167716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Monitor di almeno 13 pollici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Peso indicativo massimo 1,8Kg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Disco SSD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peso indicativo massimo 1,5kg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Autonomia batteria di circa 8h dichiarata dal costruttore 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Connettività LTE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462" y="3347609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3481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8731045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Portatile ultraleggero: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11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67490"/>
              </p:ext>
            </p:extLst>
          </p:nvPr>
        </p:nvGraphicFramePr>
        <p:xfrm>
          <a:off x="846809" y="2251207"/>
          <a:ext cx="8750710" cy="285499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7167716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Poter trasportare comodamente le dotazioni fornite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Resistente agli urti e alle sollecitazioni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462" y="3347609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383481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8731045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Custodia per trasporto dotazioni: NECESSARIO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94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0567754-13CD-41E4-911E-9641C815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63978"/>
              </p:ext>
            </p:extLst>
          </p:nvPr>
        </p:nvGraphicFramePr>
        <p:xfrm>
          <a:off x="846809" y="2251207"/>
          <a:ext cx="10794585" cy="309205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1891964409"/>
                    </a:ext>
                  </a:extLst>
                </a:gridCol>
                <a:gridCol w="9211591">
                  <a:extLst>
                    <a:ext uri="{9D8B030D-6E8A-4147-A177-3AD203B41FA5}">
                      <a16:colId xmlns:a16="http://schemas.microsoft.com/office/drawing/2014/main" val="2042250907"/>
                    </a:ext>
                  </a:extLst>
                </a:gridCol>
              </a:tblGrid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/>
                        <a:t>Bundle dati secondo disponibilità di mercato (a livello attuale 6GB/mese)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23735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Capacità di memorizzazione secondo disponibilità di mercato (a livello attuale 32gb </a:t>
                      </a:r>
                      <a:r>
                        <a:rPr lang="it-IT" sz="1800" dirty="0" err="1"/>
                        <a:t>eMMC</a:t>
                      </a:r>
                      <a:r>
                        <a:rPr lang="it-IT" sz="18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Batteria ad ampia capacità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Bundle dati secondo disponibilità di mercato (a livello attuale maggiore o uguale a 20GB/mese)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8639"/>
                  </a:ext>
                </a:extLst>
              </a:tr>
              <a:tr h="9516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Dual SIM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dirty="0" err="1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</a:rPr>
                        <a:t>microSD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56467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DISPOSITIVI HARDWARE</a:t>
            </a:r>
            <a:endParaRPr lang="en-GB" i="1" dirty="0"/>
          </a:p>
        </p:txBody>
      </p:sp>
      <p:pic>
        <p:nvPicPr>
          <p:cNvPr id="6" name="Elemento grafico 5" descr="Computer portatile">
            <a:extLst>
              <a:ext uri="{FF2B5EF4-FFF2-40B4-BE49-F238E27FC236}">
                <a16:creationId xmlns:a16="http://schemas.microsoft.com/office/drawing/2014/main" id="{BF052B7A-0510-4E86-B4FB-0FCFCB01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9642" y="147171"/>
            <a:ext cx="580413" cy="684672"/>
          </a:xfrm>
          <a:prstGeom prst="rect">
            <a:avLst/>
          </a:prstGeom>
        </p:spPr>
      </p:pic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0D48B518-748F-43CC-829B-32022263E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462" y="2399999"/>
            <a:ext cx="674264" cy="674264"/>
          </a:xfrm>
          <a:prstGeom prst="rect">
            <a:avLst/>
          </a:prstGeom>
        </p:spPr>
      </p:pic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1FD83D06-4416-4978-9516-68417802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856" y="3445780"/>
            <a:ext cx="674264" cy="67426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7344A52-2856-4CCC-9DFF-FF7EE7C8E389}"/>
              </a:ext>
            </a:extLst>
          </p:cNvPr>
          <p:cNvGrpSpPr/>
          <p:nvPr/>
        </p:nvGrpSpPr>
        <p:grpSpPr>
          <a:xfrm>
            <a:off x="1455378" y="4531699"/>
            <a:ext cx="564432" cy="572666"/>
            <a:chOff x="314484" y="4671996"/>
            <a:chExt cx="661132" cy="670777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5BBFDEC-27C7-4E87-94E9-E16F958D0281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Elemento grafico 10" descr="Lampadina e ingranaggio">
              <a:extLst>
                <a:ext uri="{FF2B5EF4-FFF2-40B4-BE49-F238E27FC236}">
                  <a16:creationId xmlns:a16="http://schemas.microsoft.com/office/drawing/2014/main" id="{FF8A924B-2C8E-451C-8E65-DD957440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DC7933-1D8E-4B3F-AAEE-B8748A557B9F}"/>
              </a:ext>
            </a:extLst>
          </p:cNvPr>
          <p:cNvSpPr txBox="1">
            <a:spLocks/>
          </p:cNvSpPr>
          <p:nvPr/>
        </p:nvSpPr>
        <p:spPr>
          <a:xfrm>
            <a:off x="137652" y="1352153"/>
            <a:ext cx="11061290" cy="6742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just">
              <a:lnSpc>
                <a:spcPct val="120000"/>
              </a:lnSpc>
              <a:spcBef>
                <a:spcPts val="3000"/>
              </a:spcBef>
              <a:buClr>
                <a:schemeClr val="bg1"/>
              </a:buClr>
              <a:buNone/>
            </a:pPr>
            <a:r>
              <a:rPr lang="it-IT" b="1" dirty="0">
                <a:solidFill>
                  <a:schemeClr val="tx1"/>
                </a:solidFill>
              </a:rPr>
              <a:t>Smartphone e tablet: NECESSARIO </a:t>
            </a:r>
            <a:r>
              <a:rPr lang="it-IT" sz="1800" dirty="0">
                <a:solidFill>
                  <a:schemeClr val="tx1"/>
                </a:solidFill>
              </a:rPr>
              <a:t>(Non necessario se viene fornito tablet con connettività)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2032BB-02EE-4480-B6BC-C307733EF448}"/>
              </a:ext>
            </a:extLst>
          </p:cNvPr>
          <p:cNvSpPr/>
          <p:nvPr/>
        </p:nvSpPr>
        <p:spPr>
          <a:xfrm>
            <a:off x="-1" y="5927421"/>
            <a:ext cx="233024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Must: : M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inimo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Auspicabile</a:t>
            </a:r>
          </a:p>
          <a:p>
            <a:pPr marL="893763" indent="-536575" algn="just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Could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Massima efficacia</a:t>
            </a:r>
          </a:p>
        </p:txBody>
      </p:sp>
      <p:pic>
        <p:nvPicPr>
          <p:cNvPr id="14" name="Elemento grafico 13" descr="Avviso">
            <a:extLst>
              <a:ext uri="{FF2B5EF4-FFF2-40B4-BE49-F238E27FC236}">
                <a16:creationId xmlns:a16="http://schemas.microsoft.com/office/drawing/2014/main" id="{FD4715B7-F595-4302-8933-FBDF242F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6" y="5903651"/>
            <a:ext cx="278659" cy="278659"/>
          </a:xfrm>
          <a:prstGeom prst="rect">
            <a:avLst/>
          </a:prstGeom>
        </p:spPr>
      </p:pic>
      <p:pic>
        <p:nvPicPr>
          <p:cNvPr id="15" name="Elemento grafico 14" descr="Informazioni">
            <a:extLst>
              <a:ext uri="{FF2B5EF4-FFF2-40B4-BE49-F238E27FC236}">
                <a16:creationId xmlns:a16="http://schemas.microsoft.com/office/drawing/2014/main" id="{E6C1DDF1-F8A4-4AEA-A86F-531689B0F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6" y="6209136"/>
            <a:ext cx="278659" cy="27865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61788F-437B-497B-B39F-E4B9D5CB9FAF}"/>
              </a:ext>
            </a:extLst>
          </p:cNvPr>
          <p:cNvGrpSpPr/>
          <p:nvPr/>
        </p:nvGrpSpPr>
        <p:grpSpPr>
          <a:xfrm>
            <a:off x="110859" y="6532840"/>
            <a:ext cx="233268" cy="236671"/>
            <a:chOff x="314484" y="4671996"/>
            <a:chExt cx="661132" cy="6707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339ACAF-1C96-427A-92BF-EEAC53BAF03B}"/>
                </a:ext>
              </a:extLst>
            </p:cNvPr>
            <p:cNvSpPr/>
            <p:nvPr/>
          </p:nvSpPr>
          <p:spPr>
            <a:xfrm>
              <a:off x="314484" y="4696387"/>
              <a:ext cx="648000" cy="6463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Elemento grafico 17" descr="Lampadina e ingranaggio">
              <a:extLst>
                <a:ext uri="{FF2B5EF4-FFF2-40B4-BE49-F238E27FC236}">
                  <a16:creationId xmlns:a16="http://schemas.microsoft.com/office/drawing/2014/main" id="{514360D1-FFF3-4272-9952-87D3A530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15" y="4671996"/>
              <a:ext cx="648001" cy="648001"/>
            </a:xfrm>
            <a:prstGeom prst="rect">
              <a:avLst/>
            </a:prstGeom>
          </p:spPr>
        </p:pic>
      </p:grpSp>
      <p:pic>
        <p:nvPicPr>
          <p:cNvPr id="12" name="Elemento grafico 11" descr="Segnale di divieto">
            <a:extLst>
              <a:ext uri="{FF2B5EF4-FFF2-40B4-BE49-F238E27FC236}">
                <a16:creationId xmlns:a16="http://schemas.microsoft.com/office/drawing/2014/main" id="{134A256B-062A-45B4-AEBF-E2A4448AA7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101" y="6155486"/>
            <a:ext cx="614025" cy="61402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FFB6B06-4F43-4A4D-961E-6E6CE1958685}"/>
              </a:ext>
            </a:extLst>
          </p:cNvPr>
          <p:cNvSpPr/>
          <p:nvPr/>
        </p:nvSpPr>
        <p:spPr>
          <a:xfrm>
            <a:off x="6551113" y="6219963"/>
            <a:ext cx="2915266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>
              <a:lnSpc>
                <a:spcPct val="120000"/>
              </a:lnSpc>
              <a:spcBef>
                <a:spcPts val="600"/>
              </a:spcBef>
              <a:buClr>
                <a:schemeClr val="bg1"/>
              </a:buClr>
            </a:pPr>
            <a:r>
              <a:rPr lang="it-IT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Won’t</a:t>
            </a:r>
            <a:r>
              <a:rPr lang="it-IT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Scarsa autonomia </a:t>
            </a:r>
            <a:b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(dichiarata dal produttore)</a:t>
            </a:r>
          </a:p>
        </p:txBody>
      </p:sp>
    </p:spTree>
    <p:extLst>
      <p:ext uri="{BB962C8B-B14F-4D97-AF65-F5344CB8AC3E}">
        <p14:creationId xmlns:p14="http://schemas.microsoft.com/office/powerpoint/2010/main" val="107567518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6" ma:contentTypeDescription="Creare un nuovo documento." ma:contentTypeScope="" ma:versionID="8b111e4734d098694fab975a736e5ece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5002aa01b6e95bb5891aca66e5222117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A063EF-3472-4D1C-AE12-6A20863CF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BE449-9FEB-4DBF-AB48-7D635E5C20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f37d4a1-6b8d-4af8-8e50-44541cc2b82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E1CC7B-ED8C-46E2-9100-2D0664E2B2AF}"/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1876</Words>
  <Application>Microsoft Office PowerPoint</Application>
  <PresentationFormat>Widescreen</PresentationFormat>
  <Paragraphs>333</Paragraphs>
  <Slides>45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Corbel</vt:lpstr>
      <vt:lpstr>Wingdings</vt:lpstr>
      <vt:lpstr>1_Tema di Office</vt:lpstr>
      <vt:lpstr>- KIT RIUSO -  Tecnologie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DISPOSITIVI HARDWARE</vt:lpstr>
      <vt:lpstr>DISPOSITIVI HARDWARE</vt:lpstr>
      <vt:lpstr>DISPOSITIVI HARDWARE</vt:lpstr>
      <vt:lpstr>DISPOSITIVI HARDWARE</vt:lpstr>
      <vt:lpstr>DISPOSITIVI HARDWARE</vt:lpstr>
      <vt:lpstr>DISPOSITIVI HARDWARE</vt:lpstr>
      <vt:lpstr>DISPOSITIVI HARDWARE</vt:lpstr>
      <vt:lpstr>Presentazione standard di PowerPoint</vt:lpstr>
      <vt:lpstr>APPLICAZIONI INDIVIDUALI</vt:lpstr>
      <vt:lpstr>APPLICAZIONI INDIVIDUALI</vt:lpstr>
      <vt:lpstr>APPLICAZIONI INDIVIDUALI</vt:lpstr>
      <vt:lpstr>Presentazione standard di PowerPoint</vt:lpstr>
      <vt:lpstr>SERVIZI DI COLLABORAZIONE</vt:lpstr>
      <vt:lpstr>SERVIZI DI COLLABORAZIONE</vt:lpstr>
      <vt:lpstr>SERVIZI DI COLLABORAZIONE</vt:lpstr>
      <vt:lpstr>SERVIZI DI COLLABORAZIONE</vt:lpstr>
      <vt:lpstr>SERVIZI DI COLLABORAZIONE</vt:lpstr>
      <vt:lpstr>SERVIZI DI COLLABORAZIONE</vt:lpstr>
      <vt:lpstr>Presentazione standard di PowerPoint</vt:lpstr>
      <vt:lpstr>SERVIZI APPLICATIVI  AZIENDALI</vt:lpstr>
      <vt:lpstr>SERVIZI APPLICATIVI  AZIENDALI</vt:lpstr>
      <vt:lpstr>SERVIZI APPLICATIVI  AZIENDALI</vt:lpstr>
      <vt:lpstr>Presentazione standard di PowerPoint</vt:lpstr>
      <vt:lpstr>CYBERSECURITY</vt:lpstr>
      <vt:lpstr>CYBERSECURITY</vt:lpstr>
      <vt:lpstr>CYBERSECURITY</vt:lpstr>
      <vt:lpstr>CYBERSECURITY</vt:lpstr>
      <vt:lpstr>CYBERSECURITY</vt:lpstr>
      <vt:lpstr>Presentazione standard di PowerPoint</vt:lpstr>
      <vt:lpstr>DOTAZIONI TECNOLOGICHE  SPAZI DI LAVORO</vt:lpstr>
      <vt:lpstr>DOTAZIONI TECNOLOGICHE  SPAZI DI LAVORO</vt:lpstr>
      <vt:lpstr>DOTAZIONI TECNOLOGICHE  SPAZI DI LAVORO</vt:lpstr>
      <vt:lpstr>DOTAZIONI TECNOLOGICHE  SPAZI DI LAVORO</vt:lpstr>
      <vt:lpstr>Presentazione standard di PowerPoint</vt:lpstr>
      <vt:lpstr>SUPPORTI DIGITALI  ALL’ORGANIZZAZIONE DEL LAVORO</vt:lpstr>
      <vt:lpstr>SUPPORTI DIGITALI  ALL’ORGANIZZAZIONE DEL LAVORO</vt:lpstr>
      <vt:lpstr>Presentazione standard di PowerPoint</vt:lpstr>
      <vt:lpstr>SERVIZI DI SUPPORTO</vt:lpstr>
      <vt:lpstr>SERVIZI DI SUPPORTO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VeLA Veloce, Leggero, Agile: Smart Working per la PA  </dc:title>
  <dc:creator>Sparaco Stefania</dc:creator>
  <cp:lastModifiedBy>Andrea Lisanti</cp:lastModifiedBy>
  <cp:revision>1</cp:revision>
  <dcterms:created xsi:type="dcterms:W3CDTF">2018-09-05T06:50:41Z</dcterms:created>
  <dcterms:modified xsi:type="dcterms:W3CDTF">2019-06-11T12:17:30Z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  <property fmtid="{D5CDD505-2E9C-101B-9397-08002B2CF9AE}" pid="3" name="AuthorIds_UIVersion_2560">
    <vt:lpwstr>6</vt:lpwstr>
  </property>
</Properties>
</file>