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58" r:id="rId5"/>
    <p:sldId id="266" r:id="rId6"/>
    <p:sldId id="257" r:id="rId7"/>
    <p:sldId id="261" r:id="rId8"/>
    <p:sldId id="265" r:id="rId9"/>
    <p:sldId id="267" r:id="rId10"/>
    <p:sldId id="263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l Sans" panose="020B0604020202020204" charset="0"/>
      <p:regular r:id="rId17"/>
      <p:bold r:id="rId18"/>
    </p:embeddedFont>
    <p:embeddedFont>
      <p:font typeface="Quattrocento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PHt8yWhjswSN5Y+T161Ej3j5T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BCB"/>
    <a:srgbClr val="E4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b="0" i="0">
                <a:solidFill>
                  <a:srgbClr val="DA84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 scopo di questo progetto è realizzare un applicativo Java per la gestione delle attività di manutenzione di macchinari dislocati in diversi luoghi.</a:t>
            </a: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 rot="5400000">
            <a:off x="7179468" y="2002631"/>
            <a:ext cx="5719763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 rot="5400000">
            <a:off x="1845468" y="-550069"/>
            <a:ext cx="5719763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1380930" y="4976327"/>
            <a:ext cx="9966520" cy="111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1044054" y="1996141"/>
            <a:ext cx="4975746" cy="418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2"/>
          </p:nvPr>
        </p:nvSpPr>
        <p:spPr>
          <a:xfrm>
            <a:off x="6172200" y="1996141"/>
            <a:ext cx="5181600" cy="418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1368490" y="2505075"/>
            <a:ext cx="4629085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3"/>
          </p:nvPr>
        </p:nvSpPr>
        <p:spPr>
          <a:xfrm>
            <a:off x="6344816" y="1681163"/>
            <a:ext cx="501057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4"/>
          </p:nvPr>
        </p:nvSpPr>
        <p:spPr>
          <a:xfrm>
            <a:off x="6344814" y="2505075"/>
            <a:ext cx="501057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1"/>
          </p:nvPr>
        </p:nvSpPr>
        <p:spPr>
          <a:xfrm>
            <a:off x="5648130" y="987425"/>
            <a:ext cx="570725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2"/>
          </p:nvPr>
        </p:nvSpPr>
        <p:spPr>
          <a:xfrm>
            <a:off x="1318755" y="2799184"/>
            <a:ext cx="3932237" cy="306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>
            <a:spLocks noGrp="1"/>
          </p:cNvSpPr>
          <p:nvPr>
            <p:ph type="pic" idx="2"/>
          </p:nvPr>
        </p:nvSpPr>
        <p:spPr>
          <a:xfrm>
            <a:off x="5834742" y="858417"/>
            <a:ext cx="5520645" cy="500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1378966" y="2281335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 rot="5400000">
            <a:off x="4347882" y="-690283"/>
            <a:ext cx="3857811" cy="981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14B4A3">
                  <a:alpha val="27450"/>
                </a:srgbClr>
              </a:gs>
              <a:gs pos="14000">
                <a:srgbClr val="14B4A3">
                  <a:alpha val="27450"/>
                </a:srgbClr>
              </a:gs>
              <a:gs pos="100000">
                <a:srgbClr val="29ADE7">
                  <a:alpha val="84313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0"/>
          <p:cNvSpPr/>
          <p:nvPr/>
        </p:nvSpPr>
        <p:spPr>
          <a:xfrm flipH="1">
            <a:off x="4038599" y="6400799"/>
            <a:ext cx="8153398" cy="456772"/>
          </a:xfrm>
          <a:prstGeom prst="rect">
            <a:avLst/>
          </a:prstGeom>
          <a:gradFill>
            <a:gsLst>
              <a:gs pos="0">
                <a:srgbClr val="F07F7D">
                  <a:alpha val="54509"/>
                </a:srgbClr>
              </a:gs>
              <a:gs pos="9000">
                <a:srgbClr val="F07F7D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0"/>
          <p:cNvSpPr txBox="1"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l="24292" r="31053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rgbClr val="11399F">
                  <a:alpha val="72549"/>
                </a:srgb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rgbClr val="29ADE7">
                  <a:alpha val="36470"/>
                </a:srgbClr>
              </a:gs>
              <a:gs pos="98000">
                <a:srgbClr val="E72D29">
                  <a:alpha val="65490"/>
                </a:srgbClr>
              </a:gs>
              <a:gs pos="100000">
                <a:srgbClr val="E72D29">
                  <a:alpha val="65490"/>
                </a:srgbClr>
              </a:gs>
            </a:gsLst>
            <a:lin ang="12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4323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"/>
          <p:cNvSpPr/>
          <p:nvPr/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0">
                <a:srgbClr val="174CD5">
                  <a:alpha val="38431"/>
                </a:srgbClr>
              </a:gs>
              <a:gs pos="22000">
                <a:srgbClr val="174CD5">
                  <a:alpha val="38431"/>
                </a:srgbClr>
              </a:gs>
              <a:gs pos="82000">
                <a:srgbClr val="29ADE7">
                  <a:alpha val="18431"/>
                </a:srgbClr>
              </a:gs>
              <a:gs pos="100000">
                <a:srgbClr val="29ADE7">
                  <a:alpha val="18431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"/>
          <p:cNvSpPr/>
          <p:nvPr/>
        </p:nvSpPr>
        <p:spPr>
          <a:xfrm rot="-7895696">
            <a:off x="6080918" y="830588"/>
            <a:ext cx="4998441" cy="4998441"/>
          </a:xfrm>
          <a:prstGeom prst="ellipse">
            <a:avLst/>
          </a:prstGeom>
          <a:gradFill>
            <a:gsLst>
              <a:gs pos="0">
                <a:srgbClr val="C4FAF3">
                  <a:alpha val="0"/>
                </a:srgbClr>
              </a:gs>
              <a:gs pos="39000">
                <a:srgbClr val="C4FAF3">
                  <a:alpha val="0"/>
                </a:srgbClr>
              </a:gs>
              <a:gs pos="100000">
                <a:srgbClr val="174CD5">
                  <a:alpha val="17254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A7BC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it-IT" dirty="0">
                <a:solidFill>
                  <a:schemeClr val="lt1"/>
                </a:solidFill>
              </a:rPr>
              <a:t>TEAM 8</a:t>
            </a:r>
            <a:br>
              <a:rPr lang="it-IT" dirty="0">
                <a:solidFill>
                  <a:schemeClr val="lt1"/>
                </a:solidFill>
              </a:rPr>
            </a:br>
            <a:r>
              <a:rPr lang="it-IT" dirty="0">
                <a:solidFill>
                  <a:schemeClr val="lt1"/>
                </a:solidFill>
              </a:rPr>
              <a:t>SOFTWARE ENGINEERING</a:t>
            </a:r>
            <a:endParaRPr dirty="0"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5946587" y="4541561"/>
            <a:ext cx="5462494" cy="213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MANUEL LAMBIASE</a:t>
            </a:r>
            <a:endParaRPr sz="180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GERARDO LANDINO</a:t>
            </a:r>
            <a:endParaRPr sz="180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MARCO MANNARA</a:t>
            </a:r>
            <a:endParaRPr/>
          </a:p>
          <a:p>
            <a:pPr marL="0" lvl="0" indent="0" algn="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GIUSEPPE FELICE RUSSO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62B3E03-3A9F-4E32-A117-977D76DC876C}"/>
              </a:ext>
            </a:extLst>
          </p:cNvPr>
          <p:cNvSpPr txBox="1"/>
          <p:nvPr/>
        </p:nvSpPr>
        <p:spPr>
          <a:xfrm>
            <a:off x="3910946" y="196948"/>
            <a:ext cx="4370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A7BCB"/>
                </a:solidFill>
                <a:latin typeface="Gill Sans" panose="020B0604020202020204" charset="0"/>
              </a:rPr>
              <a:t>SYSTEM OVERVIEW</a:t>
            </a:r>
            <a:endParaRPr lang="it-IT" sz="3200" b="1" dirty="0">
              <a:solidFill>
                <a:srgbClr val="4A7BCB"/>
              </a:solidFill>
              <a:latin typeface="Gill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41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A1A86B3-EC62-4832-9D56-49CA6682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56" y="1833319"/>
            <a:ext cx="8024555" cy="44355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29D72E7-4F55-4EC1-883A-1B9162027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755" y="867265"/>
            <a:ext cx="8024555" cy="96605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664027-B1DF-49A6-8886-4EFF63F24AA0}"/>
              </a:ext>
            </a:extLst>
          </p:cNvPr>
          <p:cNvSpPr txBox="1"/>
          <p:nvPr/>
        </p:nvSpPr>
        <p:spPr>
          <a:xfrm>
            <a:off x="5147036" y="313267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E43238"/>
                </a:solidFill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23617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EA547BA-9A57-49FC-B75D-2C7D803F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60" y="1954353"/>
            <a:ext cx="8024555" cy="407103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FCE7B3D-0AF7-48EC-8ED4-35DC05F4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460" y="845224"/>
            <a:ext cx="8024555" cy="110912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3D3E3F2-1651-452A-A199-8B96B5097F75}"/>
              </a:ext>
            </a:extLst>
          </p:cNvPr>
          <p:cNvSpPr txBox="1"/>
          <p:nvPr/>
        </p:nvSpPr>
        <p:spPr>
          <a:xfrm>
            <a:off x="5156463" y="321877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4A7BCB"/>
                </a:solidFill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153879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CF8D58-F1CB-404C-B245-29B57F32AABF}"/>
              </a:ext>
            </a:extLst>
          </p:cNvPr>
          <p:cNvSpPr txBox="1"/>
          <p:nvPr/>
        </p:nvSpPr>
        <p:spPr>
          <a:xfrm>
            <a:off x="719579" y="2763816"/>
            <a:ext cx="4392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4A7BCB"/>
                </a:solidFill>
              </a:rPr>
              <a:t>BURNDOWN CHART </a:t>
            </a:r>
            <a:r>
              <a:rPr lang="it-IT" sz="3200" b="1" dirty="0">
                <a:solidFill>
                  <a:srgbClr val="E43238"/>
                </a:solidFill>
              </a:rPr>
              <a:t>SPRINT #1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514F17A-6BC9-42C9-9848-EBF74B5E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801" y="348793"/>
            <a:ext cx="5844619" cy="57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8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3BE291-E839-4C56-BA16-720278C262ED}"/>
              </a:ext>
            </a:extLst>
          </p:cNvPr>
          <p:cNvSpPr txBox="1"/>
          <p:nvPr/>
        </p:nvSpPr>
        <p:spPr>
          <a:xfrm>
            <a:off x="752240" y="2615434"/>
            <a:ext cx="4334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E43238"/>
                </a:solidFill>
              </a:rPr>
              <a:t>BURNDOWN CHART </a:t>
            </a:r>
          </a:p>
          <a:p>
            <a:r>
              <a:rPr lang="it-IT" sz="3200" b="1" dirty="0">
                <a:solidFill>
                  <a:srgbClr val="4A7BCB"/>
                </a:solidFill>
              </a:rPr>
              <a:t>SPRINT #2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D965AE4-2443-4AD9-A346-1AC8D2F1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865" y="194445"/>
            <a:ext cx="6325384" cy="591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interni, screenshot&#10;&#10;Descrizione generata automaticamente">
            <a:extLst>
              <a:ext uri="{FF2B5EF4-FFF2-40B4-BE49-F238E27FC236}">
                <a16:creationId xmlns:a16="http://schemas.microsoft.com/office/drawing/2014/main" id="{BDD563E8-635A-46C3-89A6-64EAEEBF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2" y="810704"/>
            <a:ext cx="11698665" cy="539324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D93B65-1B5A-4435-86B1-DC075641A608}"/>
              </a:ext>
            </a:extLst>
          </p:cNvPr>
          <p:cNvSpPr txBox="1"/>
          <p:nvPr/>
        </p:nvSpPr>
        <p:spPr>
          <a:xfrm>
            <a:off x="5128181" y="197963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4A7BCB"/>
                </a:solidFill>
              </a:rPr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269670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268E1-B6D6-48E6-B14F-C296B3F2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09" y="1900936"/>
            <a:ext cx="3932237" cy="1600200"/>
          </a:xfrm>
        </p:spPr>
        <p:txBody>
          <a:bodyPr/>
          <a:lstStyle/>
          <a:p>
            <a:r>
              <a:rPr lang="en-US" dirty="0">
                <a:solidFill>
                  <a:srgbClr val="E43238"/>
                </a:solidFill>
              </a:rPr>
              <a:t>LAYERED MODEL</a:t>
            </a:r>
          </a:p>
        </p:txBody>
      </p:sp>
      <p:pic>
        <p:nvPicPr>
          <p:cNvPr id="2" name="Google Shape;118;p4">
            <a:extLst>
              <a:ext uri="{FF2B5EF4-FFF2-40B4-BE49-F238E27FC236}">
                <a16:creationId xmlns:a16="http://schemas.microsoft.com/office/drawing/2014/main" id="{AF2C304B-D6B8-45D9-8B60-F2DD6B1541A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tretch/>
        </p:blipFill>
        <p:spPr>
          <a:xfrm>
            <a:off x="5476973" y="452487"/>
            <a:ext cx="6136849" cy="5344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52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621A75-026F-4C76-A97A-66AA3EE9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16" y="1991461"/>
            <a:ext cx="3932237" cy="1600200"/>
          </a:xfrm>
        </p:spPr>
        <p:txBody>
          <a:bodyPr/>
          <a:lstStyle/>
          <a:p>
            <a:r>
              <a:rPr lang="en-US" dirty="0">
                <a:solidFill>
                  <a:srgbClr val="4A7BCB"/>
                </a:solidFill>
              </a:rPr>
              <a:t>CLASS DIAGRAM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329987-00A7-4385-A75E-F26DB201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86" y="329938"/>
            <a:ext cx="6127422" cy="5531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75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2EBBF9-0F77-4D8F-9633-D039932BD7E1}"/>
              </a:ext>
            </a:extLst>
          </p:cNvPr>
          <p:cNvSpPr txBox="1"/>
          <p:nvPr/>
        </p:nvSpPr>
        <p:spPr>
          <a:xfrm>
            <a:off x="1109338" y="2125787"/>
            <a:ext cx="1025613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Nel progetto sono stati applicati alcuni pattern, in particolare è stato applicato un pattern creazionale chiamato </a:t>
            </a:r>
            <a:r>
              <a:rPr lang="it-IT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Singleton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con il quale è stata creata una sola istanza di esecuzione per tutta la durata del programma e quindi si è scelto di dichiarare un oggetto statico nella classe </a:t>
            </a:r>
            <a:r>
              <a:rPr lang="it-IT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DatabaseContext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 cui richiamare tutte le operazioni appartenenti alla classe. Un altro pattern applicato è stato </a:t>
            </a:r>
            <a:r>
              <a:rPr lang="it-IT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Decorator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che appartiene alla classe dei pattern strutturali, visibile quando il contenuto del </a:t>
            </a:r>
            <a:r>
              <a:rPr lang="it-IT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TextField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diventa troppo grande (ad esempio vengono inseriti molti oggetti), compare una </a:t>
            </a:r>
            <a:r>
              <a:rPr lang="it-IT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scrollbar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che permette di vedere tutti gli oggetti inseriti nel </a:t>
            </a:r>
            <a:r>
              <a:rPr lang="it-IT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TextField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B55BF0-0D4B-4610-8086-A2D39A9B5693}"/>
              </a:ext>
            </a:extLst>
          </p:cNvPr>
          <p:cNvSpPr txBox="1"/>
          <p:nvPr/>
        </p:nvSpPr>
        <p:spPr>
          <a:xfrm>
            <a:off x="3940403" y="612742"/>
            <a:ext cx="3788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</a:rPr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0019533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165</Words>
  <Application>Microsoft Office PowerPoint</Application>
  <PresentationFormat>Widescreen</PresentationFormat>
  <Paragraphs>17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Calibri</vt:lpstr>
      <vt:lpstr>Gill Sans</vt:lpstr>
      <vt:lpstr>Arial</vt:lpstr>
      <vt:lpstr>Quattrocento Sans</vt:lpstr>
      <vt:lpstr>GradientRiseVTI</vt:lpstr>
      <vt:lpstr>TEAM 8 SOFTWARE ENGINEERING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LAYERED MODEL</vt:lpstr>
      <vt:lpstr>CLASS DIAGRAM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 SOFTWARE ENGINEERING</dc:title>
  <dc:creator>MANUEL LAMBIASE</dc:creator>
  <cp:lastModifiedBy>MANUEL LAMBIASE</cp:lastModifiedBy>
  <cp:revision>13</cp:revision>
  <dcterms:created xsi:type="dcterms:W3CDTF">2020-12-16T11:54:20Z</dcterms:created>
  <dcterms:modified xsi:type="dcterms:W3CDTF">2020-12-17T21:51:58Z</dcterms:modified>
</cp:coreProperties>
</file>