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58" r:id="rId5"/>
    <p:sldId id="266" r:id="rId6"/>
    <p:sldId id="257" r:id="rId7"/>
    <p:sldId id="261" r:id="rId8"/>
    <p:sldId id="265" r:id="rId9"/>
    <p:sldId id="263" r:id="rId10"/>
  </p:sldIdLst>
  <p:sldSz cx="12192000" cy="6858000"/>
  <p:notesSz cx="6858000" cy="9144000"/>
  <p:embeddedFontLst>
    <p:embeddedFont>
      <p:font typeface="Gill Sans" panose="020B0604020202020204" charset="0"/>
      <p:regular r:id="rId12"/>
      <p:bold r:id="rId13"/>
    </p:embeddedFont>
    <p:embeddedFont>
      <p:font typeface="Quattrocento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PHt8yWhjswSN5Y+T161Ej3j5T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 b="0" i="0">
                <a:solidFill>
                  <a:srgbClr val="DA846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 scopo di questo progetto è realizzare un applicativo Java per la gestione delle attività di manutenzione di macchinari dislocati in diversi luoghi.</a:t>
            </a: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 rot="5400000">
            <a:off x="7179468" y="2002631"/>
            <a:ext cx="5719763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 rot="5400000">
            <a:off x="1845468" y="-550069"/>
            <a:ext cx="5719763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1380930" y="4976327"/>
            <a:ext cx="9966520" cy="1113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1044054" y="1996141"/>
            <a:ext cx="4975746" cy="418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2"/>
          </p:nvPr>
        </p:nvSpPr>
        <p:spPr>
          <a:xfrm>
            <a:off x="6172200" y="1996141"/>
            <a:ext cx="5181600" cy="418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1368490" y="2505075"/>
            <a:ext cx="4629085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3"/>
          </p:nvPr>
        </p:nvSpPr>
        <p:spPr>
          <a:xfrm>
            <a:off x="6344816" y="1681163"/>
            <a:ext cx="501057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4"/>
          </p:nvPr>
        </p:nvSpPr>
        <p:spPr>
          <a:xfrm>
            <a:off x="6344814" y="2505075"/>
            <a:ext cx="501057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1"/>
          </p:nvPr>
        </p:nvSpPr>
        <p:spPr>
          <a:xfrm>
            <a:off x="5648130" y="987425"/>
            <a:ext cx="5707257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2"/>
          </p:nvPr>
        </p:nvSpPr>
        <p:spPr>
          <a:xfrm>
            <a:off x="1318755" y="2799184"/>
            <a:ext cx="3932237" cy="3069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>
            <a:spLocks noGrp="1"/>
          </p:cNvSpPr>
          <p:nvPr>
            <p:ph type="pic" idx="2"/>
          </p:nvPr>
        </p:nvSpPr>
        <p:spPr>
          <a:xfrm>
            <a:off x="5834742" y="858417"/>
            <a:ext cx="5520645" cy="500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1378966" y="2281335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 rot="5400000">
            <a:off x="4347882" y="-690283"/>
            <a:ext cx="3857811" cy="981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rgbClr val="14B4A3">
                  <a:alpha val="27450"/>
                </a:srgbClr>
              </a:gs>
              <a:gs pos="14000">
                <a:srgbClr val="14B4A3">
                  <a:alpha val="27450"/>
                </a:srgbClr>
              </a:gs>
              <a:gs pos="100000">
                <a:srgbClr val="29ADE7">
                  <a:alpha val="84313"/>
                </a:srgbClr>
              </a:gs>
            </a:gsLst>
            <a:lin ang="6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0"/>
          <p:cNvSpPr/>
          <p:nvPr/>
        </p:nvSpPr>
        <p:spPr>
          <a:xfrm flipH="1">
            <a:off x="4038599" y="6400799"/>
            <a:ext cx="8153398" cy="456772"/>
          </a:xfrm>
          <a:prstGeom prst="rect">
            <a:avLst/>
          </a:prstGeom>
          <a:gradFill>
            <a:gsLst>
              <a:gs pos="0">
                <a:srgbClr val="F07F7D">
                  <a:alpha val="54509"/>
                </a:srgbClr>
              </a:gs>
              <a:gs pos="9000">
                <a:srgbClr val="F07F7D">
                  <a:alpha val="54509"/>
                </a:srgbClr>
              </a:gs>
              <a:gs pos="99000">
                <a:schemeClr val="accent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0"/>
          <p:cNvSpPr txBox="1"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dt" idx="10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ftr" idx="11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l="24292" r="31053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rgbClr val="11399F">
                  <a:alpha val="72549"/>
                </a:srgb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rgbClr val="29ADE7">
                  <a:alpha val="36470"/>
                </a:srgbClr>
              </a:gs>
              <a:gs pos="98000">
                <a:srgbClr val="E72D29">
                  <a:alpha val="65490"/>
                </a:srgbClr>
              </a:gs>
              <a:gs pos="100000">
                <a:srgbClr val="E72D29">
                  <a:alpha val="65490"/>
                </a:srgbClr>
              </a:gs>
            </a:gsLst>
            <a:lin ang="12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"/>
          <p:cNvSpPr/>
          <p:nvPr/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0">
                <a:srgbClr val="174CD5">
                  <a:alpha val="38431"/>
                </a:srgbClr>
              </a:gs>
              <a:gs pos="22000">
                <a:srgbClr val="174CD5">
                  <a:alpha val="38431"/>
                </a:srgbClr>
              </a:gs>
              <a:gs pos="82000">
                <a:srgbClr val="29ADE7">
                  <a:alpha val="18431"/>
                </a:srgbClr>
              </a:gs>
              <a:gs pos="100000">
                <a:srgbClr val="29ADE7">
                  <a:alpha val="18431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"/>
          <p:cNvSpPr/>
          <p:nvPr/>
        </p:nvSpPr>
        <p:spPr>
          <a:xfrm rot="-7895696">
            <a:off x="6080918" y="830588"/>
            <a:ext cx="4998441" cy="4998441"/>
          </a:xfrm>
          <a:prstGeom prst="ellipse">
            <a:avLst/>
          </a:prstGeom>
          <a:gradFill>
            <a:gsLst>
              <a:gs pos="0">
                <a:srgbClr val="C4FAF3">
                  <a:alpha val="0"/>
                </a:srgbClr>
              </a:gs>
              <a:gs pos="39000">
                <a:srgbClr val="C4FAF3">
                  <a:alpha val="0"/>
                </a:srgbClr>
              </a:gs>
              <a:gs pos="100000">
                <a:srgbClr val="174CD5">
                  <a:alpha val="17254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it-IT">
                <a:solidFill>
                  <a:schemeClr val="lt1"/>
                </a:solidFill>
              </a:rPr>
              <a:t>TEAM 8</a:t>
            </a:r>
            <a:br>
              <a:rPr lang="it-IT">
                <a:solidFill>
                  <a:schemeClr val="lt1"/>
                </a:solidFill>
              </a:rPr>
            </a:br>
            <a:r>
              <a:rPr lang="it-IT">
                <a:solidFill>
                  <a:schemeClr val="lt1"/>
                </a:solidFill>
              </a:rPr>
              <a:t>SOFTWARE ENGINEERING</a:t>
            </a:r>
            <a:endParaRPr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5946587" y="4541561"/>
            <a:ext cx="5462494" cy="213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MANUEL LAMBIASE</a:t>
            </a:r>
            <a:endParaRPr sz="180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GERARDO LANDINO</a:t>
            </a:r>
            <a:endParaRPr sz="180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MARCO MANNARA</a:t>
            </a:r>
            <a:endParaRPr/>
          </a:p>
          <a:p>
            <a:pPr marL="0" lvl="0" indent="0" algn="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it-IT" sz="1800">
                <a:solidFill>
                  <a:schemeClr val="lt1"/>
                </a:solidFill>
              </a:rPr>
              <a:t>GIUSEPPE FELICE RUSSO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DA1A86B3-EC62-4832-9D56-49CA6682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756" y="1833319"/>
            <a:ext cx="8024555" cy="44355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29D72E7-4F55-4EC1-883A-1B9162027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755" y="867265"/>
            <a:ext cx="8024555" cy="96605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664027-B1DF-49A6-8886-4EFF63F24AA0}"/>
              </a:ext>
            </a:extLst>
          </p:cNvPr>
          <p:cNvSpPr txBox="1"/>
          <p:nvPr/>
        </p:nvSpPr>
        <p:spPr>
          <a:xfrm>
            <a:off x="5147036" y="31326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/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23617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5EA547BA-9A57-49FC-B75D-2C7D803F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63" y="2249772"/>
            <a:ext cx="8024555" cy="391701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FCE7B3D-0AF7-48EC-8ED4-35DC05F4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462" y="1190500"/>
            <a:ext cx="8024555" cy="105927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3D3E3F2-1651-452A-A199-8B96B5097F75}"/>
              </a:ext>
            </a:extLst>
          </p:cNvPr>
          <p:cNvSpPr txBox="1"/>
          <p:nvPr/>
        </p:nvSpPr>
        <p:spPr>
          <a:xfrm>
            <a:off x="5156463" y="321877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/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153879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CF8D58-F1CB-404C-B245-29B57F32AABF}"/>
              </a:ext>
            </a:extLst>
          </p:cNvPr>
          <p:cNvSpPr txBox="1"/>
          <p:nvPr/>
        </p:nvSpPr>
        <p:spPr>
          <a:xfrm>
            <a:off x="4364611" y="329938"/>
            <a:ext cx="286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BURNDOWN CHART SPRINT #1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9C582D0-FF27-4BC0-8E23-768FAA0F9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95" y="1044350"/>
            <a:ext cx="9653047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8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351B55E-7B72-408F-A9B4-C71D2228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19" y="1994170"/>
            <a:ext cx="9941668" cy="407610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3BE291-E839-4C56-BA16-720278C262ED}"/>
              </a:ext>
            </a:extLst>
          </p:cNvPr>
          <p:cNvSpPr txBox="1"/>
          <p:nvPr/>
        </p:nvSpPr>
        <p:spPr>
          <a:xfrm>
            <a:off x="4863830" y="505838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/>
              <a:t>BURNDOWN CHART </a:t>
            </a:r>
          </a:p>
          <a:p>
            <a:r>
              <a:rPr lang="it-IT" sz="1800" b="1" dirty="0"/>
              <a:t>SPRINT #2</a:t>
            </a:r>
          </a:p>
        </p:txBody>
      </p:sp>
    </p:spTree>
    <p:extLst>
      <p:ext uri="{BB962C8B-B14F-4D97-AF65-F5344CB8AC3E}">
        <p14:creationId xmlns:p14="http://schemas.microsoft.com/office/powerpoint/2010/main" val="10714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interni, screenshot&#10;&#10;Descrizione generata automaticamente">
            <a:extLst>
              <a:ext uri="{FF2B5EF4-FFF2-40B4-BE49-F238E27FC236}">
                <a16:creationId xmlns:a16="http://schemas.microsoft.com/office/drawing/2014/main" id="{BDD563E8-635A-46C3-89A6-64EAEEBF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2" y="810704"/>
            <a:ext cx="11698665" cy="539324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D93B65-1B5A-4435-86B1-DC075641A608}"/>
              </a:ext>
            </a:extLst>
          </p:cNvPr>
          <p:cNvSpPr txBox="1"/>
          <p:nvPr/>
        </p:nvSpPr>
        <p:spPr>
          <a:xfrm>
            <a:off x="5128181" y="1979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b="1" dirty="0"/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269670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268E1-B6D6-48E6-B14F-C296B3F2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09" y="1900936"/>
            <a:ext cx="3932237" cy="1600200"/>
          </a:xfrm>
        </p:spPr>
        <p:txBody>
          <a:bodyPr/>
          <a:lstStyle/>
          <a:p>
            <a:r>
              <a:rPr lang="en-US" dirty="0"/>
              <a:t>LAYERED MODEL</a:t>
            </a:r>
          </a:p>
        </p:txBody>
      </p:sp>
      <p:pic>
        <p:nvPicPr>
          <p:cNvPr id="2" name="Google Shape;118;p4">
            <a:extLst>
              <a:ext uri="{FF2B5EF4-FFF2-40B4-BE49-F238E27FC236}">
                <a16:creationId xmlns:a16="http://schemas.microsoft.com/office/drawing/2014/main" id="{AF2C304B-D6B8-45D9-8B60-F2DD6B1541A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/>
          <a:stretch/>
        </p:blipFill>
        <p:spPr>
          <a:xfrm>
            <a:off x="5476973" y="452487"/>
            <a:ext cx="6136849" cy="5344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152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5621A75-026F-4C76-A97A-66AA3EE9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16" y="2208278"/>
            <a:ext cx="3932237" cy="1600200"/>
          </a:xfrm>
        </p:spPr>
        <p:txBody>
          <a:bodyPr/>
          <a:lstStyle/>
          <a:p>
            <a:r>
              <a:rPr lang="en-US" dirty="0"/>
              <a:t>DIAGRAMMA DELLE CLASSI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329987-00A7-4385-A75E-F26DB201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86" y="329938"/>
            <a:ext cx="6127422" cy="5531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75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62B3E03-3A9F-4E32-A117-977D76DC876C}"/>
              </a:ext>
            </a:extLst>
          </p:cNvPr>
          <p:cNvSpPr txBox="1"/>
          <p:nvPr/>
        </p:nvSpPr>
        <p:spPr>
          <a:xfrm>
            <a:off x="4759737" y="2479249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/>
              <a:t>Codice e funzionamento</a:t>
            </a:r>
          </a:p>
        </p:txBody>
      </p:sp>
    </p:spTree>
    <p:extLst>
      <p:ext uri="{BB962C8B-B14F-4D97-AF65-F5344CB8AC3E}">
        <p14:creationId xmlns:p14="http://schemas.microsoft.com/office/powerpoint/2010/main" val="262941894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</Words>
  <Application>Microsoft Office PowerPoint</Application>
  <PresentationFormat>Widescreen</PresentationFormat>
  <Paragraphs>15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Gill Sans</vt:lpstr>
      <vt:lpstr>Quattrocento Sans</vt:lpstr>
      <vt:lpstr>GradientRiseVTI</vt:lpstr>
      <vt:lpstr>TEAM 8 SOFTWARE ENGINEERING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LAYERED MODEL</vt:lpstr>
      <vt:lpstr>DIAGRAMMA DELLE CLASSI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 SOFTWARE ENGINEERING</dc:title>
  <dc:creator>MANUEL LAMBIASE</dc:creator>
  <cp:lastModifiedBy>MANUEL LAMBIASE</cp:lastModifiedBy>
  <cp:revision>2</cp:revision>
  <dcterms:created xsi:type="dcterms:W3CDTF">2020-12-16T11:54:20Z</dcterms:created>
  <dcterms:modified xsi:type="dcterms:W3CDTF">2020-12-16T12:01:51Z</dcterms:modified>
</cp:coreProperties>
</file>