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3.png" ContentType="image/png"/>
  <Override PartName="/ppt/media/image1.jpeg" ContentType="image/jpe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Fai clic per modificare il formato delle note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it-I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&lt;intestazione&gt;</a:t>
            </a:r>
            <a:endParaRPr b="0" lang="it-I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it-I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&lt;data/ora&gt;</a:t>
            </a:r>
            <a:endParaRPr b="0" lang="it-I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it-I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AF7B093-70F2-4B5C-BCD2-646C98AB4620}" type="slidenum">
              <a:rPr b="0" lang="it-I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7D51C5D-8A01-4ABA-9A68-DE8BD217E5F1}" type="slidenum">
              <a:rPr b="0" lang="it-I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2B81B54-8996-4DFD-BB1F-981A10DD6EE7}" type="slidenum">
              <a:rPr b="0" lang="it-I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81EA24B-DF58-4539-808F-FD9865D8EB1D}" type="slidenum">
              <a:rPr b="0" lang="it-I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8D61388-477A-4AB8-A8C6-59A668E872DF}" type="slidenum">
              <a:rPr b="0" lang="it-I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873A1D1-2000-42CE-B492-03936C1FCCD2}" type="slidenum">
              <a:rPr b="0" lang="it-I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20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it-IT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Fare clic per modificare lo stile del titolo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9F4456C-4475-4C07-95FD-F8CFCD77EDD3}" type="datetime">
              <a:rPr b="0" lang="it-IT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23/02/17</a:t>
            </a:fld>
            <a:endParaRPr b="0" lang="it-I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 b="0" lang="it-I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A042599-02D8-4032-A5CA-D8BC5F8015F9}" type="slidenum">
              <a:rPr b="0" lang="it-IT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Fai clic per modificare il formato del testo della struttura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Secondo livello struttura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3039480" y="0"/>
            <a:ext cx="3168000" cy="910440"/>
          </a:xfrm>
          <a:prstGeom prst="rect">
            <a:avLst/>
          </a:prstGeom>
          <a:gradFill>
            <a:gsLst>
              <a:gs pos="0">
                <a:srgbClr val="bc1522"/>
              </a:gs>
              <a:gs pos="86000">
                <a:srgbClr val="500901"/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1194480" y="5306760"/>
            <a:ext cx="6857640" cy="8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it-IT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Giuseppe Grosso</a:t>
            </a:r>
            <a:endParaRPr b="0" lang="it-I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it-I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829080" y="3319920"/>
            <a:ext cx="7588440" cy="15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it-IT" sz="5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Corso base Android e plugin apache cordova.</a:t>
            </a:r>
            <a:endParaRPr b="0" lang="it-I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3196440" y="270720"/>
            <a:ext cx="2854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Firenze, 23 Febbraio 2017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Immagine 9" descr=""/>
          <p:cNvPicPr/>
          <p:nvPr/>
        </p:nvPicPr>
        <p:blipFill>
          <a:blip r:embed="rId1"/>
          <a:stretch/>
        </p:blipFill>
        <p:spPr>
          <a:xfrm>
            <a:off x="3342960" y="1662840"/>
            <a:ext cx="2561040" cy="11350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0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6">
                                            <p:txEl>
                                              <p:pRg st="0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6">
                                            <p:txEl>
                                              <p:p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6">
                                            <p:txEl>
                                              <p:p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freeze">
                            <p:stCondLst>
                              <p:cond delay="1000"/>
                            </p:stCondLst>
                            <p:childTnLst>
                              <p:par>
                                <p:cTn id="11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" dur="1000"/>
                                        <p:tgtEl>
                                          <p:spTgt spid="45">
                                            <p:txEl>
                                              <p:p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45">
                                            <p:txEl>
                                              <p:p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5">
                                            <p:txEl>
                                              <p:p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freeze">
                            <p:stCondLst>
                              <p:cond delay="2000"/>
                            </p:stCondLst>
                            <p:childTnLst>
                              <p:par>
                                <p:cTn id="1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freeze">
                            <p:stCondLst>
                              <p:cond delay="2500"/>
                            </p:stCondLst>
                            <p:childTnLst>
                              <p:par>
                                <p:cTn id="24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421920" y="3988080"/>
            <a:ext cx="799560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it-IT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Lezione 1 del 01/03/2017</a:t>
            </a:r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Immagine 4" descr=""/>
          <p:cNvPicPr/>
          <p:nvPr/>
        </p:nvPicPr>
        <p:blipFill>
          <a:blip r:embed="rId1"/>
          <a:stretch/>
        </p:blipFill>
        <p:spPr>
          <a:xfrm>
            <a:off x="7032960" y="5643720"/>
            <a:ext cx="1955880" cy="866880"/>
          </a:xfrm>
          <a:prstGeom prst="rect">
            <a:avLst/>
          </a:prstGeom>
          <a:ln>
            <a:noFill/>
          </a:ln>
        </p:spPr>
      </p:pic>
      <p:sp>
        <p:nvSpPr>
          <p:cNvPr id="51" name="CustomShape 2"/>
          <p:cNvSpPr/>
          <p:nvPr/>
        </p:nvSpPr>
        <p:spPr>
          <a:xfrm>
            <a:off x="551160" y="1829880"/>
            <a:ext cx="8437320" cy="16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endParaRPr b="0" lang="it-I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b="0" lang="it-I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2268000" y="230760"/>
            <a:ext cx="3924000" cy="3657240"/>
          </a:xfrm>
          <a:prstGeom prst="rect">
            <a:avLst/>
          </a:prstGeom>
          <a:ln>
            <a:noFill/>
          </a:ln>
        </p:spPr>
      </p:pic>
      <p:sp>
        <p:nvSpPr>
          <p:cNvPr id="53" name="TextShape 3"/>
          <p:cNvSpPr txBox="1"/>
          <p:nvPr/>
        </p:nvSpPr>
        <p:spPr>
          <a:xfrm>
            <a:off x="165240" y="4464000"/>
            <a:ext cx="8690760" cy="159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t-IT" sz="2800" spc="-1" strike="noStrike">
                <a:solidFill>
                  <a:srgbClr val="002d99"/>
                </a:solidFill>
                <a:uFill>
                  <a:solidFill>
                    <a:srgbClr val="ffffff"/>
                  </a:solidFill>
                </a:uFill>
                <a:latin typeface="GillSans"/>
              </a:rPr>
              <a:t>	</a:t>
            </a:r>
            <a:r>
              <a:rPr b="0" lang="it-IT" sz="2800" spc="-1" strike="noStrike">
                <a:solidFill>
                  <a:srgbClr val="002d99"/>
                </a:solidFill>
                <a:uFill>
                  <a:solidFill>
                    <a:srgbClr val="ffffff"/>
                  </a:solidFill>
                </a:uFill>
                <a:latin typeface="GillSans"/>
              </a:rPr>
              <a:t>	</a:t>
            </a:r>
            <a:r>
              <a:rPr b="0" lang="it-IT" sz="2800" spc="-1" strike="noStrike">
                <a:solidFill>
                  <a:srgbClr val="002d99"/>
                </a:solidFill>
                <a:uFill>
                  <a:solidFill>
                    <a:srgbClr val="ffffff"/>
                  </a:solidFill>
                </a:uFill>
                <a:latin typeface="GillSans"/>
              </a:rPr>
              <a:t>https://github.com/giuseppegrosso/android.git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7" dur="indefinite" restart="never" nodeType="tmRoot">
          <p:childTnLst>
            <p:seq>
              <p:cTn id="28" nodeType="mainSeq">
                <p:childTnLst>
                  <p:par>
                    <p:cTn id="29" fill="freeze">
                      <p:stCondLst>
                        <p:cond delay="0"/>
                      </p:stCondLst>
                      <p:childTnLst>
                        <p:par>
                          <p:cTn id="30" fill="freeze">
                            <p:stCondLst>
                              <p:cond delay="0"/>
                            </p:stCondLst>
                            <p:childTnLst>
                              <p:par>
                                <p:cTn id="3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freeze">
                            <p:stCondLst>
                              <p:cond delay="500"/>
                            </p:stCondLst>
                            <p:childTnLst>
                              <p:par>
                                <p:cTn id="35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1000"/>
                                        <p:tgtEl>
                                          <p:spTgt spid="49">
                                            <p:txEl>
                                              <p:p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49">
                                            <p:txEl>
                                              <p:p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9">
                                            <p:txEl>
                                              <p:p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freeze">
                            <p:stCondLst>
                              <p:cond delay="1500"/>
                            </p:stCondLst>
                            <p:childTnLst>
                              <p:par>
                                <p:cTn id="41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" dur="1000"/>
                                        <p:tgtEl>
                                          <p:spTgt spid="51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4" dur="1000" fill="hold"/>
                                        <p:tgtEl>
                                          <p:spTgt spid="51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" dur="1000" fill="hold"/>
                                        <p:tgtEl>
                                          <p:spTgt spid="51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freeze">
                            <p:stCondLst>
                              <p:cond delay="2500"/>
                            </p:stCondLst>
                            <p:childTnLst>
                              <p:par>
                                <p:cTn id="47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1000"/>
                                        <p:tgtEl>
                                          <p:spTgt spid="51">
                                            <p:txEl>
                                              <p:pRg st="1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51">
                                            <p:txEl>
                                              <p:pRg st="1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51">
                                            <p:txEl>
                                              <p:pRg st="1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magine 4" descr=""/>
          <p:cNvPicPr/>
          <p:nvPr/>
        </p:nvPicPr>
        <p:blipFill>
          <a:blip r:embed="rId1"/>
          <a:stretch/>
        </p:blipFill>
        <p:spPr>
          <a:xfrm>
            <a:off x="7032960" y="5643720"/>
            <a:ext cx="1955880" cy="866880"/>
          </a:xfrm>
          <a:prstGeom prst="rect">
            <a:avLst/>
          </a:prstGeom>
          <a:ln>
            <a:noFill/>
          </a:ln>
        </p:spPr>
      </p:pic>
      <p:sp>
        <p:nvSpPr>
          <p:cNvPr id="55" name="CustomShape 1"/>
          <p:cNvSpPr/>
          <p:nvPr/>
        </p:nvSpPr>
        <p:spPr>
          <a:xfrm>
            <a:off x="856440" y="2201760"/>
            <a:ext cx="6857640" cy="22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2"/>
          <p:cNvSpPr/>
          <p:nvPr/>
        </p:nvSpPr>
        <p:spPr>
          <a:xfrm>
            <a:off x="829080" y="303840"/>
            <a:ext cx="7588440" cy="15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TextShape 3"/>
          <p:cNvSpPr txBox="1"/>
          <p:nvPr/>
        </p:nvSpPr>
        <p:spPr>
          <a:xfrm>
            <a:off x="308880" y="576000"/>
            <a:ext cx="8725680" cy="57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it-IT" sz="2200" spc="-1" strike="noStrike">
                <a:solidFill>
                  <a:srgbClr val="676767"/>
                </a:solidFill>
                <a:uFill>
                  <a:solidFill>
                    <a:srgbClr val="ffffff"/>
                  </a:solidFill>
                </a:uFill>
                <a:latin typeface="GillSans"/>
              </a:rPr>
              <a:t>- Android è un sistema operativo specializzato per dispositivi mobili</a:t>
            </a:r>
            <a:endParaRPr b="0" lang="it-IT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it-IT" sz="2200" spc="-1" strike="noStrike">
                <a:solidFill>
                  <a:srgbClr val="676767"/>
                </a:solidFill>
                <a:uFill>
                  <a:solidFill>
                    <a:srgbClr val="ffffff"/>
                  </a:solidFill>
                </a:uFill>
                <a:latin typeface="GillSans"/>
              </a:rPr>
              <a:t>- Supporta un gran numero di device e fattori di forma variabile</a:t>
            </a:r>
            <a:endParaRPr b="0" lang="it-IT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it-IT" sz="2200" spc="-1" strike="noStrike">
                <a:solidFill>
                  <a:srgbClr val="676767"/>
                </a:solidFill>
                <a:uFill>
                  <a:solidFill>
                    <a:srgbClr val="ffffff"/>
                  </a:solidFill>
                </a:uFill>
                <a:latin typeface="GillSans"/>
              </a:rPr>
              <a:t>- Basato su kernel Linux</a:t>
            </a:r>
            <a:endParaRPr b="0" lang="it-IT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it-IT" sz="2200" spc="-1" strike="noStrike">
                <a:solidFill>
                  <a:srgbClr val="676767"/>
                </a:solidFill>
                <a:uFill>
                  <a:solidFill>
                    <a:srgbClr val="ffffff"/>
                  </a:solidFill>
                </a:uFill>
                <a:latin typeface="GillSans"/>
              </a:rPr>
              <a:t>- Android è un progetto open source anche se con qualche “limitazione”</a:t>
            </a:r>
            <a:endParaRPr b="0" lang="it-IT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it-IT" sz="2200" spc="-1" strike="noStrike">
                <a:solidFill>
                  <a:srgbClr val="676767"/>
                </a:solidFill>
                <a:uFill>
                  <a:solidFill>
                    <a:srgbClr val="ffffff"/>
                  </a:solidFill>
                </a:uFill>
                <a:latin typeface="GillSans"/>
              </a:rPr>
              <a:t>- E’ dotato di una propria virtual machine che consente la scrittura di codice</a:t>
            </a:r>
            <a:endParaRPr b="0" lang="it-IT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it-IT" sz="2200" spc="-1" strike="noStrike">
                <a:solidFill>
                  <a:srgbClr val="676767"/>
                </a:solidFill>
                <a:uFill>
                  <a:solidFill>
                    <a:srgbClr val="ffffff"/>
                  </a:solidFill>
                </a:uFill>
                <a:latin typeface="GillSans"/>
              </a:rPr>
              <a:t>- E’ il sistema operativo più diffuso al mondo</a:t>
            </a:r>
            <a:endParaRPr b="0" lang="it-IT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it-IT" sz="2200" spc="-1" strike="noStrike">
                <a:solidFill>
                  <a:srgbClr val="676767"/>
                </a:solidFill>
                <a:uFill>
                  <a:solidFill>
                    <a:srgbClr val="ffffff"/>
                  </a:solidFill>
                </a:uFill>
                <a:latin typeface="GillSans"/>
              </a:rPr>
              <a:t>- Ecosistema estremamente frammentato </a:t>
            </a:r>
            <a:endParaRPr b="0" lang="it-IT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it-IT" sz="2200" spc="-1" strike="noStrike">
                <a:solidFill>
                  <a:srgbClr val="676767"/>
                </a:solidFill>
                <a:uFill>
                  <a:solidFill>
                    <a:srgbClr val="ffffff"/>
                  </a:solidFill>
                </a:uFill>
                <a:latin typeface="GillSans"/>
              </a:rPr>
              <a:t>- Sviluppato a partire dal 2003</a:t>
            </a:r>
            <a:endParaRPr b="0" lang="it-IT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it-IT" sz="2200" spc="-1" strike="noStrike">
                <a:solidFill>
                  <a:srgbClr val="676767"/>
                </a:solidFill>
                <a:uFill>
                  <a:solidFill>
                    <a:srgbClr val="ffffff"/>
                  </a:solidFill>
                </a:uFill>
                <a:latin typeface="GillSans"/>
              </a:rPr>
              <a:t>- Acquistato da Google nel 2005 per 50M $</a:t>
            </a:r>
            <a:endParaRPr b="0" lang="it-IT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it-IT" sz="2200" spc="-1" strike="noStrike">
                <a:solidFill>
                  <a:srgbClr val="676767"/>
                </a:solidFill>
                <a:uFill>
                  <a:solidFill>
                    <a:srgbClr val="ffffff"/>
                  </a:solidFill>
                </a:uFill>
                <a:latin typeface="GillSans"/>
              </a:rPr>
              <a:t>- Android è stato annunciato pubblicamente nel 2007</a:t>
            </a:r>
            <a:endParaRPr b="0" lang="it-IT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it-IT" sz="2200" spc="-1" strike="noStrike">
                <a:solidFill>
                  <a:srgbClr val="676767"/>
                </a:solidFill>
                <a:uFill>
                  <a:solidFill>
                    <a:srgbClr val="ffffff"/>
                  </a:solidFill>
                </a:uFill>
                <a:latin typeface="GillSans"/>
              </a:rPr>
              <a:t>- Android è sviluppato dalla OHA, open Handset Alliance, un raggruppamento</a:t>
            </a:r>
            <a:endParaRPr b="0" lang="it-IT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it-IT" sz="2200" spc="-1" strike="noStrike">
                <a:solidFill>
                  <a:srgbClr val="676767"/>
                </a:solidFill>
                <a:uFill>
                  <a:solidFill>
                    <a:srgbClr val="ffffff"/>
                  </a:solidFill>
                </a:uFill>
                <a:latin typeface="GillSans"/>
              </a:rPr>
              <a:t>  </a:t>
            </a:r>
            <a:r>
              <a:rPr b="0" lang="it-IT" sz="2200" spc="-1" strike="noStrike">
                <a:solidFill>
                  <a:srgbClr val="676767"/>
                </a:solidFill>
                <a:uFill>
                  <a:solidFill>
                    <a:srgbClr val="ffffff"/>
                  </a:solidFill>
                </a:uFill>
                <a:latin typeface="GillSans"/>
              </a:rPr>
              <a:t>Di imprese che ha Google come capofila e l’obiettivo di sviluppare standard</a:t>
            </a:r>
            <a:endParaRPr b="0" lang="it-IT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it-IT" sz="2200" spc="-1" strike="noStrike">
                <a:solidFill>
                  <a:srgbClr val="676767"/>
                </a:solidFill>
                <a:uFill>
                  <a:solidFill>
                    <a:srgbClr val="ffffff"/>
                  </a:solidFill>
                </a:uFill>
                <a:latin typeface="GillSans"/>
              </a:rPr>
              <a:t>  </a:t>
            </a:r>
            <a:r>
              <a:rPr b="0" lang="it-IT" sz="2200" spc="-1" strike="noStrike">
                <a:solidFill>
                  <a:srgbClr val="676767"/>
                </a:solidFill>
                <a:uFill>
                  <a:solidFill>
                    <a:srgbClr val="ffffff"/>
                  </a:solidFill>
                </a:uFill>
                <a:latin typeface="GillSans"/>
              </a:rPr>
              <a:t>E tecnologia aperte per i device mobili.</a:t>
            </a:r>
            <a:endParaRPr b="0" lang="it-IT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it-IT" sz="2200" spc="-1" strike="noStrike">
                <a:solidFill>
                  <a:srgbClr val="676767"/>
                </a:solidFill>
                <a:uFill>
                  <a:solidFill>
                    <a:srgbClr val="ffffff"/>
                  </a:solidFill>
                </a:uFill>
                <a:latin typeface="GillSans"/>
              </a:rPr>
              <a:t>- Prima beta pubblicata nel 2008</a:t>
            </a:r>
            <a:endParaRPr b="0" lang="it-IT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it-IT" sz="2200" spc="-1" strike="noStrike">
                <a:solidFill>
                  <a:srgbClr val="676767"/>
                </a:solidFill>
                <a:uFill>
                  <a:solidFill>
                    <a:srgbClr val="ffffff"/>
                  </a:solidFill>
                </a:uFill>
                <a:latin typeface="GillSans"/>
              </a:rPr>
              <a:t>- Lanciato commercialmente con la versione 1.1 nel 2009</a:t>
            </a:r>
            <a:endParaRPr b="0" lang="it-IT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2" dur="indefinite" restart="never" nodeType="tmRoot">
          <p:childTnLst>
            <p:seq>
              <p:cTn id="53" dur="indefinite" nodeType="mainSeq"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" dur="1000"/>
                                        <p:tgtEl>
                                          <p:spTgt spid="55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3" dur="1000" fill="hold"/>
                                        <p:tgtEl>
                                          <p:spTgt spid="55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1000" fill="hold"/>
                                        <p:tgtEl>
                                          <p:spTgt spid="55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" dur="1000"/>
                                        <p:tgtEl>
                                          <p:spTgt spid="56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9" dur="1000" fill="hold"/>
                                        <p:tgtEl>
                                          <p:spTgt spid="56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1000" fill="hold"/>
                                        <p:tgtEl>
                                          <p:spTgt spid="56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120960" y="1735920"/>
            <a:ext cx="8867520" cy="379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endParaRPr b="0" lang="it-I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b="0" lang="it-I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b="0" lang="it-I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b="0" lang="it-I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829080" y="303840"/>
            <a:ext cx="7588440" cy="15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720000" y="313920"/>
            <a:ext cx="7139880" cy="5723280"/>
          </a:xfrm>
          <a:prstGeom prst="rect">
            <a:avLst/>
          </a:prstGeom>
          <a:ln>
            <a:noFill/>
          </a:ln>
        </p:spPr>
      </p:pic>
      <p:pic>
        <p:nvPicPr>
          <p:cNvPr id="61" name="Immagine 4" descr=""/>
          <p:cNvPicPr/>
          <p:nvPr/>
        </p:nvPicPr>
        <p:blipFill>
          <a:blip r:embed="rId2"/>
          <a:stretch/>
        </p:blipFill>
        <p:spPr>
          <a:xfrm>
            <a:off x="7032960" y="5643720"/>
            <a:ext cx="1955880" cy="8668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" dur="1000"/>
                                        <p:tgtEl>
                                          <p:spTgt spid="58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2" dur="1000" fill="hold"/>
                                        <p:tgtEl>
                                          <p:spTgt spid="58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" dur="1000" fill="hold"/>
                                        <p:tgtEl>
                                          <p:spTgt spid="58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" dur="1000"/>
                                        <p:tgtEl>
                                          <p:spTgt spid="58">
                                            <p:txEl>
                                              <p:pRg st="1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8" dur="1000" fill="hold"/>
                                        <p:tgtEl>
                                          <p:spTgt spid="58">
                                            <p:txEl>
                                              <p:pRg st="1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" dur="1000" fill="hold"/>
                                        <p:tgtEl>
                                          <p:spTgt spid="58">
                                            <p:txEl>
                                              <p:pRg st="1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" dur="1000"/>
                                        <p:tgtEl>
                                          <p:spTgt spid="58">
                                            <p:txEl>
                                              <p:pRg st="2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4" dur="1000" fill="hold"/>
                                        <p:tgtEl>
                                          <p:spTgt spid="58">
                                            <p:txEl>
                                              <p:pRg st="2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" dur="1000" fill="hold"/>
                                        <p:tgtEl>
                                          <p:spTgt spid="58">
                                            <p:txEl>
                                              <p:pRg st="2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0" dur="1000"/>
                                        <p:tgtEl>
                                          <p:spTgt spid="58">
                                            <p:txEl>
                                              <p:pRg st="3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1" dur="1000" fill="hold"/>
                                        <p:tgtEl>
                                          <p:spTgt spid="58">
                                            <p:txEl>
                                              <p:pRg st="3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" dur="1000" fill="hold"/>
                                        <p:tgtEl>
                                          <p:spTgt spid="58">
                                            <p:txEl>
                                              <p:pRg st="3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" dur="1000"/>
                                        <p:tgtEl>
                                          <p:spTgt spid="59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7" dur="1000" fill="hold"/>
                                        <p:tgtEl>
                                          <p:spTgt spid="59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8" dur="1000" fill="hold"/>
                                        <p:tgtEl>
                                          <p:spTgt spid="59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703800" y="2314080"/>
            <a:ext cx="7459200" cy="21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"/>
          <p:cNvSpPr/>
          <p:nvPr/>
        </p:nvSpPr>
        <p:spPr>
          <a:xfrm>
            <a:off x="829080" y="303840"/>
            <a:ext cx="7588440" cy="15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it-IT" sz="5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Frammentazione</a:t>
            </a:r>
            <a:endParaRPr b="0" lang="it-I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230400" y="1064520"/>
            <a:ext cx="8214120" cy="5356440"/>
          </a:xfrm>
          <a:prstGeom prst="rect">
            <a:avLst/>
          </a:prstGeom>
          <a:ln>
            <a:noFill/>
          </a:ln>
        </p:spPr>
      </p:pic>
      <p:pic>
        <p:nvPicPr>
          <p:cNvPr id="65" name="Immagine 4" descr=""/>
          <p:cNvPicPr/>
          <p:nvPr/>
        </p:nvPicPr>
        <p:blipFill>
          <a:blip r:embed="rId2"/>
          <a:stretch/>
        </p:blipFill>
        <p:spPr>
          <a:xfrm>
            <a:off x="7032960" y="5643720"/>
            <a:ext cx="1955880" cy="8668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09" dur="indefinite" restart="never" nodeType="tmRoot">
          <p:childTnLst>
            <p:seq>
              <p:cTn id="110" nodeType="mainSeq">
                <p:childTnLst>
                  <p:par>
                    <p:cTn id="111" fill="freeze">
                      <p:stCondLst>
                        <p:cond delay="0"/>
                      </p:stCondLst>
                      <p:childTnLst>
                        <p:par>
                          <p:cTn id="112" fill="freeze">
                            <p:stCondLst>
                              <p:cond delay="0"/>
                            </p:stCondLst>
                            <p:childTnLst>
                              <p:par>
                                <p:cTn id="11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freeze">
                            <p:stCondLst>
                              <p:cond delay="500"/>
                            </p:stCondLst>
                            <p:childTnLst>
                              <p:par>
                                <p:cTn id="117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" dur="1000"/>
                                        <p:tgtEl>
                                          <p:spTgt spid="62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0" dur="1000" fill="hold"/>
                                        <p:tgtEl>
                                          <p:spTgt spid="62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1" dur="1000" fill="hold"/>
                                        <p:tgtEl>
                                          <p:spTgt spid="62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freeze">
                            <p:stCondLst>
                              <p:cond delay="1500"/>
                            </p:stCondLst>
                            <p:childTnLst>
                              <p:par>
                                <p:cTn id="123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5" dur="1000"/>
                                        <p:tgtEl>
                                          <p:spTgt spid="63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6" dur="1000" fill="hold"/>
                                        <p:tgtEl>
                                          <p:spTgt spid="63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7" dur="1000" fill="hold"/>
                                        <p:tgtEl>
                                          <p:spTgt spid="63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439560" y="216000"/>
            <a:ext cx="4829760" cy="5544000"/>
          </a:xfrm>
          <a:prstGeom prst="rect">
            <a:avLst/>
          </a:prstGeom>
          <a:ln>
            <a:noFill/>
          </a:ln>
        </p:spPr>
      </p:pic>
      <p:pic>
        <p:nvPicPr>
          <p:cNvPr id="67" name="Immagine 4" descr=""/>
          <p:cNvPicPr/>
          <p:nvPr/>
        </p:nvPicPr>
        <p:blipFill>
          <a:blip r:embed="rId2"/>
          <a:stretch/>
        </p:blipFill>
        <p:spPr>
          <a:xfrm>
            <a:off x="7032960" y="5643360"/>
            <a:ext cx="1955880" cy="866880"/>
          </a:xfrm>
          <a:prstGeom prst="rect">
            <a:avLst/>
          </a:prstGeom>
          <a:ln>
            <a:noFill/>
          </a:ln>
        </p:spPr>
      </p:pic>
      <p:sp>
        <p:nvSpPr>
          <p:cNvPr id="68" name="TextShape 1"/>
          <p:cNvSpPr txBox="1"/>
          <p:nvPr/>
        </p:nvSpPr>
        <p:spPr>
          <a:xfrm>
            <a:off x="5400000" y="1224000"/>
            <a:ext cx="3600000" cy="392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 (sia bundled che personali)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API che espongono agli sviluppatori le funzionalità di OS e librerie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Dalvik sostituita da ART da 4.4 in poi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Approccio AOT vs JIT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 kernel 3,10, inizialmente 2.6.x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28" dur="indefinite" restart="never" nodeType="tmRoot">
          <p:childTnLst>
            <p:seq>
              <p:cTn id="12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288000" y="360000"/>
            <a:ext cx="7776000" cy="546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Prerequisiti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Lo sviluppo del codice applicativo avviene in java per cui è necessaria una conoscenza almeno basilare della sintassi java (jdk 6, supporta jdk 7)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Esperienza nella programmazione ad oggetti con design pattern più comuni (Singleton, Builder, Facade, Composite, Observer, Proxy)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File per le risorse scritti in xml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workstation windows, mac OS X o Linux.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JDK 7 o 8 con compatibilità a 7.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Android SDK support Libraries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Client Git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Software basilare image processing (resize e conversioni di formato)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Android Studio e integrazione con Gradle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30" dur="indefinite" restart="never" nodeType="tmRoot">
          <p:childTnLst>
            <p:seq>
              <p:cTn id="13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516</TotalTime>
  <Application>LibreOffice/5.2.2.2$Windows_x86 LibreOffice_project/8f96e87c890bf8fa77463cd4b640a2312823f3ad</Application>
  <Words>145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2016-05-26T13:08:50Z</dcterms:created>
  <dc:creator>Andrea Ceccherini</dc:creator>
  <dc:description/>
  <dc:language>it-IT</dc:language>
  <cp:lastModifiedBy/>
  <dcterms:modified xsi:type="dcterms:W3CDTF">2017-02-23T16:23:12Z</dcterms:modified>
  <cp:revision>101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Presentazione su schermo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