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6" r:id="rId3"/>
    <p:sldId id="273" r:id="rId4"/>
    <p:sldId id="271" r:id="rId5"/>
    <p:sldId id="264" r:id="rId6"/>
    <p:sldId id="272" r:id="rId7"/>
    <p:sldId id="267" r:id="rId8"/>
    <p:sldId id="269" r:id="rId9"/>
    <p:sldId id="270" r:id="rId10"/>
    <p:sldId id="268" r:id="rId11"/>
    <p:sldId id="280" r:id="rId12"/>
    <p:sldId id="274" r:id="rId13"/>
    <p:sldId id="275" r:id="rId14"/>
    <p:sldId id="276" r:id="rId15"/>
    <p:sldId id="277" r:id="rId16"/>
    <p:sldId id="278" r:id="rId17"/>
    <p:sldId id="279" r:id="rId18"/>
    <p:sldId id="281" r:id="rId19"/>
    <p:sldId id="261" r:id="rId20"/>
    <p:sldId id="262" r:id="rId21"/>
    <p:sldId id="260" r:id="rId22"/>
    <p:sldId id="257" r:id="rId23"/>
    <p:sldId id="258" r:id="rId24"/>
    <p:sldId id="282" r:id="rId25"/>
    <p:sldId id="283" r:id="rId26"/>
    <p:sldId id="284" r:id="rId27"/>
    <p:sldId id="285" r:id="rId28"/>
    <p:sldId id="286" r:id="rId29"/>
    <p:sldId id="287" r:id="rId30"/>
    <p:sldId id="288"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8097"/>
    <a:srgbClr val="8DABD7"/>
    <a:srgbClr val="9DB7C7"/>
    <a:srgbClr val="B2B2B2"/>
    <a:srgbClr val="008080"/>
    <a:srgbClr val="6F8D8D"/>
    <a:srgbClr val="5885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660"/>
  </p:normalViewPr>
  <p:slideViewPr>
    <p:cSldViewPr snapToGrid="0">
      <p:cViewPr varScale="1">
        <p:scale>
          <a:sx n="67" d="100"/>
          <a:sy n="67" d="100"/>
        </p:scale>
        <p:origin x="7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302E18-5BA3-434F-B23F-E99D7433FB12}" type="datetimeFigureOut">
              <a:rPr lang="it-IT" smtClean="0"/>
              <a:t>23/09/2019</a:t>
            </a:fld>
            <a:endParaRPr lang="it-IT"/>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F80C127-5C79-4E2A-B38B-B315A47A56B1}" type="slidenum">
              <a:rPr lang="it-IT" smtClean="0"/>
              <a:t>‹N›</a:t>
            </a:fld>
            <a:endParaRPr lang="it-IT"/>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9649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1302E18-5BA3-434F-B23F-E99D7433FB12}" type="datetimeFigureOut">
              <a:rPr lang="it-IT" smtClean="0"/>
              <a:t>23/09/2019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F80C127-5C79-4E2A-B38B-B315A47A56B1}" type="slidenum">
              <a:rPr lang="it-IT" smtClean="0"/>
              <a:t>‹N›</a:t>
            </a:fld>
            <a:endParaRPr lang="it-IT"/>
          </a:p>
        </p:txBody>
      </p:sp>
    </p:spTree>
    <p:extLst>
      <p:ext uri="{BB962C8B-B14F-4D97-AF65-F5344CB8AC3E}">
        <p14:creationId xmlns:p14="http://schemas.microsoft.com/office/powerpoint/2010/main" val="20748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1302E18-5BA3-434F-B23F-E99D7433FB12}" type="datetimeFigureOut">
              <a:rPr lang="it-IT" smtClean="0"/>
              <a:t>23/09/2019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F80C127-5C79-4E2A-B38B-B315A47A56B1}" type="slidenum">
              <a:rPr lang="it-IT" smtClean="0"/>
              <a:t>‹N›</a:t>
            </a:fld>
            <a:endParaRPr lang="it-IT"/>
          </a:p>
        </p:txBody>
      </p:sp>
    </p:spTree>
    <p:extLst>
      <p:ext uri="{BB962C8B-B14F-4D97-AF65-F5344CB8AC3E}">
        <p14:creationId xmlns:p14="http://schemas.microsoft.com/office/powerpoint/2010/main" val="30639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1302E18-5BA3-434F-B23F-E99D7433FB12}" type="datetimeFigureOut">
              <a:rPr lang="it-IT" smtClean="0"/>
              <a:t>23/09/2019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F80C127-5C79-4E2A-B38B-B315A47A56B1}" type="slidenum">
              <a:rPr lang="it-IT" smtClean="0"/>
              <a:t>‹N›</a:t>
            </a:fld>
            <a:endParaRPr lang="it-IT"/>
          </a:p>
        </p:txBody>
      </p:sp>
    </p:spTree>
    <p:extLst>
      <p:ext uri="{BB962C8B-B14F-4D97-AF65-F5344CB8AC3E}">
        <p14:creationId xmlns:p14="http://schemas.microsoft.com/office/powerpoint/2010/main" val="351184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1302E18-5BA3-434F-B23F-E99D7433FB12}" type="datetimeFigureOut">
              <a:rPr lang="it-IT" smtClean="0"/>
              <a:t>23/09/2019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F80C127-5C79-4E2A-B38B-B315A47A56B1}" type="slidenum">
              <a:rPr lang="it-IT" smtClean="0"/>
              <a:t>‹N›</a:t>
            </a:fld>
            <a:endParaRPr lang="it-IT"/>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9715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1302E18-5BA3-434F-B23F-E99D7433FB12}" type="datetimeFigureOut">
              <a:rPr lang="it-IT" smtClean="0"/>
              <a:t>23/09/2019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F80C127-5C79-4E2A-B38B-B315A47A56B1}" type="slidenum">
              <a:rPr lang="it-IT" smtClean="0"/>
              <a:t>‹N›</a:t>
            </a:fld>
            <a:endParaRPr lang="it-IT"/>
          </a:p>
        </p:txBody>
      </p:sp>
    </p:spTree>
    <p:extLst>
      <p:ext uri="{BB962C8B-B14F-4D97-AF65-F5344CB8AC3E}">
        <p14:creationId xmlns:p14="http://schemas.microsoft.com/office/powerpoint/2010/main" val="144428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it-IT"/>
              <a:t>Fare clic per modificare gli stili del testo dello schema</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1302E18-5BA3-434F-B23F-E99D7433FB12}" type="datetimeFigureOut">
              <a:rPr lang="it-IT" smtClean="0"/>
              <a:t>23/09/2019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F80C127-5C79-4E2A-B38B-B315A47A56B1}" type="slidenum">
              <a:rPr lang="it-IT" smtClean="0"/>
              <a:t>‹N›</a:t>
            </a:fld>
            <a:endParaRPr lang="it-IT"/>
          </a:p>
        </p:txBody>
      </p:sp>
    </p:spTree>
    <p:extLst>
      <p:ext uri="{BB962C8B-B14F-4D97-AF65-F5344CB8AC3E}">
        <p14:creationId xmlns:p14="http://schemas.microsoft.com/office/powerpoint/2010/main" val="284055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1302E18-5BA3-434F-B23F-E99D7433FB12}" type="datetimeFigureOut">
              <a:rPr lang="it-IT" smtClean="0"/>
              <a:t>23/09/2019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F80C127-5C79-4E2A-B38B-B315A47A56B1}" type="slidenum">
              <a:rPr lang="it-IT" smtClean="0"/>
              <a:t>‹N›</a:t>
            </a:fld>
            <a:endParaRPr lang="it-IT"/>
          </a:p>
        </p:txBody>
      </p:sp>
    </p:spTree>
    <p:extLst>
      <p:ext uri="{BB962C8B-B14F-4D97-AF65-F5344CB8AC3E}">
        <p14:creationId xmlns:p14="http://schemas.microsoft.com/office/powerpoint/2010/main" val="65243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02E18-5BA3-434F-B23F-E99D7433FB12}" type="datetimeFigureOut">
              <a:rPr lang="it-IT" smtClean="0"/>
              <a:t>23/09/2019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F80C127-5C79-4E2A-B38B-B315A47A56B1}" type="slidenum">
              <a:rPr lang="it-IT" smtClean="0"/>
              <a:t>‹N›</a:t>
            </a:fld>
            <a:endParaRPr lang="it-IT"/>
          </a:p>
        </p:txBody>
      </p:sp>
    </p:spTree>
    <p:extLst>
      <p:ext uri="{BB962C8B-B14F-4D97-AF65-F5344CB8AC3E}">
        <p14:creationId xmlns:p14="http://schemas.microsoft.com/office/powerpoint/2010/main" val="428931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1302E18-5BA3-434F-B23F-E99D7433FB12}" type="datetimeFigureOut">
              <a:rPr lang="it-IT" smtClean="0"/>
              <a:t>23/09/2019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F80C127-5C79-4E2A-B38B-B315A47A56B1}" type="slidenum">
              <a:rPr lang="it-IT" smtClean="0"/>
              <a:t>‹N›</a:t>
            </a:fld>
            <a:endParaRPr lang="it-IT"/>
          </a:p>
        </p:txBody>
      </p:sp>
    </p:spTree>
    <p:extLst>
      <p:ext uri="{BB962C8B-B14F-4D97-AF65-F5344CB8AC3E}">
        <p14:creationId xmlns:p14="http://schemas.microsoft.com/office/powerpoint/2010/main" val="243802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1302E18-5BA3-434F-B23F-E99D7433FB12}" type="datetimeFigureOut">
              <a:rPr lang="it-IT" smtClean="0"/>
              <a:t>23/09/2019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F80C127-5C79-4E2A-B38B-B315A47A56B1}" type="slidenum">
              <a:rPr lang="it-IT" smtClean="0"/>
              <a:t>‹N›</a:t>
            </a:fld>
            <a:endParaRPr lang="it-IT"/>
          </a:p>
        </p:txBody>
      </p:sp>
    </p:spTree>
    <p:extLst>
      <p:ext uri="{BB962C8B-B14F-4D97-AF65-F5344CB8AC3E}">
        <p14:creationId xmlns:p14="http://schemas.microsoft.com/office/powerpoint/2010/main" val="3082431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302E18-5BA3-434F-B23F-E99D7433FB12}" type="datetimeFigureOut">
              <a:rPr lang="it-IT" smtClean="0"/>
              <a:t>23/09/2019</a:t>
            </a:fld>
            <a:endParaRPr lang="it-IT"/>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it-IT"/>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F80C127-5C79-4E2A-B38B-B315A47A56B1}" type="slidenum">
              <a:rPr lang="it-IT" smtClean="0"/>
              <a:t>‹N›</a:t>
            </a:fld>
            <a:endParaRPr lang="it-IT"/>
          </a:p>
        </p:txBody>
      </p:sp>
    </p:spTree>
    <p:extLst>
      <p:ext uri="{BB962C8B-B14F-4D97-AF65-F5344CB8AC3E}">
        <p14:creationId xmlns:p14="http://schemas.microsoft.com/office/powerpoint/2010/main" val="217948873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1EBB8E8-DF34-46B4-8697-0D8C8DB6D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376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C713687-21A2-4323-8AC5-0EEEDDCBFF9F}"/>
              </a:ext>
            </a:extLst>
          </p:cNvPr>
          <p:cNvSpPr>
            <a:spLocks noGrp="1"/>
          </p:cNvSpPr>
          <p:nvPr>
            <p:ph type="ctrTitle"/>
          </p:nvPr>
        </p:nvSpPr>
        <p:spPr>
          <a:xfrm>
            <a:off x="899160" y="931862"/>
            <a:ext cx="6059962" cy="5087938"/>
          </a:xfrm>
        </p:spPr>
        <p:txBody>
          <a:bodyPr anchor="ctr">
            <a:normAutofit/>
          </a:bodyPr>
          <a:lstStyle/>
          <a:p>
            <a:r>
              <a:rPr lang="it-IT" sz="6000" dirty="0">
                <a:solidFill>
                  <a:srgbClr val="FFFFFF"/>
                </a:solidFill>
                <a:latin typeface="Century Gothic" panose="020B0502020202020204" pitchFamily="34" charset="0"/>
              </a:rPr>
              <a:t>Progetto Ingegneria di Internet e Web</a:t>
            </a:r>
          </a:p>
        </p:txBody>
      </p:sp>
      <p:sp>
        <p:nvSpPr>
          <p:cNvPr id="19" name="Rectangle 18">
            <a:extLst>
              <a:ext uri="{FF2B5EF4-FFF2-40B4-BE49-F238E27FC236}">
                <a16:creationId xmlns:a16="http://schemas.microsoft.com/office/drawing/2014/main" id="{35417EB8-D7CD-427B-B5E9-9A88C85B4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ABB4B243-B5D9-4B56-B29F-6356B903B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3761" y="-2812"/>
            <a:ext cx="4059079" cy="68608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id="{84271EB7-FC1E-434D-BAE3-4636E555CBBF}"/>
              </a:ext>
            </a:extLst>
          </p:cNvPr>
          <p:cNvSpPr>
            <a:spLocks noGrp="1"/>
          </p:cNvSpPr>
          <p:nvPr>
            <p:ph type="subTitle" idx="1"/>
          </p:nvPr>
        </p:nvSpPr>
        <p:spPr>
          <a:xfrm>
            <a:off x="7588603" y="931862"/>
            <a:ext cx="3358797" cy="5087938"/>
          </a:xfrm>
          <a:noFill/>
        </p:spPr>
        <p:txBody>
          <a:bodyPr anchor="ctr">
            <a:normAutofit/>
          </a:bodyPr>
          <a:lstStyle/>
          <a:p>
            <a:r>
              <a:rPr lang="it-IT" sz="2000" dirty="0">
                <a:solidFill>
                  <a:srgbClr val="FFFFFF"/>
                </a:solidFill>
                <a:latin typeface="Century Gothic" panose="020B0502020202020204" pitchFamily="34" charset="0"/>
              </a:rPr>
              <a:t>Slide di Presentazione</a:t>
            </a:r>
          </a:p>
        </p:txBody>
      </p:sp>
      <p:sp>
        <p:nvSpPr>
          <p:cNvPr id="23" name="Rectangle 22">
            <a:extLst>
              <a:ext uri="{FF2B5EF4-FFF2-40B4-BE49-F238E27FC236}">
                <a16:creationId xmlns:a16="http://schemas.microsoft.com/office/drawing/2014/main" id="{41DFD47B-FB81-4F2F-9AEA-CBCF1667A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2812"/>
            <a:ext cx="914400" cy="68608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94280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i="1" dirty="0">
                <a:solidFill>
                  <a:schemeClr val="bg1"/>
                </a:solidFill>
                <a:latin typeface="Century Gothic" panose="020B0502020202020204" pitchFamily="34" charset="0"/>
              </a:rPr>
              <a:t>receive_routine</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504230" y="1129425"/>
            <a:ext cx="9303026" cy="4924425"/>
          </a:xfrm>
          <a:prstGeom prst="rect">
            <a:avLst/>
          </a:prstGeom>
          <a:noFill/>
        </p:spPr>
        <p:txBody>
          <a:bodyPr wrap="square" rtlCol="0">
            <a:spAutoFit/>
          </a:bodyPr>
          <a:lstStyle/>
          <a:p>
            <a:r>
              <a:rPr lang="it-IT" sz="2000" dirty="0">
                <a:latin typeface="Century Gothic" panose="020B0502020202020204" pitchFamily="34" charset="0"/>
              </a:rPr>
              <a:t>Ruolo principale: </a:t>
            </a:r>
            <a:r>
              <a:rPr lang="it-IT" sz="2000" b="1" dirty="0">
                <a:latin typeface="Century Gothic" panose="020B0502020202020204" pitchFamily="34" charset="0"/>
              </a:rPr>
              <a:t>scrittura dei pacchetti su file</a:t>
            </a:r>
            <a:r>
              <a:rPr lang="it-IT" sz="2000" dirty="0">
                <a:latin typeface="Century Gothic" panose="020B0502020202020204" pitchFamily="34" charset="0"/>
              </a:rPr>
              <a:t>.</a:t>
            </a:r>
          </a:p>
          <a:p>
            <a:endParaRPr lang="it-IT" sz="2000" dirty="0">
              <a:latin typeface="Century Gothic" panose="020B0502020202020204" pitchFamily="34" charset="0"/>
            </a:endParaRPr>
          </a:p>
          <a:p>
            <a:r>
              <a:rPr lang="it-IT" sz="2000" dirty="0">
                <a:latin typeface="Century Gothic" panose="020B0502020202020204" pitchFamily="34" charset="0"/>
              </a:rPr>
              <a:t>Altri compiti svolti:</a:t>
            </a:r>
          </a:p>
          <a:p>
            <a:endParaRPr lang="it-IT" sz="2000" dirty="0">
              <a:latin typeface="Century Gothic" panose="020B0502020202020204" pitchFamily="34" charset="0"/>
            </a:endParaRPr>
          </a:p>
          <a:p>
            <a:pPr marL="514350" indent="-514350">
              <a:buFont typeface="+mj-lt"/>
              <a:buAutoNum type="romanUcPeriod"/>
            </a:pPr>
            <a:r>
              <a:rPr lang="it-IT" sz="2000" dirty="0">
                <a:latin typeface="Century Gothic" panose="020B0502020202020204" pitchFamily="34" charset="0"/>
              </a:rPr>
              <a:t>Si valuta se la sequenza del pacchetto considerato sia contenuta nell’intervallo accettabile;</a:t>
            </a:r>
          </a:p>
          <a:p>
            <a:pPr marL="514350" indent="-514350">
              <a:buFont typeface="+mj-lt"/>
              <a:buAutoNum type="romanUcPeriod"/>
            </a:pPr>
            <a:r>
              <a:rPr lang="it-IT" sz="2000" dirty="0">
                <a:latin typeface="Century Gothic" panose="020B0502020202020204" pitchFamily="34" charset="0"/>
              </a:rPr>
              <a:t>Si gestisce l’ultimo pacchetto e la chiusura della connessione;</a:t>
            </a:r>
          </a:p>
          <a:p>
            <a:pPr marL="514350" indent="-514350">
              <a:buFont typeface="+mj-lt"/>
              <a:buAutoNum type="romanUcPeriod"/>
            </a:pPr>
            <a:r>
              <a:rPr lang="it-IT" sz="2000" dirty="0">
                <a:latin typeface="Century Gothic" panose="020B0502020202020204" pitchFamily="34" charset="0"/>
              </a:rPr>
              <a:t>Invio degli ack sulla socket ad essi dedicata;</a:t>
            </a:r>
          </a:p>
          <a:p>
            <a:pPr marL="514350" indent="-514350">
              <a:buFont typeface="+mj-lt"/>
              <a:buAutoNum type="romanUcPeriod"/>
            </a:pPr>
            <a:r>
              <a:rPr lang="it-IT" sz="2000" dirty="0">
                <a:latin typeface="Century Gothic" panose="020B0502020202020204" pitchFamily="34" charset="0"/>
              </a:rPr>
              <a:t>Gestione della finestra. </a:t>
            </a:r>
          </a:p>
          <a:p>
            <a:endParaRPr lang="it-IT" sz="2000" dirty="0">
              <a:latin typeface="Century Gothic" panose="020B0502020202020204" pitchFamily="34" charset="0"/>
            </a:endParaRPr>
          </a:p>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pic>
        <p:nvPicPr>
          <p:cNvPr id="3" name="Immagine 2">
            <a:extLst>
              <a:ext uri="{FF2B5EF4-FFF2-40B4-BE49-F238E27FC236}">
                <a16:creationId xmlns:a16="http://schemas.microsoft.com/office/drawing/2014/main" id="{9453B19E-B2D6-4CDF-A6BB-CB7820305639}"/>
              </a:ext>
            </a:extLst>
          </p:cNvPr>
          <p:cNvPicPr>
            <a:picLocks noChangeAspect="1"/>
          </p:cNvPicPr>
          <p:nvPr/>
        </p:nvPicPr>
        <p:blipFill>
          <a:blip r:embed="rId2"/>
          <a:stretch>
            <a:fillRect/>
          </a:stretch>
        </p:blipFill>
        <p:spPr>
          <a:xfrm>
            <a:off x="3497956" y="4252316"/>
            <a:ext cx="4748413" cy="2192027"/>
          </a:xfrm>
          <a:prstGeom prst="rect">
            <a:avLst/>
          </a:prstGeom>
        </p:spPr>
      </p:pic>
    </p:spTree>
    <p:extLst>
      <p:ext uri="{BB962C8B-B14F-4D97-AF65-F5344CB8AC3E}">
        <p14:creationId xmlns:p14="http://schemas.microsoft.com/office/powerpoint/2010/main" val="230938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solidFill>
                  <a:schemeClr val="bg1"/>
                </a:solidFill>
                <a:latin typeface="Century Gothic" panose="020B0502020202020204" pitchFamily="34" charset="0"/>
              </a:rPr>
              <a:t>Probabilità di perdita</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1792034"/>
            <a:ext cx="9303026" cy="1846659"/>
          </a:xfrm>
          <a:prstGeom prst="rect">
            <a:avLst/>
          </a:prstGeom>
          <a:noFill/>
        </p:spPr>
        <p:txBody>
          <a:bodyPr wrap="square" rtlCol="0">
            <a:spAutoFit/>
          </a:bodyPr>
          <a:lstStyle/>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
        <p:nvSpPr>
          <p:cNvPr id="2" name="CasellaDiTesto 1">
            <a:extLst>
              <a:ext uri="{FF2B5EF4-FFF2-40B4-BE49-F238E27FC236}">
                <a16:creationId xmlns:a16="http://schemas.microsoft.com/office/drawing/2014/main" id="{9EE4B356-181C-4C9A-B1D7-1460C04DCCA9}"/>
              </a:ext>
            </a:extLst>
          </p:cNvPr>
          <p:cNvSpPr txBox="1"/>
          <p:nvPr/>
        </p:nvSpPr>
        <p:spPr>
          <a:xfrm>
            <a:off x="1444487" y="1745867"/>
            <a:ext cx="8839200" cy="3785652"/>
          </a:xfrm>
          <a:prstGeom prst="rect">
            <a:avLst/>
          </a:prstGeom>
          <a:noFill/>
        </p:spPr>
        <p:txBody>
          <a:bodyPr wrap="square" rtlCol="0">
            <a:spAutoFit/>
          </a:bodyPr>
          <a:lstStyle/>
          <a:p>
            <a:r>
              <a:rPr lang="it-IT" sz="2000" dirty="0">
                <a:latin typeface="Century Gothic" panose="020B0502020202020204" pitchFamily="34" charset="0"/>
              </a:rPr>
              <a:t>Per simulare la perdita dei messaggi in rete è stato implementato un meccanismo apposito.</a:t>
            </a:r>
          </a:p>
          <a:p>
            <a:endParaRPr lang="it-IT" sz="2000" dirty="0">
              <a:latin typeface="Century Gothic" panose="020B0502020202020204" pitchFamily="34" charset="0"/>
            </a:endParaRPr>
          </a:p>
          <a:p>
            <a:r>
              <a:rPr lang="it-IT" sz="2000" dirty="0">
                <a:latin typeface="Century Gothic" panose="020B0502020202020204" pitchFamily="34" charset="0"/>
              </a:rPr>
              <a:t>In particolare, in </a:t>
            </a:r>
            <a:r>
              <a:rPr lang="it-IT" sz="2000" u="sng" dirty="0">
                <a:latin typeface="Century Gothic" panose="020B0502020202020204" pitchFamily="34" charset="0"/>
              </a:rPr>
              <a:t>timer.c</a:t>
            </a:r>
            <a:r>
              <a:rPr lang="it-IT" sz="2000" dirty="0">
                <a:latin typeface="Century Gothic" panose="020B0502020202020204" pitchFamily="34" charset="0"/>
              </a:rPr>
              <a:t> è stata creata la funzione:</a:t>
            </a:r>
          </a:p>
          <a:p>
            <a:endParaRPr lang="it-IT" sz="2000" dirty="0">
              <a:latin typeface="Century Gothic" panose="020B0502020202020204" pitchFamily="34" charset="0"/>
            </a:endParaRPr>
          </a:p>
          <a:p>
            <a:r>
              <a:rPr lang="en-US" sz="2000" dirty="0">
                <a:latin typeface="Century Gothic" panose="020B0502020202020204" pitchFamily="34" charset="0"/>
              </a:rPr>
              <a:t>int </a:t>
            </a:r>
            <a:r>
              <a:rPr lang="en-US" sz="2000" b="1" dirty="0">
                <a:latin typeface="Century Gothic" panose="020B0502020202020204" pitchFamily="34" charset="0"/>
              </a:rPr>
              <a:t>get_loss_probability</a:t>
            </a:r>
            <a:r>
              <a:rPr lang="en-US" sz="2000" dirty="0">
                <a:latin typeface="Century Gothic" panose="020B0502020202020204" pitchFamily="34" charset="0"/>
              </a:rPr>
              <a:t>(double *loss_p) {</a:t>
            </a:r>
          </a:p>
          <a:p>
            <a:r>
              <a:rPr lang="en-US" sz="2000" dirty="0">
                <a:latin typeface="Century Gothic" panose="020B0502020202020204" pitchFamily="34" charset="0"/>
              </a:rPr>
              <a:t>    double n = (double)rand() / (double)RAND_MAX;</a:t>
            </a:r>
          </a:p>
          <a:p>
            <a:r>
              <a:rPr lang="en-US" sz="2000" dirty="0">
                <a:latin typeface="Century Gothic" panose="020B0502020202020204" pitchFamily="34" charset="0"/>
              </a:rPr>
              <a:t>    if (n&lt; *(loss_p)){</a:t>
            </a:r>
          </a:p>
          <a:p>
            <a:r>
              <a:rPr lang="en-US" sz="2000" dirty="0">
                <a:latin typeface="Century Gothic" panose="020B0502020202020204" pitchFamily="34" charset="0"/>
              </a:rPr>
              <a:t>        return  1;</a:t>
            </a:r>
          </a:p>
          <a:p>
            <a:r>
              <a:rPr lang="en-US" sz="2000" dirty="0">
                <a:latin typeface="Century Gothic" panose="020B0502020202020204" pitchFamily="34" charset="0"/>
              </a:rPr>
              <a:t>    }</a:t>
            </a:r>
          </a:p>
          <a:p>
            <a:r>
              <a:rPr lang="en-US" sz="2000" dirty="0">
                <a:latin typeface="Century Gothic" panose="020B0502020202020204" pitchFamily="34" charset="0"/>
              </a:rPr>
              <a:t>    return 0;</a:t>
            </a:r>
          </a:p>
          <a:p>
            <a:r>
              <a:rPr lang="en-US" sz="2000" dirty="0">
                <a:latin typeface="Century Gothic" panose="020B0502020202020204" pitchFamily="34" charset="0"/>
              </a:rPr>
              <a:t>}</a:t>
            </a:r>
            <a:endParaRPr lang="it-IT" sz="2000" dirty="0">
              <a:latin typeface="Century Gothic" panose="020B0502020202020204" pitchFamily="34" charset="0"/>
            </a:endParaRPr>
          </a:p>
        </p:txBody>
      </p:sp>
    </p:spTree>
    <p:extLst>
      <p:ext uri="{BB962C8B-B14F-4D97-AF65-F5344CB8AC3E}">
        <p14:creationId xmlns:p14="http://schemas.microsoft.com/office/powerpoint/2010/main" val="359712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3BC6B2E8-9D6A-4260-9152-B79B596F5908}"/>
              </a:ext>
            </a:extLst>
          </p:cNvPr>
          <p:cNvSpPr txBox="1"/>
          <p:nvPr/>
        </p:nvSpPr>
        <p:spPr>
          <a:xfrm>
            <a:off x="1444487" y="1588318"/>
            <a:ext cx="9303026" cy="3416320"/>
          </a:xfrm>
          <a:prstGeom prst="rect">
            <a:avLst/>
          </a:prstGeom>
          <a:noFill/>
        </p:spPr>
        <p:txBody>
          <a:bodyPr wrap="square" rtlCol="0">
            <a:spAutoFit/>
          </a:bodyPr>
          <a:lstStyle/>
          <a:p>
            <a:r>
              <a:rPr lang="it-IT" sz="2000" dirty="0">
                <a:latin typeface="Century Gothic" panose="020B0502020202020204" pitchFamily="34" charset="0"/>
              </a:rPr>
              <a:t>I timeout sono necessari per cautelarsi contro la perdita di pacchetti.</a:t>
            </a:r>
          </a:p>
          <a:p>
            <a:endParaRPr lang="it-IT" sz="2000" dirty="0">
              <a:latin typeface="Century Gothic" panose="020B0502020202020204" pitchFamily="34" charset="0"/>
            </a:endParaRPr>
          </a:p>
          <a:p>
            <a:r>
              <a:rPr lang="it-IT" sz="2000" dirty="0">
                <a:latin typeface="Century Gothic" panose="020B0502020202020204" pitchFamily="34" charset="0"/>
              </a:rPr>
              <a:t>Ad ogni trasmissione viene associato un timer e al verificarsi </a:t>
            </a:r>
          </a:p>
          <a:p>
            <a:r>
              <a:rPr lang="it-IT" sz="2000" dirty="0">
                <a:latin typeface="Century Gothic" panose="020B0502020202020204" pitchFamily="34" charset="0"/>
              </a:rPr>
              <a:t>dell’evento di timeout si procede alla ritrasmissione del pacchetto.</a:t>
            </a:r>
          </a:p>
          <a:p>
            <a:endParaRPr lang="it-IT" sz="2000" dirty="0">
              <a:latin typeface="Century Gothic" panose="020B0502020202020204" pitchFamily="34" charset="0"/>
            </a:endParaRPr>
          </a:p>
          <a:p>
            <a:pPr>
              <a:buClr>
                <a:srgbClr val="0070C0"/>
              </a:buClr>
              <a:buSzPct val="150000"/>
            </a:pPr>
            <a:r>
              <a:rPr lang="it-IT" sz="2000" dirty="0">
                <a:latin typeface="Century Gothic" panose="020B0502020202020204" pitchFamily="34" charset="0"/>
              </a:rPr>
              <a:t>All’interno del progetto si distinguono due tipologie di timer:</a:t>
            </a:r>
          </a:p>
          <a:p>
            <a:pPr>
              <a:buClr>
                <a:srgbClr val="0070C0"/>
              </a:buClr>
              <a:buSzPct val="150000"/>
            </a:pPr>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Adattivo</a:t>
            </a: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Non adattivo</a:t>
            </a: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315378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3BC6B2E8-9D6A-4260-9152-B79B596F5908}"/>
              </a:ext>
            </a:extLst>
          </p:cNvPr>
          <p:cNvSpPr txBox="1"/>
          <p:nvPr/>
        </p:nvSpPr>
        <p:spPr>
          <a:xfrm>
            <a:off x="1444487" y="1274564"/>
            <a:ext cx="9303026" cy="4616648"/>
          </a:xfrm>
          <a:prstGeom prst="rect">
            <a:avLst/>
          </a:prstGeom>
          <a:noFill/>
        </p:spPr>
        <p:txBody>
          <a:bodyPr wrap="square" rtlCol="0">
            <a:spAutoFit/>
          </a:bodyPr>
          <a:lstStyle/>
          <a:p>
            <a:r>
              <a:rPr lang="it-IT" sz="2000" dirty="0">
                <a:latin typeface="Century Gothic" panose="020B0502020202020204" pitchFamily="34" charset="0"/>
              </a:rPr>
              <a:t>Nel programma un timer è rappresentato dalla struttura:</a:t>
            </a:r>
          </a:p>
          <a:p>
            <a:r>
              <a:rPr lang="it-IT" sz="2000" dirty="0">
                <a:latin typeface="Century Gothic" panose="020B0502020202020204" pitchFamily="34" charset="0"/>
              </a:rPr>
              <a:t> </a:t>
            </a:r>
          </a:p>
          <a:p>
            <a:endParaRPr lang="it-IT" sz="2000" dirty="0">
              <a:latin typeface="Century Gothic" panose="020B0502020202020204" pitchFamily="34" charset="0"/>
            </a:endParaRPr>
          </a:p>
          <a:p>
            <a:r>
              <a:rPr lang="it-IT" sz="2000" i="1" dirty="0">
                <a:latin typeface="Century Gothic" panose="020B0502020202020204" pitchFamily="34" charset="0"/>
              </a:rPr>
              <a:t>struct timer {</a:t>
            </a:r>
            <a:endParaRPr lang="it-IT" sz="2000" dirty="0">
              <a:latin typeface="Century Gothic" panose="020B0502020202020204" pitchFamily="34" charset="0"/>
            </a:endParaRPr>
          </a:p>
          <a:p>
            <a:r>
              <a:rPr lang="it-IT" sz="2000" i="1" dirty="0">
                <a:latin typeface="Century Gothic" panose="020B0502020202020204" pitchFamily="34" charset="0"/>
              </a:rPr>
              <a:t>   timer_t * id_timer;</a:t>
            </a:r>
            <a:endParaRPr lang="it-IT" sz="2000" dirty="0">
              <a:latin typeface="Century Gothic" panose="020B0502020202020204" pitchFamily="34" charset="0"/>
            </a:endParaRPr>
          </a:p>
          <a:p>
            <a:r>
              <a:rPr lang="it-IT" sz="2000" i="1" dirty="0">
                <a:latin typeface="Century Gothic" panose="020B0502020202020204" pitchFamily="34" charset="0"/>
              </a:rPr>
              <a:t>   struct packet* pkt;</a:t>
            </a:r>
            <a:endParaRPr lang="it-IT" sz="2000" dirty="0">
              <a:latin typeface="Century Gothic" panose="020B0502020202020204" pitchFamily="34" charset="0"/>
            </a:endParaRPr>
          </a:p>
          <a:p>
            <a:r>
              <a:rPr lang="it-IT" sz="2000" i="1" dirty="0">
                <a:latin typeface="Century Gothic" panose="020B0502020202020204" pitchFamily="34" charset="0"/>
              </a:rPr>
              <a:t>   struct timer* next_timer;</a:t>
            </a:r>
            <a:endParaRPr lang="it-IT" sz="2000" dirty="0">
              <a:latin typeface="Century Gothic" panose="020B0502020202020204" pitchFamily="34" charset="0"/>
            </a:endParaRPr>
          </a:p>
          <a:p>
            <a:r>
              <a:rPr lang="it-IT" sz="2000" i="1" dirty="0">
                <a:latin typeface="Century Gothic" panose="020B0502020202020204" pitchFamily="34" charset="0"/>
              </a:rPr>
              <a:t>   struct protocolSR* protocol;</a:t>
            </a:r>
            <a:endParaRPr lang="it-IT" sz="2000" dirty="0">
              <a:latin typeface="Century Gothic" panose="020B0502020202020204" pitchFamily="34" charset="0"/>
            </a:endParaRPr>
          </a:p>
          <a:p>
            <a:r>
              <a:rPr lang="it-IT" sz="2000" i="1" dirty="0">
                <a:latin typeface="Century Gothic" panose="020B0502020202020204" pitchFamily="34" charset="0"/>
              </a:rPr>
              <a:t>   pthread_mutex_t* mutex;</a:t>
            </a:r>
            <a:endParaRPr lang="it-IT" sz="2000" dirty="0">
              <a:latin typeface="Century Gothic" panose="020B0502020202020204" pitchFamily="34" charset="0"/>
            </a:endParaRPr>
          </a:p>
          <a:p>
            <a:r>
              <a:rPr lang="it-IT" sz="2000" i="1" dirty="0">
                <a:latin typeface="Century Gothic" panose="020B0502020202020204" pitchFamily="34" charset="0"/>
              </a:rPr>
              <a:t>   int arrived;</a:t>
            </a:r>
            <a:endParaRPr lang="it-IT" sz="2000" dirty="0">
              <a:latin typeface="Century Gothic" panose="020B0502020202020204" pitchFamily="34" charset="0"/>
            </a:endParaRPr>
          </a:p>
          <a:p>
            <a:r>
              <a:rPr lang="it-IT" sz="2000" i="1" dirty="0">
                <a:latin typeface="Century Gothic" panose="020B0502020202020204" pitchFamily="34" charset="0"/>
              </a:rPr>
              <a:t>   long to;</a:t>
            </a:r>
            <a:endParaRPr lang="it-IT" sz="2000" dirty="0">
              <a:latin typeface="Century Gothic" panose="020B0502020202020204" pitchFamily="34" charset="0"/>
            </a:endParaRPr>
          </a:p>
          <a:p>
            <a:r>
              <a:rPr lang="it-IT" sz="2000" i="1" dirty="0">
                <a:latin typeface="Century Gothic" panose="020B0502020202020204" pitchFamily="34" charset="0"/>
              </a:rPr>
              <a:t>};</a:t>
            </a: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194115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3BC6B2E8-9D6A-4260-9152-B79B596F5908}"/>
              </a:ext>
            </a:extLst>
          </p:cNvPr>
          <p:cNvSpPr txBox="1"/>
          <p:nvPr/>
        </p:nvSpPr>
        <p:spPr>
          <a:xfrm>
            <a:off x="1444487" y="1985882"/>
            <a:ext cx="9303026" cy="4001095"/>
          </a:xfrm>
          <a:prstGeom prst="rect">
            <a:avLst/>
          </a:prstGeom>
          <a:noFill/>
        </p:spPr>
        <p:txBody>
          <a:bodyPr wrap="square" rtlCol="0">
            <a:spAutoFit/>
          </a:bodyPr>
          <a:lstStyle/>
          <a:p>
            <a:r>
              <a:rPr lang="it-IT" sz="2000" dirty="0">
                <a:latin typeface="Century Gothic" panose="020B0502020202020204" pitchFamily="34" charset="0"/>
              </a:rPr>
              <a:t>Le funzioni fondamentali alla gestione dei timer, contenute </a:t>
            </a:r>
          </a:p>
          <a:p>
            <a:r>
              <a:rPr lang="it-IT" sz="2000" dirty="0">
                <a:latin typeface="Century Gothic" panose="020B0502020202020204" pitchFamily="34" charset="0"/>
              </a:rPr>
              <a:t>nel file </a:t>
            </a:r>
            <a:r>
              <a:rPr lang="it-IT" sz="2000" u="sng" dirty="0">
                <a:latin typeface="Century Gothic" panose="020B0502020202020204" pitchFamily="34" charset="0"/>
              </a:rPr>
              <a:t>timer.c</a:t>
            </a:r>
            <a:r>
              <a:rPr lang="it-IT" sz="2000" dirty="0">
                <a:latin typeface="Century Gothic" panose="020B0502020202020204" pitchFamily="34" charset="0"/>
              </a:rPr>
              <a:t>, sono:</a:t>
            </a:r>
          </a:p>
          <a:p>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create_timer</a:t>
            </a:r>
          </a:p>
          <a:p>
            <a:pPr marL="342900" indent="-342900">
              <a:buFont typeface="Arial" panose="020B0604020202020204" pitchFamily="34" charset="0"/>
              <a:buChar char="•"/>
            </a:pPr>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timer_handler</a:t>
            </a:r>
          </a:p>
          <a:p>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to_calculate</a:t>
            </a:r>
          </a:p>
          <a:p>
            <a:endParaRPr lang="it-IT" sz="2000" dirty="0">
              <a:latin typeface="Century Gothic" panose="020B0502020202020204" pitchFamily="34" charset="0"/>
            </a:endParaRPr>
          </a:p>
          <a:p>
            <a:endParaRPr lang="it-IT" sz="2000" dirty="0">
              <a:latin typeface="Century Gothic" panose="020B0502020202020204" pitchFamily="34" charset="0"/>
            </a:endParaRPr>
          </a:p>
          <a:p>
            <a:pPr marL="285750" indent="-285750">
              <a:buClr>
                <a:srgbClr val="0070C0"/>
              </a:buClr>
              <a:buSzPct val="15000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1379701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i="1" dirty="0">
                <a:solidFill>
                  <a:schemeClr val="bg1"/>
                </a:solidFill>
                <a:latin typeface="Century Gothic" panose="020B0502020202020204" pitchFamily="34" charset="0"/>
              </a:rPr>
              <a:t>create_timer</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1924556"/>
            <a:ext cx="9303026" cy="4001095"/>
          </a:xfrm>
          <a:prstGeom prst="rect">
            <a:avLst/>
          </a:prstGeom>
          <a:noFill/>
        </p:spPr>
        <p:txBody>
          <a:bodyPr wrap="square" rtlCol="0">
            <a:spAutoFit/>
          </a:bodyPr>
          <a:lstStyle/>
          <a:p>
            <a:r>
              <a:rPr lang="it-IT" sz="2000" dirty="0">
                <a:latin typeface="Century Gothic" panose="020B0502020202020204" pitchFamily="34" charset="0"/>
              </a:rPr>
              <a:t>Ruolo principale: </a:t>
            </a:r>
            <a:r>
              <a:rPr lang="it-IT" sz="2000" b="1" dirty="0">
                <a:latin typeface="Century Gothic" panose="020B0502020202020204" pitchFamily="34" charset="0"/>
              </a:rPr>
              <a:t>associazione di un timer a ciascun pacchetto</a:t>
            </a:r>
            <a:r>
              <a:rPr lang="it-IT" sz="2000" dirty="0">
                <a:latin typeface="Century Gothic" panose="020B0502020202020204" pitchFamily="34" charset="0"/>
              </a:rPr>
              <a:t>.</a:t>
            </a:r>
          </a:p>
          <a:p>
            <a:endParaRPr lang="it-IT" sz="2000" dirty="0">
              <a:latin typeface="Century Gothic" panose="020B0502020202020204" pitchFamily="34" charset="0"/>
            </a:endParaRPr>
          </a:p>
          <a:p>
            <a:r>
              <a:rPr lang="it-IT" sz="2000" dirty="0">
                <a:latin typeface="Century Gothic" panose="020B0502020202020204" pitchFamily="34" charset="0"/>
              </a:rPr>
              <a:t>Passi fondamentali:</a:t>
            </a:r>
          </a:p>
          <a:p>
            <a:endParaRPr lang="it-IT" sz="2000" dirty="0">
              <a:latin typeface="Century Gothic" panose="020B0502020202020204" pitchFamily="34" charset="0"/>
            </a:endParaRPr>
          </a:p>
          <a:p>
            <a:pPr marL="514350" indent="-514350">
              <a:buFont typeface="+mj-lt"/>
              <a:buAutoNum type="romanUcPeriod"/>
            </a:pPr>
            <a:r>
              <a:rPr lang="it-IT" sz="2000" dirty="0">
                <a:latin typeface="Century Gothic" panose="020B0502020202020204" pitchFamily="34" charset="0"/>
              </a:rPr>
              <a:t>Inizializzazione parametri della struttura timer attraverso l’ausilio della funzione </a:t>
            </a:r>
            <a:r>
              <a:rPr lang="it-IT" sz="2000" i="1" dirty="0">
                <a:latin typeface="Century Gothic" panose="020B0502020202020204" pitchFamily="34" charset="0"/>
              </a:rPr>
              <a:t>make_timer</a:t>
            </a:r>
            <a:r>
              <a:rPr lang="it-IT" sz="2000" dirty="0">
                <a:latin typeface="Century Gothic" panose="020B0502020202020204" pitchFamily="34" charset="0"/>
              </a:rPr>
              <a:t>;</a:t>
            </a:r>
          </a:p>
          <a:p>
            <a:pPr marL="514350" indent="-514350">
              <a:buFont typeface="+mj-lt"/>
              <a:buAutoNum type="romanUcPeriod"/>
            </a:pPr>
            <a:r>
              <a:rPr lang="it-IT" sz="2000" dirty="0">
                <a:latin typeface="Century Gothic" panose="020B0502020202020204" pitchFamily="34" charset="0"/>
              </a:rPr>
              <a:t>Creazione timer POSIX;</a:t>
            </a:r>
          </a:p>
          <a:p>
            <a:pPr marL="514350" indent="-514350">
              <a:buFont typeface="+mj-lt"/>
              <a:buAutoNum type="romanUcPeriod"/>
            </a:pPr>
            <a:r>
              <a:rPr lang="it-IT" sz="2000" dirty="0">
                <a:latin typeface="Century Gothic" panose="020B0502020202020204" pitchFamily="34" charset="0"/>
              </a:rPr>
              <a:t>Inserimento timer all’interno della lista collegata.</a:t>
            </a: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313063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i="1" dirty="0">
                <a:solidFill>
                  <a:schemeClr val="bg1"/>
                </a:solidFill>
                <a:latin typeface="Century Gothic" panose="020B0502020202020204" pitchFamily="34" charset="0"/>
              </a:rPr>
              <a:t>timer_handler</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2028616"/>
            <a:ext cx="9303026" cy="3385542"/>
          </a:xfrm>
          <a:prstGeom prst="rect">
            <a:avLst/>
          </a:prstGeom>
          <a:noFill/>
        </p:spPr>
        <p:txBody>
          <a:bodyPr wrap="square" rtlCol="0">
            <a:spAutoFit/>
          </a:bodyPr>
          <a:lstStyle/>
          <a:p>
            <a:r>
              <a:rPr lang="it-IT" sz="2000" dirty="0">
                <a:latin typeface="Century Gothic" panose="020B0502020202020204" pitchFamily="34" charset="0"/>
              </a:rPr>
              <a:t>Ruolo principale: </a:t>
            </a:r>
            <a:r>
              <a:rPr lang="it-IT" sz="2000" b="1" dirty="0">
                <a:latin typeface="Century Gothic" panose="020B0502020202020204" pitchFamily="34" charset="0"/>
              </a:rPr>
              <a:t>rinvio dei pacchetti</a:t>
            </a:r>
            <a:r>
              <a:rPr lang="it-IT" sz="2000" dirty="0">
                <a:latin typeface="Century Gothic" panose="020B0502020202020204" pitchFamily="34" charset="0"/>
              </a:rPr>
              <a:t>.</a:t>
            </a:r>
          </a:p>
          <a:p>
            <a:endParaRPr lang="it-IT" sz="2000" dirty="0">
              <a:latin typeface="Century Gothic" panose="020B0502020202020204" pitchFamily="34" charset="0"/>
            </a:endParaRPr>
          </a:p>
          <a:p>
            <a:r>
              <a:rPr lang="it-IT" sz="2000" dirty="0">
                <a:latin typeface="Century Gothic" panose="020B0502020202020204" pitchFamily="34" charset="0"/>
              </a:rPr>
              <a:t>Passi fondamentali:</a:t>
            </a:r>
          </a:p>
          <a:p>
            <a:endParaRPr lang="it-IT" sz="2000" dirty="0">
              <a:latin typeface="Century Gothic" panose="020B0502020202020204" pitchFamily="34" charset="0"/>
            </a:endParaRPr>
          </a:p>
          <a:p>
            <a:pPr marL="514350" indent="-514350">
              <a:buFont typeface="+mj-lt"/>
              <a:buAutoNum type="romanUcPeriod"/>
            </a:pPr>
            <a:r>
              <a:rPr lang="it-IT" sz="2000" dirty="0">
                <a:latin typeface="Century Gothic" panose="020B0502020202020204" pitchFamily="34" charset="0"/>
              </a:rPr>
              <a:t>Si controlla se l’ack del pacchetto sia stato ricevuto;</a:t>
            </a:r>
          </a:p>
          <a:p>
            <a:pPr marL="514350" indent="-514350">
              <a:buFont typeface="+mj-lt"/>
              <a:buAutoNum type="romanUcPeriod"/>
            </a:pPr>
            <a:r>
              <a:rPr lang="it-IT" sz="2000" dirty="0">
                <a:latin typeface="Century Gothic" panose="020B0502020202020204" pitchFamily="34" charset="0"/>
              </a:rPr>
              <a:t>Si invia il pacchetto, nel caso in cui questo non sia ancora stato riscontrato.</a:t>
            </a: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252953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i="1" dirty="0">
                <a:solidFill>
                  <a:schemeClr val="bg1"/>
                </a:solidFill>
                <a:latin typeface="Century Gothic" panose="020B0502020202020204" pitchFamily="34" charset="0"/>
              </a:rPr>
              <a:t>to_calculate</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2028616"/>
            <a:ext cx="9303026" cy="3108543"/>
          </a:xfrm>
          <a:prstGeom prst="rect">
            <a:avLst/>
          </a:prstGeom>
          <a:noFill/>
        </p:spPr>
        <p:txBody>
          <a:bodyPr wrap="square" rtlCol="0">
            <a:spAutoFit/>
          </a:bodyPr>
          <a:lstStyle/>
          <a:p>
            <a:r>
              <a:rPr lang="it-IT" sz="2000" dirty="0">
                <a:latin typeface="Century Gothic" panose="020B0502020202020204" pitchFamily="34" charset="0"/>
              </a:rPr>
              <a:t>Ruolo principale: </a:t>
            </a:r>
            <a:r>
              <a:rPr lang="it-IT" sz="2000" b="1" dirty="0">
                <a:latin typeface="Century Gothic" panose="020B0502020202020204" pitchFamily="34" charset="0"/>
              </a:rPr>
              <a:t>calcolo dei nuovi valori di timeout</a:t>
            </a:r>
            <a:r>
              <a:rPr lang="it-IT" sz="2000" dirty="0">
                <a:latin typeface="Century Gothic" panose="020B0502020202020204" pitchFamily="34" charset="0"/>
              </a:rPr>
              <a:t>.</a:t>
            </a:r>
          </a:p>
          <a:p>
            <a:endParaRPr lang="it-IT" sz="2000" dirty="0">
              <a:latin typeface="Century Gothic" panose="020B0502020202020204" pitchFamily="34" charset="0"/>
            </a:endParaRPr>
          </a:p>
          <a:p>
            <a:r>
              <a:rPr lang="it-IT" sz="2000" dirty="0">
                <a:latin typeface="Century Gothic" panose="020B0502020202020204" pitchFamily="34" charset="0"/>
              </a:rPr>
              <a:t>Tale funzione viene chiamata soltanto nel caso in cui l'utente scelga di utilizzare timer adattivo, cioè soltanto nel caso in cui il campo flag_timer sia posto a 1.</a:t>
            </a:r>
          </a:p>
          <a:p>
            <a:endParaRPr lang="it-IT" sz="2000" dirty="0">
              <a:latin typeface="Century Gothic" panose="020B0502020202020204" pitchFamily="34" charset="0"/>
            </a:endParaRPr>
          </a:p>
          <a:p>
            <a:pPr>
              <a:buClr>
                <a:srgbClr val="0070C0"/>
              </a:buClr>
              <a:buSzPct val="150000"/>
            </a:pPr>
            <a:r>
              <a:rPr lang="it-IT" sz="2000" dirty="0">
                <a:latin typeface="Century Gothic" panose="020B0502020202020204" pitchFamily="34" charset="0"/>
              </a:rPr>
              <a:t>Per l’esecuzione di tale calcolo si è fatto riferimento alle formule viste nella </a:t>
            </a:r>
            <a:r>
              <a:rPr lang="it-IT" sz="2000">
                <a:latin typeface="Century Gothic" panose="020B0502020202020204" pitchFamily="34" charset="0"/>
              </a:rPr>
              <a:t>slide 3.</a:t>
            </a: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72626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solidFill>
                  <a:schemeClr val="bg1"/>
                </a:solidFill>
                <a:latin typeface="Century Gothic" panose="020B0502020202020204" pitchFamily="34" charset="0"/>
              </a:rPr>
              <a:t>Gestione concorrenza</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1792034"/>
            <a:ext cx="9303026" cy="1846659"/>
          </a:xfrm>
          <a:prstGeom prst="rect">
            <a:avLst/>
          </a:prstGeom>
          <a:noFill/>
        </p:spPr>
        <p:txBody>
          <a:bodyPr wrap="square" rtlCol="0">
            <a:spAutoFit/>
          </a:bodyPr>
          <a:lstStyle/>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
        <p:nvSpPr>
          <p:cNvPr id="2" name="CasellaDiTesto 1">
            <a:extLst>
              <a:ext uri="{FF2B5EF4-FFF2-40B4-BE49-F238E27FC236}">
                <a16:creationId xmlns:a16="http://schemas.microsoft.com/office/drawing/2014/main" id="{9EE4B356-181C-4C9A-B1D7-1460C04DCCA9}"/>
              </a:ext>
            </a:extLst>
          </p:cNvPr>
          <p:cNvSpPr txBox="1"/>
          <p:nvPr/>
        </p:nvSpPr>
        <p:spPr>
          <a:xfrm>
            <a:off x="1444487" y="1745867"/>
            <a:ext cx="8839200" cy="3170099"/>
          </a:xfrm>
          <a:prstGeom prst="rect">
            <a:avLst/>
          </a:prstGeom>
          <a:noFill/>
        </p:spPr>
        <p:txBody>
          <a:bodyPr wrap="square" rtlCol="0">
            <a:spAutoFit/>
          </a:bodyPr>
          <a:lstStyle/>
          <a:p>
            <a:r>
              <a:rPr lang="it-IT" sz="2000" dirty="0">
                <a:latin typeface="Century Gothic" panose="020B0502020202020204" pitchFamily="34" charset="0"/>
              </a:rPr>
              <a:t>Sono stati utilizzati, al fine di gestire la concorrenza, semafori e pthread mutex di tipo POSIX.</a:t>
            </a:r>
          </a:p>
          <a:p>
            <a:endParaRPr lang="it-IT" sz="2000" dirty="0">
              <a:latin typeface="Century Gothic" panose="020B0502020202020204" pitchFamily="34" charset="0"/>
            </a:endParaRPr>
          </a:p>
          <a:p>
            <a:r>
              <a:rPr lang="it-IT" sz="2000" dirty="0">
                <a:latin typeface="Century Gothic" panose="020B0502020202020204" pitchFamily="34" charset="0"/>
              </a:rPr>
              <a:t>In particolare, sono stati utilizzati:</a:t>
            </a:r>
          </a:p>
          <a:p>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Un pthread mutex in </a:t>
            </a:r>
            <a:r>
              <a:rPr lang="it-IT" sz="2000" u="sng" dirty="0">
                <a:latin typeface="Century Gothic" panose="020B0502020202020204" pitchFamily="34" charset="0"/>
              </a:rPr>
              <a:t>SRprotocol.c;</a:t>
            </a:r>
          </a:p>
          <a:p>
            <a:pPr>
              <a:buClr>
                <a:srgbClr val="0070C0"/>
              </a:buClr>
              <a:buSzPct val="150000"/>
            </a:pPr>
            <a:endParaRPr lang="it-IT" sz="2000" u="sng"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Un semaforo in </a:t>
            </a:r>
            <a:r>
              <a:rPr lang="it-IT" sz="2000" u="sng" dirty="0">
                <a:latin typeface="Century Gothic" panose="020B0502020202020204" pitchFamily="34" charset="0"/>
              </a:rPr>
              <a:t>SRprotocol.c;</a:t>
            </a:r>
          </a:p>
          <a:p>
            <a:pPr marL="342900" indent="-342900">
              <a:buClr>
                <a:srgbClr val="0070C0"/>
              </a:buClr>
              <a:buSzPct val="150000"/>
              <a:buFont typeface="Arial" panose="020B0604020202020204" pitchFamily="34" charset="0"/>
              <a:buChar char="•"/>
            </a:pPr>
            <a:endParaRPr lang="it-IT" sz="2000" u="sng"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Un pthread mutex in </a:t>
            </a:r>
            <a:r>
              <a:rPr lang="it-IT" sz="2000" u="sng" dirty="0">
                <a:latin typeface="Century Gothic" panose="020B0502020202020204" pitchFamily="34" charset="0"/>
              </a:rPr>
              <a:t>timer.c </a:t>
            </a:r>
            <a:r>
              <a:rPr lang="it-IT" sz="2000" dirty="0">
                <a:latin typeface="Century Gothic" panose="020B0502020202020204" pitchFamily="34" charset="0"/>
              </a:rPr>
              <a:t>e </a:t>
            </a:r>
            <a:r>
              <a:rPr lang="it-IT" sz="2000" u="sng" dirty="0">
                <a:latin typeface="Century Gothic" panose="020B0502020202020204" pitchFamily="34" charset="0"/>
              </a:rPr>
              <a:t>linked_list.c.</a:t>
            </a:r>
          </a:p>
        </p:txBody>
      </p:sp>
    </p:spTree>
    <p:extLst>
      <p:ext uri="{BB962C8B-B14F-4D97-AF65-F5344CB8AC3E}">
        <p14:creationId xmlns:p14="http://schemas.microsoft.com/office/powerpoint/2010/main" val="3779156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latin typeface="Century Gothic" panose="020B0502020202020204" pitchFamily="34" charset="0"/>
              </a:rPr>
              <a:t>Architettura Client-Server</a:t>
            </a:r>
            <a:endParaRPr lang="it-IT" sz="3200" i="1" dirty="0">
              <a:latin typeface="Century Gothic" panose="020B0502020202020204" pitchFamily="34" charset="0"/>
            </a:endParaRPr>
          </a:p>
        </p:txBody>
      </p:sp>
      <p:sp>
        <p:nvSpPr>
          <p:cNvPr id="8" name="CasellaDiTesto 7">
            <a:extLst>
              <a:ext uri="{FF2B5EF4-FFF2-40B4-BE49-F238E27FC236}">
                <a16:creationId xmlns:a16="http://schemas.microsoft.com/office/drawing/2014/main" id="{41BE2BC3-C8B5-40E3-8BCE-FCE0AC0E63C9}"/>
              </a:ext>
            </a:extLst>
          </p:cNvPr>
          <p:cNvSpPr txBox="1"/>
          <p:nvPr/>
        </p:nvSpPr>
        <p:spPr>
          <a:xfrm>
            <a:off x="1232452" y="1997839"/>
            <a:ext cx="8448147" cy="3385542"/>
          </a:xfrm>
          <a:prstGeom prst="rect">
            <a:avLst/>
          </a:prstGeom>
          <a:noFill/>
        </p:spPr>
        <p:txBody>
          <a:bodyPr wrap="none" rtlCol="0">
            <a:spAutoFit/>
          </a:bodyPr>
          <a:lstStyle/>
          <a:p>
            <a:r>
              <a:rPr lang="it-IT" sz="2000" dirty="0">
                <a:latin typeface="Century Gothic" panose="020B0502020202020204" pitchFamily="34" charset="0"/>
              </a:rPr>
              <a:t>Client e Server creano, ambedue, un processo figlio tramite fork(). </a:t>
            </a:r>
          </a:p>
          <a:p>
            <a:endParaRPr lang="it-IT" sz="2000" dirty="0">
              <a:latin typeface="Century Gothic" panose="020B0502020202020204" pitchFamily="34" charset="0"/>
            </a:endParaRPr>
          </a:p>
          <a:p>
            <a:r>
              <a:rPr lang="it-IT" sz="2000" dirty="0">
                <a:latin typeface="Century Gothic" panose="020B0502020202020204" pitchFamily="34" charset="0"/>
              </a:rPr>
              <a:t>Si occupano principalmente di:</a:t>
            </a:r>
          </a:p>
          <a:p>
            <a:pPr marL="342900" indent="-342900">
              <a:buClr>
                <a:srgbClr val="0070C0"/>
              </a:buClr>
              <a:buSzPct val="150000"/>
              <a:buFont typeface="Arial" panose="020B0604020202020204" pitchFamily="34" charset="0"/>
              <a:buChar char="•"/>
            </a:pPr>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i="1" dirty="0">
                <a:latin typeface="Century Gothic" panose="020B0502020202020204" pitchFamily="34" charset="0"/>
              </a:rPr>
              <a:t>Instaurazione della connessione</a:t>
            </a:r>
          </a:p>
          <a:p>
            <a:pPr>
              <a:buClr>
                <a:srgbClr val="0070C0"/>
              </a:buClr>
              <a:buSzPct val="150000"/>
            </a:pPr>
            <a:endParaRPr lang="it-IT" sz="2000" b="1" i="1"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i="1" dirty="0">
                <a:latin typeface="Century Gothic" panose="020B0502020202020204" pitchFamily="34" charset="0"/>
              </a:rPr>
              <a:t>Gestione dei comandi</a:t>
            </a:r>
          </a:p>
          <a:p>
            <a:pPr>
              <a:buClr>
                <a:srgbClr val="0070C0"/>
              </a:buClr>
              <a:buSzPct val="150000"/>
            </a:pPr>
            <a:endParaRPr lang="it-IT" sz="2000" i="1" dirty="0">
              <a:latin typeface="Century Gothic" panose="020B0502020202020204" pitchFamily="34" charset="0"/>
            </a:endParaRPr>
          </a:p>
          <a:p>
            <a:pPr marL="285750" indent="-285750">
              <a:buClr>
                <a:srgbClr val="0070C0"/>
              </a:buClr>
              <a:buSzPct val="15000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164269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latin typeface="Century Gothic" panose="020B0502020202020204" pitchFamily="34" charset="0"/>
              </a:rPr>
              <a:t>Protocollo Selective Repeat</a:t>
            </a:r>
            <a:endParaRPr lang="it-IT" sz="3200" i="1" dirty="0">
              <a:latin typeface="Century Gothic" panose="020B0502020202020204" pitchFamily="34" charset="0"/>
            </a:endParaRPr>
          </a:p>
        </p:txBody>
      </p:sp>
      <p:sp>
        <p:nvSpPr>
          <p:cNvPr id="8" name="CasellaDiTesto 7">
            <a:extLst>
              <a:ext uri="{FF2B5EF4-FFF2-40B4-BE49-F238E27FC236}">
                <a16:creationId xmlns:a16="http://schemas.microsoft.com/office/drawing/2014/main" id="{41BE2BC3-C8B5-40E3-8BCE-FCE0AC0E63C9}"/>
              </a:ext>
            </a:extLst>
          </p:cNvPr>
          <p:cNvSpPr txBox="1"/>
          <p:nvPr/>
        </p:nvSpPr>
        <p:spPr>
          <a:xfrm>
            <a:off x="1271588" y="1547265"/>
            <a:ext cx="9205704" cy="5847755"/>
          </a:xfrm>
          <a:prstGeom prst="rect">
            <a:avLst/>
          </a:prstGeom>
          <a:noFill/>
        </p:spPr>
        <p:txBody>
          <a:bodyPr wrap="square" rtlCol="0">
            <a:spAutoFit/>
          </a:bodyPr>
          <a:lstStyle/>
          <a:p>
            <a:pPr>
              <a:buClr>
                <a:srgbClr val="0070C0"/>
              </a:buClr>
              <a:buSzPct val="150000"/>
            </a:pPr>
            <a:r>
              <a:rPr lang="it-IT" sz="2000" dirty="0">
                <a:latin typeface="Century Gothic" panose="020B0502020202020204" pitchFamily="34" charset="0"/>
              </a:rPr>
              <a:t>Il protocollo Selective Repeat appartiene alla famiglia di protocolli di comunicazione affidabile, che gestiscono la ritrasmissione dei pacchetti, in caso di perdita di questi ultimi. In particolare, nel caso in esame, viene rinviato solo il pacchetto perso. Ogni qual volta una ricezione avvenga con successo, viene inviato un ack di conferma. </a:t>
            </a:r>
          </a:p>
          <a:p>
            <a:pPr>
              <a:buClr>
                <a:srgbClr val="0070C0"/>
              </a:buClr>
              <a:buSzPct val="150000"/>
            </a:pPr>
            <a:endParaRPr lang="it-IT" sz="2000" dirty="0">
              <a:latin typeface="Century Gothic" panose="020B0502020202020204" pitchFamily="34" charset="0"/>
            </a:endParaRPr>
          </a:p>
          <a:p>
            <a:pPr>
              <a:buClr>
                <a:srgbClr val="0070C0"/>
              </a:buClr>
              <a:buSzPct val="150000"/>
            </a:pPr>
            <a:r>
              <a:rPr lang="it-IT" sz="2000" dirty="0">
                <a:latin typeface="Century Gothic" panose="020B0502020202020204" pitchFamily="34" charset="0"/>
              </a:rPr>
              <a:t>Le caratteristiche peculiari di tale protocollo sono riassumibili nella descrizione di:</a:t>
            </a:r>
          </a:p>
          <a:p>
            <a:pPr>
              <a:buClr>
                <a:srgbClr val="0070C0"/>
              </a:buClr>
              <a:buSzPct val="150000"/>
            </a:pPr>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Finestra</a:t>
            </a: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Ack</a:t>
            </a: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Numero di sequenza</a:t>
            </a: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Timer</a:t>
            </a: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Probabilità di perdita</a:t>
            </a:r>
          </a:p>
          <a:p>
            <a:pPr marL="342900" indent="-342900">
              <a:buClr>
                <a:srgbClr val="0070C0"/>
              </a:buClr>
              <a:buSzPct val="150000"/>
              <a:buFont typeface="Arial" panose="020B0604020202020204" pitchFamily="34" charset="0"/>
              <a:buChar char="•"/>
            </a:pPr>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endParaRPr lang="it-IT" sz="2000" dirty="0">
              <a:latin typeface="Century Gothic" panose="020B0502020202020204" pitchFamily="34" charset="0"/>
            </a:endParaRPr>
          </a:p>
          <a:p>
            <a:pPr marL="285750" indent="-285750">
              <a:buClr>
                <a:srgbClr val="0070C0"/>
              </a:buClr>
              <a:buSzPct val="15000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2943928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solidFill>
                  <a:schemeClr val="bg1"/>
                </a:solidFill>
                <a:latin typeface="Century Gothic" panose="020B0502020202020204" pitchFamily="34" charset="0"/>
              </a:rPr>
              <a:t>Instaurazione connessione</a:t>
            </a:r>
          </a:p>
        </p:txBody>
      </p:sp>
      <p:pic>
        <p:nvPicPr>
          <p:cNvPr id="2" name="Immagine 1">
            <a:extLst>
              <a:ext uri="{FF2B5EF4-FFF2-40B4-BE49-F238E27FC236}">
                <a16:creationId xmlns:a16="http://schemas.microsoft.com/office/drawing/2014/main" id="{A98010A0-A368-4D50-A8AE-853DFE005656}"/>
              </a:ext>
            </a:extLst>
          </p:cNvPr>
          <p:cNvPicPr>
            <a:picLocks noChangeAspect="1"/>
          </p:cNvPicPr>
          <p:nvPr/>
        </p:nvPicPr>
        <p:blipFill>
          <a:blip r:embed="rId2"/>
          <a:stretch>
            <a:fillRect/>
          </a:stretch>
        </p:blipFill>
        <p:spPr>
          <a:xfrm>
            <a:off x="1133248" y="1194876"/>
            <a:ext cx="9477829" cy="5053022"/>
          </a:xfrm>
          <a:prstGeom prst="rect">
            <a:avLst/>
          </a:prstGeom>
        </p:spPr>
      </p:pic>
    </p:spTree>
    <p:extLst>
      <p:ext uri="{BB962C8B-B14F-4D97-AF65-F5344CB8AC3E}">
        <p14:creationId xmlns:p14="http://schemas.microsoft.com/office/powerpoint/2010/main" val="2583797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3BC6B2E8-9D6A-4260-9152-B79B596F5908}"/>
              </a:ext>
            </a:extLst>
          </p:cNvPr>
          <p:cNvSpPr txBox="1"/>
          <p:nvPr/>
        </p:nvSpPr>
        <p:spPr>
          <a:xfrm>
            <a:off x="1232452" y="1720840"/>
            <a:ext cx="8874545" cy="3693319"/>
          </a:xfrm>
          <a:prstGeom prst="rect">
            <a:avLst/>
          </a:prstGeom>
          <a:noFill/>
        </p:spPr>
        <p:txBody>
          <a:bodyPr wrap="none" rtlCol="0">
            <a:spAutoFit/>
          </a:bodyPr>
          <a:lstStyle/>
          <a:p>
            <a:r>
              <a:rPr lang="it-IT" sz="2000" dirty="0">
                <a:latin typeface="Century Gothic" panose="020B0502020202020204" pitchFamily="34" charset="0"/>
              </a:rPr>
              <a:t>L’utente, una volta connesso, può digitare uno dei seguenti comandi:</a:t>
            </a:r>
          </a:p>
          <a:p>
            <a:pPr marL="342900" indent="-342900">
              <a:buClr>
                <a:srgbClr val="0070C0"/>
              </a:buClr>
              <a:buSzPct val="150000"/>
              <a:buFont typeface="Arial" panose="020B0604020202020204" pitchFamily="34" charset="0"/>
              <a:buChar char="•"/>
            </a:pPr>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b="1" i="1" dirty="0">
                <a:latin typeface="Century Gothic" panose="020B0502020202020204" pitchFamily="34" charset="0"/>
              </a:rPr>
              <a:t>put &lt;file&gt;</a:t>
            </a:r>
          </a:p>
          <a:p>
            <a:pPr>
              <a:buClr>
                <a:srgbClr val="0070C0"/>
              </a:buClr>
              <a:buSzPct val="150000"/>
            </a:pPr>
            <a:endParaRPr lang="it-IT" sz="2000" b="1" i="1"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b="1" i="1" dirty="0">
                <a:latin typeface="Century Gothic" panose="020B0502020202020204" pitchFamily="34" charset="0"/>
              </a:rPr>
              <a:t>get &lt;file&gt;</a:t>
            </a:r>
          </a:p>
          <a:p>
            <a:pPr marL="342900" indent="-342900">
              <a:buClr>
                <a:srgbClr val="0070C0"/>
              </a:buClr>
              <a:buSzPct val="150000"/>
              <a:buFont typeface="Arial" panose="020B0604020202020204" pitchFamily="34" charset="0"/>
              <a:buChar char="•"/>
            </a:pPr>
            <a:endParaRPr lang="it-IT" sz="2000" b="1" i="1"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b="1" i="1" dirty="0">
                <a:latin typeface="Century Gothic" panose="020B0502020202020204" pitchFamily="34" charset="0"/>
              </a:rPr>
              <a:t>list</a:t>
            </a:r>
          </a:p>
          <a:p>
            <a:pPr marL="342900" indent="-342900">
              <a:buClr>
                <a:srgbClr val="0070C0"/>
              </a:buClr>
              <a:buSzPct val="150000"/>
              <a:buFont typeface="Arial" panose="020B0604020202020204" pitchFamily="34" charset="0"/>
              <a:buChar char="•"/>
            </a:pPr>
            <a:endParaRPr lang="it-IT" sz="2000" b="1" i="1"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i="1" dirty="0">
                <a:latin typeface="Century Gothic" panose="020B0502020202020204" pitchFamily="34" charset="0"/>
              </a:rPr>
              <a:t>quit </a:t>
            </a:r>
          </a:p>
          <a:p>
            <a:pPr marL="285750" indent="-285750">
              <a:buClr>
                <a:srgbClr val="0070C0"/>
              </a:buClr>
              <a:buSzPct val="15000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599199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i="1" dirty="0">
                <a:solidFill>
                  <a:schemeClr val="bg1"/>
                </a:solidFill>
                <a:latin typeface="Century Gothic" panose="020B0502020202020204" pitchFamily="34" charset="0"/>
              </a:rPr>
              <a:t>put &lt;file&gt;</a:t>
            </a:r>
          </a:p>
        </p:txBody>
      </p:sp>
      <p:pic>
        <p:nvPicPr>
          <p:cNvPr id="4" name="Immagine 3">
            <a:extLst>
              <a:ext uri="{FF2B5EF4-FFF2-40B4-BE49-F238E27FC236}">
                <a16:creationId xmlns:a16="http://schemas.microsoft.com/office/drawing/2014/main" id="{EF0755EE-D56C-429E-905F-45ABF0B0D94F}"/>
              </a:ext>
            </a:extLst>
          </p:cNvPr>
          <p:cNvPicPr>
            <a:picLocks noChangeAspect="1"/>
          </p:cNvPicPr>
          <p:nvPr/>
        </p:nvPicPr>
        <p:blipFill>
          <a:blip r:embed="rId2"/>
          <a:stretch>
            <a:fillRect/>
          </a:stretch>
        </p:blipFill>
        <p:spPr>
          <a:xfrm>
            <a:off x="1126299" y="1016000"/>
            <a:ext cx="9491726" cy="5653314"/>
          </a:xfrm>
          <a:prstGeom prst="rect">
            <a:avLst/>
          </a:prstGeom>
        </p:spPr>
      </p:pic>
    </p:spTree>
    <p:extLst>
      <p:ext uri="{BB962C8B-B14F-4D97-AF65-F5344CB8AC3E}">
        <p14:creationId xmlns:p14="http://schemas.microsoft.com/office/powerpoint/2010/main" val="211209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i="1" dirty="0">
                <a:solidFill>
                  <a:schemeClr val="bg1"/>
                </a:solidFill>
                <a:latin typeface="Century Gothic" panose="020B0502020202020204" pitchFamily="34" charset="0"/>
              </a:rPr>
              <a:t>get &lt;file&gt; &amp; list</a:t>
            </a:r>
          </a:p>
        </p:txBody>
      </p:sp>
      <p:pic>
        <p:nvPicPr>
          <p:cNvPr id="2" name="Immagine 1">
            <a:extLst>
              <a:ext uri="{FF2B5EF4-FFF2-40B4-BE49-F238E27FC236}">
                <a16:creationId xmlns:a16="http://schemas.microsoft.com/office/drawing/2014/main" id="{BB7597BA-BDBD-4BA1-868B-41D78D421187}"/>
              </a:ext>
            </a:extLst>
          </p:cNvPr>
          <p:cNvPicPr>
            <a:picLocks noChangeAspect="1"/>
          </p:cNvPicPr>
          <p:nvPr/>
        </p:nvPicPr>
        <p:blipFill>
          <a:blip r:embed="rId2"/>
          <a:stretch>
            <a:fillRect/>
          </a:stretch>
        </p:blipFill>
        <p:spPr>
          <a:xfrm>
            <a:off x="1012305" y="1393699"/>
            <a:ext cx="9728265" cy="4382988"/>
          </a:xfrm>
          <a:prstGeom prst="rect">
            <a:avLst/>
          </a:prstGeom>
        </p:spPr>
      </p:pic>
    </p:spTree>
    <p:extLst>
      <p:ext uri="{BB962C8B-B14F-4D97-AF65-F5344CB8AC3E}">
        <p14:creationId xmlns:p14="http://schemas.microsoft.com/office/powerpoint/2010/main" val="1554876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latin typeface="Century Gothic" panose="020B0502020202020204" pitchFamily="34" charset="0"/>
              </a:rPr>
              <a:t>Test prestazionali</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1792034"/>
            <a:ext cx="9303026" cy="1846659"/>
          </a:xfrm>
          <a:prstGeom prst="rect">
            <a:avLst/>
          </a:prstGeom>
          <a:noFill/>
        </p:spPr>
        <p:txBody>
          <a:bodyPr wrap="square" rtlCol="0">
            <a:spAutoFit/>
          </a:bodyPr>
          <a:lstStyle/>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
        <p:nvSpPr>
          <p:cNvPr id="2" name="CasellaDiTesto 1">
            <a:extLst>
              <a:ext uri="{FF2B5EF4-FFF2-40B4-BE49-F238E27FC236}">
                <a16:creationId xmlns:a16="http://schemas.microsoft.com/office/drawing/2014/main" id="{9EE4B356-181C-4C9A-B1D7-1460C04DCCA9}"/>
              </a:ext>
            </a:extLst>
          </p:cNvPr>
          <p:cNvSpPr txBox="1"/>
          <p:nvPr/>
        </p:nvSpPr>
        <p:spPr>
          <a:xfrm>
            <a:off x="1452562" y="2183189"/>
            <a:ext cx="8839200" cy="2246769"/>
          </a:xfrm>
          <a:prstGeom prst="rect">
            <a:avLst/>
          </a:prstGeom>
          <a:noFill/>
        </p:spPr>
        <p:txBody>
          <a:bodyPr wrap="square" rtlCol="0">
            <a:spAutoFit/>
          </a:bodyPr>
          <a:lstStyle/>
          <a:p>
            <a:r>
              <a:rPr lang="it-IT" sz="2000" dirty="0">
                <a:latin typeface="Century Gothic" panose="020B0502020202020204" pitchFamily="34" charset="0"/>
              </a:rPr>
              <a:t>I Test eseguiti sono prettamente prestazionali; sono state, infatti, eseguite molteplici prove per misurare il tempo impiegato dal programma per portare a termine le operazioni scelte dall’utente.</a:t>
            </a:r>
          </a:p>
          <a:p>
            <a:endParaRPr lang="it-IT" sz="2000" dirty="0">
              <a:latin typeface="Century Gothic" panose="020B0502020202020204" pitchFamily="34" charset="0"/>
            </a:endParaRPr>
          </a:p>
          <a:p>
            <a:r>
              <a:rPr lang="it-IT" sz="2000" dirty="0">
                <a:latin typeface="Century Gothic" panose="020B0502020202020204" pitchFamily="34" charset="0"/>
              </a:rPr>
              <a:t>Di seguito sono mostrati le tabelle e i grafici ottenuti facendo variare un singolo parametro, mantenendo costanti gli altri, in modo tale da analizzare gli effetti di quest’ultimo sui tempi di trasmissione dei dati.  </a:t>
            </a:r>
          </a:p>
        </p:txBody>
      </p:sp>
    </p:spTree>
    <p:extLst>
      <p:ext uri="{BB962C8B-B14F-4D97-AF65-F5344CB8AC3E}">
        <p14:creationId xmlns:p14="http://schemas.microsoft.com/office/powerpoint/2010/main" val="1544063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solidFill>
                  <a:schemeClr val="bg1"/>
                </a:solidFill>
                <a:latin typeface="Century Gothic" panose="020B0502020202020204" pitchFamily="34" charset="0"/>
              </a:rPr>
              <a:t>Test 1</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1792034"/>
            <a:ext cx="9303026" cy="1846659"/>
          </a:xfrm>
          <a:prstGeom prst="rect">
            <a:avLst/>
          </a:prstGeom>
          <a:noFill/>
        </p:spPr>
        <p:txBody>
          <a:bodyPr wrap="square" rtlCol="0">
            <a:spAutoFit/>
          </a:bodyPr>
          <a:lstStyle/>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graphicFrame>
        <p:nvGraphicFramePr>
          <p:cNvPr id="3" name="Tabella 2">
            <a:extLst>
              <a:ext uri="{FF2B5EF4-FFF2-40B4-BE49-F238E27FC236}">
                <a16:creationId xmlns:a16="http://schemas.microsoft.com/office/drawing/2014/main" id="{6A478EA2-A47F-4235-AAAF-FC8631BC602A}"/>
              </a:ext>
            </a:extLst>
          </p:cNvPr>
          <p:cNvGraphicFramePr>
            <a:graphicFrameLocks noGrp="1"/>
          </p:cNvGraphicFramePr>
          <p:nvPr>
            <p:extLst>
              <p:ext uri="{D42A27DB-BD31-4B8C-83A1-F6EECF244321}">
                <p14:modId xmlns:p14="http://schemas.microsoft.com/office/powerpoint/2010/main" val="1242437197"/>
              </p:ext>
            </p:extLst>
          </p:nvPr>
        </p:nvGraphicFramePr>
        <p:xfrm>
          <a:off x="3007042" y="766156"/>
          <a:ext cx="5730240" cy="1970154"/>
        </p:xfrm>
        <a:graphic>
          <a:graphicData uri="http://schemas.openxmlformats.org/drawingml/2006/table">
            <a:tbl>
              <a:tblPr firstRow="1" firstCol="1"/>
              <a:tblGrid>
                <a:gridCol w="955040">
                  <a:extLst>
                    <a:ext uri="{9D8B030D-6E8A-4147-A177-3AD203B41FA5}">
                      <a16:colId xmlns:a16="http://schemas.microsoft.com/office/drawing/2014/main" val="2804586970"/>
                    </a:ext>
                  </a:extLst>
                </a:gridCol>
                <a:gridCol w="955040">
                  <a:extLst>
                    <a:ext uri="{9D8B030D-6E8A-4147-A177-3AD203B41FA5}">
                      <a16:colId xmlns:a16="http://schemas.microsoft.com/office/drawing/2014/main" val="269064783"/>
                    </a:ext>
                  </a:extLst>
                </a:gridCol>
                <a:gridCol w="955040">
                  <a:extLst>
                    <a:ext uri="{9D8B030D-6E8A-4147-A177-3AD203B41FA5}">
                      <a16:colId xmlns:a16="http://schemas.microsoft.com/office/drawing/2014/main" val="3523072948"/>
                    </a:ext>
                  </a:extLst>
                </a:gridCol>
                <a:gridCol w="955040">
                  <a:extLst>
                    <a:ext uri="{9D8B030D-6E8A-4147-A177-3AD203B41FA5}">
                      <a16:colId xmlns:a16="http://schemas.microsoft.com/office/drawing/2014/main" val="1862421039"/>
                    </a:ext>
                  </a:extLst>
                </a:gridCol>
                <a:gridCol w="955040">
                  <a:extLst>
                    <a:ext uri="{9D8B030D-6E8A-4147-A177-3AD203B41FA5}">
                      <a16:colId xmlns:a16="http://schemas.microsoft.com/office/drawing/2014/main" val="3178790543"/>
                    </a:ext>
                  </a:extLst>
                </a:gridCol>
                <a:gridCol w="955040">
                  <a:extLst>
                    <a:ext uri="{9D8B030D-6E8A-4147-A177-3AD203B41FA5}">
                      <a16:colId xmlns:a16="http://schemas.microsoft.com/office/drawing/2014/main" val="2880317295"/>
                    </a:ext>
                  </a:extLst>
                </a:gridCol>
              </a:tblGrid>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Dimensione finestra</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Percentuale di perdita del pacchetto</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dirty="0">
                          <a:effectLst/>
                          <a:latin typeface="Calibri" panose="020F0502020204030204" pitchFamily="34" charset="0"/>
                          <a:ea typeface="Calibri" panose="020F0502020204030204" pitchFamily="34" charset="0"/>
                          <a:cs typeface="Arial" panose="020B0604020202020204" pitchFamily="34" charset="0"/>
                        </a:rPr>
                        <a:t>Timer adattivo</a:t>
                      </a:r>
                      <a:endParaRPr lang="it-IT"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Valore timeout (ms)</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dirty="0">
                          <a:effectLst/>
                          <a:latin typeface="Calibri" panose="020F0502020204030204" pitchFamily="34" charset="0"/>
                          <a:ea typeface="Calibri" panose="020F0502020204030204" pitchFamily="34" charset="0"/>
                          <a:cs typeface="Arial" panose="020B0604020202020204" pitchFamily="34" charset="0"/>
                        </a:rPr>
                        <a:t>Dimensione file (MB)</a:t>
                      </a:r>
                      <a:endParaRPr lang="it-IT"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Durata processo (sec)</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4569368"/>
                  </a:ext>
                </a:extLst>
              </a:tr>
              <a:tr h="0">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3,872</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914724"/>
                  </a:ext>
                </a:extLst>
              </a:tr>
              <a:tr h="0">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50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2,027</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4444369"/>
                  </a:ext>
                </a:extLst>
              </a:tr>
              <a:tr h="0">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100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6,495</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39538"/>
                  </a:ext>
                </a:extLst>
              </a:tr>
              <a:tr h="0">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150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4,543</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50441"/>
                  </a:ext>
                </a:extLst>
              </a:tr>
              <a:tr h="0">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dirty="0">
                          <a:effectLst/>
                          <a:latin typeface="Calibri" panose="020F0502020204030204" pitchFamily="34" charset="0"/>
                          <a:ea typeface="Calibri" panose="020F0502020204030204" pitchFamily="34" charset="0"/>
                          <a:cs typeface="Arial" panose="020B0604020202020204" pitchFamily="34" charset="0"/>
                        </a:rPr>
                        <a:t>5,661</a:t>
                      </a:r>
                      <a:endParaRPr lang="it-IT"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747082"/>
                  </a:ext>
                </a:extLst>
              </a:tr>
            </a:tbl>
          </a:graphicData>
        </a:graphic>
      </p:graphicFrame>
      <p:pic>
        <p:nvPicPr>
          <p:cNvPr id="4" name="Immagine 3">
            <a:extLst>
              <a:ext uri="{FF2B5EF4-FFF2-40B4-BE49-F238E27FC236}">
                <a16:creationId xmlns:a16="http://schemas.microsoft.com/office/drawing/2014/main" id="{0DA358D6-7F56-45B9-B9CE-91E377700797}"/>
              </a:ext>
            </a:extLst>
          </p:cNvPr>
          <p:cNvPicPr>
            <a:picLocks noChangeAspect="1"/>
          </p:cNvPicPr>
          <p:nvPr/>
        </p:nvPicPr>
        <p:blipFill>
          <a:blip r:embed="rId2"/>
          <a:stretch>
            <a:fillRect/>
          </a:stretch>
        </p:blipFill>
        <p:spPr>
          <a:xfrm>
            <a:off x="2737114" y="2917691"/>
            <a:ext cx="6168347" cy="3708396"/>
          </a:xfrm>
          <a:prstGeom prst="rect">
            <a:avLst/>
          </a:prstGeom>
        </p:spPr>
      </p:pic>
    </p:spTree>
    <p:extLst>
      <p:ext uri="{BB962C8B-B14F-4D97-AF65-F5344CB8AC3E}">
        <p14:creationId xmlns:p14="http://schemas.microsoft.com/office/powerpoint/2010/main" val="2452238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solidFill>
                  <a:schemeClr val="bg1"/>
                </a:solidFill>
                <a:latin typeface="Century Gothic" panose="020B0502020202020204" pitchFamily="34" charset="0"/>
              </a:rPr>
              <a:t>Test 2</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1792034"/>
            <a:ext cx="9303026" cy="1846659"/>
          </a:xfrm>
          <a:prstGeom prst="rect">
            <a:avLst/>
          </a:prstGeom>
          <a:noFill/>
        </p:spPr>
        <p:txBody>
          <a:bodyPr wrap="square" rtlCol="0">
            <a:spAutoFit/>
          </a:bodyPr>
          <a:lstStyle/>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graphicFrame>
        <p:nvGraphicFramePr>
          <p:cNvPr id="2" name="Tabella 1">
            <a:extLst>
              <a:ext uri="{FF2B5EF4-FFF2-40B4-BE49-F238E27FC236}">
                <a16:creationId xmlns:a16="http://schemas.microsoft.com/office/drawing/2014/main" id="{DCA21D79-FEC1-4D86-97D7-C316B68C7E50}"/>
              </a:ext>
            </a:extLst>
          </p:cNvPr>
          <p:cNvGraphicFramePr>
            <a:graphicFrameLocks noGrp="1"/>
          </p:cNvGraphicFramePr>
          <p:nvPr>
            <p:extLst>
              <p:ext uri="{D42A27DB-BD31-4B8C-83A1-F6EECF244321}">
                <p14:modId xmlns:p14="http://schemas.microsoft.com/office/powerpoint/2010/main" val="1714981429"/>
              </p:ext>
            </p:extLst>
          </p:nvPr>
        </p:nvGraphicFramePr>
        <p:xfrm>
          <a:off x="2956167" y="758607"/>
          <a:ext cx="5730240" cy="1956756"/>
        </p:xfrm>
        <a:graphic>
          <a:graphicData uri="http://schemas.openxmlformats.org/drawingml/2006/table">
            <a:tbl>
              <a:tblPr firstRow="1" firstCol="1"/>
              <a:tblGrid>
                <a:gridCol w="955040">
                  <a:extLst>
                    <a:ext uri="{9D8B030D-6E8A-4147-A177-3AD203B41FA5}">
                      <a16:colId xmlns:a16="http://schemas.microsoft.com/office/drawing/2014/main" val="1605058369"/>
                    </a:ext>
                  </a:extLst>
                </a:gridCol>
                <a:gridCol w="955040">
                  <a:extLst>
                    <a:ext uri="{9D8B030D-6E8A-4147-A177-3AD203B41FA5}">
                      <a16:colId xmlns:a16="http://schemas.microsoft.com/office/drawing/2014/main" val="983176093"/>
                    </a:ext>
                  </a:extLst>
                </a:gridCol>
                <a:gridCol w="955040">
                  <a:extLst>
                    <a:ext uri="{9D8B030D-6E8A-4147-A177-3AD203B41FA5}">
                      <a16:colId xmlns:a16="http://schemas.microsoft.com/office/drawing/2014/main" val="2086747603"/>
                    </a:ext>
                  </a:extLst>
                </a:gridCol>
                <a:gridCol w="955040">
                  <a:extLst>
                    <a:ext uri="{9D8B030D-6E8A-4147-A177-3AD203B41FA5}">
                      <a16:colId xmlns:a16="http://schemas.microsoft.com/office/drawing/2014/main" val="4037447044"/>
                    </a:ext>
                  </a:extLst>
                </a:gridCol>
                <a:gridCol w="955040">
                  <a:extLst>
                    <a:ext uri="{9D8B030D-6E8A-4147-A177-3AD203B41FA5}">
                      <a16:colId xmlns:a16="http://schemas.microsoft.com/office/drawing/2014/main" val="2438261387"/>
                    </a:ext>
                  </a:extLst>
                </a:gridCol>
                <a:gridCol w="955040">
                  <a:extLst>
                    <a:ext uri="{9D8B030D-6E8A-4147-A177-3AD203B41FA5}">
                      <a16:colId xmlns:a16="http://schemas.microsoft.com/office/drawing/2014/main" val="418003786"/>
                    </a:ext>
                  </a:extLst>
                </a:gridCol>
              </a:tblGrid>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Dimensione finestra</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Percentuale perdita del pacchetto</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Timer adattivo</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Valore timeout (ms)</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Dimensione file (MB)</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Durata processo (sec)</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5111116"/>
                  </a:ext>
                </a:extLst>
              </a:tr>
              <a:tr h="17780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0,1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3,770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0823303"/>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0,2</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3,941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1785220"/>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0,3</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4,317</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417383"/>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0,4</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4,581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4337714"/>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0,5</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6,377</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0417381"/>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0,8</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dirty="0">
                          <a:effectLst/>
                          <a:latin typeface="Calibri" panose="020F0502020204030204" pitchFamily="34" charset="0"/>
                          <a:ea typeface="Calibri" panose="020F0502020204030204" pitchFamily="34" charset="0"/>
                          <a:cs typeface="Arial" panose="020B0604020202020204" pitchFamily="34" charset="0"/>
                        </a:rPr>
                        <a:t>14,821</a:t>
                      </a:r>
                      <a:endParaRPr lang="it-IT"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090882"/>
                  </a:ext>
                </a:extLst>
              </a:tr>
            </a:tbl>
          </a:graphicData>
        </a:graphic>
      </p:graphicFrame>
      <p:pic>
        <p:nvPicPr>
          <p:cNvPr id="9" name="Immagine 8">
            <a:extLst>
              <a:ext uri="{FF2B5EF4-FFF2-40B4-BE49-F238E27FC236}">
                <a16:creationId xmlns:a16="http://schemas.microsoft.com/office/drawing/2014/main" id="{16D71EC9-AC10-4E60-899F-9C3C0A5049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80737" y="2917761"/>
            <a:ext cx="6224724" cy="3750453"/>
          </a:xfrm>
          <a:prstGeom prst="rect">
            <a:avLst/>
          </a:prstGeom>
          <a:noFill/>
        </p:spPr>
      </p:pic>
    </p:spTree>
    <p:extLst>
      <p:ext uri="{BB962C8B-B14F-4D97-AF65-F5344CB8AC3E}">
        <p14:creationId xmlns:p14="http://schemas.microsoft.com/office/powerpoint/2010/main" val="3065867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solidFill>
                  <a:schemeClr val="bg1"/>
                </a:solidFill>
                <a:latin typeface="Century Gothic" panose="020B0502020202020204" pitchFamily="34" charset="0"/>
              </a:rPr>
              <a:t>Test 3</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1792034"/>
            <a:ext cx="9303026" cy="1846659"/>
          </a:xfrm>
          <a:prstGeom prst="rect">
            <a:avLst/>
          </a:prstGeom>
          <a:noFill/>
        </p:spPr>
        <p:txBody>
          <a:bodyPr wrap="square" rtlCol="0">
            <a:spAutoFit/>
          </a:bodyPr>
          <a:lstStyle/>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graphicFrame>
        <p:nvGraphicFramePr>
          <p:cNvPr id="3" name="Tabella 2">
            <a:extLst>
              <a:ext uri="{FF2B5EF4-FFF2-40B4-BE49-F238E27FC236}">
                <a16:creationId xmlns:a16="http://schemas.microsoft.com/office/drawing/2014/main" id="{63182059-7B8E-4418-A733-0EC7235C77EC}"/>
              </a:ext>
            </a:extLst>
          </p:cNvPr>
          <p:cNvGraphicFramePr>
            <a:graphicFrameLocks noGrp="1"/>
          </p:cNvGraphicFramePr>
          <p:nvPr>
            <p:extLst>
              <p:ext uri="{D42A27DB-BD31-4B8C-83A1-F6EECF244321}">
                <p14:modId xmlns:p14="http://schemas.microsoft.com/office/powerpoint/2010/main" val="887942067"/>
              </p:ext>
            </p:extLst>
          </p:nvPr>
        </p:nvGraphicFramePr>
        <p:xfrm>
          <a:off x="2927979" y="839344"/>
          <a:ext cx="5730240" cy="1742316"/>
        </p:xfrm>
        <a:graphic>
          <a:graphicData uri="http://schemas.openxmlformats.org/drawingml/2006/table">
            <a:tbl>
              <a:tblPr firstRow="1" firstCol="1"/>
              <a:tblGrid>
                <a:gridCol w="955040">
                  <a:extLst>
                    <a:ext uri="{9D8B030D-6E8A-4147-A177-3AD203B41FA5}">
                      <a16:colId xmlns:a16="http://schemas.microsoft.com/office/drawing/2014/main" val="4287679285"/>
                    </a:ext>
                  </a:extLst>
                </a:gridCol>
                <a:gridCol w="955040">
                  <a:extLst>
                    <a:ext uri="{9D8B030D-6E8A-4147-A177-3AD203B41FA5}">
                      <a16:colId xmlns:a16="http://schemas.microsoft.com/office/drawing/2014/main" val="184916093"/>
                    </a:ext>
                  </a:extLst>
                </a:gridCol>
                <a:gridCol w="955040">
                  <a:extLst>
                    <a:ext uri="{9D8B030D-6E8A-4147-A177-3AD203B41FA5}">
                      <a16:colId xmlns:a16="http://schemas.microsoft.com/office/drawing/2014/main" val="1363795501"/>
                    </a:ext>
                  </a:extLst>
                </a:gridCol>
                <a:gridCol w="955040">
                  <a:extLst>
                    <a:ext uri="{9D8B030D-6E8A-4147-A177-3AD203B41FA5}">
                      <a16:colId xmlns:a16="http://schemas.microsoft.com/office/drawing/2014/main" val="132813770"/>
                    </a:ext>
                  </a:extLst>
                </a:gridCol>
                <a:gridCol w="955040">
                  <a:extLst>
                    <a:ext uri="{9D8B030D-6E8A-4147-A177-3AD203B41FA5}">
                      <a16:colId xmlns:a16="http://schemas.microsoft.com/office/drawing/2014/main" val="3623985040"/>
                    </a:ext>
                  </a:extLst>
                </a:gridCol>
                <a:gridCol w="955040">
                  <a:extLst>
                    <a:ext uri="{9D8B030D-6E8A-4147-A177-3AD203B41FA5}">
                      <a16:colId xmlns:a16="http://schemas.microsoft.com/office/drawing/2014/main" val="537033598"/>
                    </a:ext>
                  </a:extLst>
                </a:gridCol>
              </a:tblGrid>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Dimensione finestra</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Percentuale perdita del pacchetto</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Timer adattivo</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Valore timeout (ms)</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Dimensione file (MB)</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Durata processo (sec)</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9088324"/>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5 MB</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1,353</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670502"/>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10 MB</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2,656</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1332292"/>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20 MB</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4,869</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5625979"/>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50 MB</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14,546</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3188210"/>
                  </a:ext>
                </a:extLst>
              </a:tr>
              <a:tr h="11557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200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100 MB</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dirty="0">
                          <a:effectLst/>
                          <a:latin typeface="Calibri" panose="020F0502020204030204" pitchFamily="34" charset="0"/>
                          <a:ea typeface="Calibri" panose="020F0502020204030204" pitchFamily="34" charset="0"/>
                          <a:cs typeface="Arial" panose="020B0604020202020204" pitchFamily="34" charset="0"/>
                        </a:rPr>
                        <a:t>30,194</a:t>
                      </a:r>
                      <a:endParaRPr lang="it-IT"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3349111"/>
                  </a:ext>
                </a:extLst>
              </a:tr>
            </a:tbl>
          </a:graphicData>
        </a:graphic>
      </p:graphicFrame>
      <p:pic>
        <p:nvPicPr>
          <p:cNvPr id="10" name="Immagine 9">
            <a:extLst>
              <a:ext uri="{FF2B5EF4-FFF2-40B4-BE49-F238E27FC236}">
                <a16:creationId xmlns:a16="http://schemas.microsoft.com/office/drawing/2014/main" id="{2F36B0F2-81B2-4D8E-99E1-4A0A548451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19232" y="2715363"/>
            <a:ext cx="5947734" cy="3949855"/>
          </a:xfrm>
          <a:prstGeom prst="rect">
            <a:avLst/>
          </a:prstGeom>
          <a:noFill/>
        </p:spPr>
      </p:pic>
    </p:spTree>
    <p:extLst>
      <p:ext uri="{BB962C8B-B14F-4D97-AF65-F5344CB8AC3E}">
        <p14:creationId xmlns:p14="http://schemas.microsoft.com/office/powerpoint/2010/main" val="4224705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solidFill>
                  <a:schemeClr val="bg1"/>
                </a:solidFill>
                <a:latin typeface="Century Gothic" panose="020B0502020202020204" pitchFamily="34" charset="0"/>
              </a:rPr>
              <a:t>Test 4</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1792034"/>
            <a:ext cx="9303026" cy="1846659"/>
          </a:xfrm>
          <a:prstGeom prst="rect">
            <a:avLst/>
          </a:prstGeom>
          <a:noFill/>
        </p:spPr>
        <p:txBody>
          <a:bodyPr wrap="square" rtlCol="0">
            <a:spAutoFit/>
          </a:bodyPr>
          <a:lstStyle/>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graphicFrame>
        <p:nvGraphicFramePr>
          <p:cNvPr id="2" name="Tabella 1">
            <a:extLst>
              <a:ext uri="{FF2B5EF4-FFF2-40B4-BE49-F238E27FC236}">
                <a16:creationId xmlns:a16="http://schemas.microsoft.com/office/drawing/2014/main" id="{CAA3A51F-0B2F-4457-8FBE-0EA733A40F1B}"/>
              </a:ext>
            </a:extLst>
          </p:cNvPr>
          <p:cNvGraphicFramePr>
            <a:graphicFrameLocks noGrp="1"/>
          </p:cNvGraphicFramePr>
          <p:nvPr>
            <p:extLst>
              <p:ext uri="{D42A27DB-BD31-4B8C-83A1-F6EECF244321}">
                <p14:modId xmlns:p14="http://schemas.microsoft.com/office/powerpoint/2010/main" val="3409636861"/>
              </p:ext>
            </p:extLst>
          </p:nvPr>
        </p:nvGraphicFramePr>
        <p:xfrm>
          <a:off x="2927979" y="841888"/>
          <a:ext cx="5730240" cy="1527876"/>
        </p:xfrm>
        <a:graphic>
          <a:graphicData uri="http://schemas.openxmlformats.org/drawingml/2006/table">
            <a:tbl>
              <a:tblPr firstRow="1" firstCol="1"/>
              <a:tblGrid>
                <a:gridCol w="955040">
                  <a:extLst>
                    <a:ext uri="{9D8B030D-6E8A-4147-A177-3AD203B41FA5}">
                      <a16:colId xmlns:a16="http://schemas.microsoft.com/office/drawing/2014/main" val="3407701730"/>
                    </a:ext>
                  </a:extLst>
                </a:gridCol>
                <a:gridCol w="955040">
                  <a:extLst>
                    <a:ext uri="{9D8B030D-6E8A-4147-A177-3AD203B41FA5}">
                      <a16:colId xmlns:a16="http://schemas.microsoft.com/office/drawing/2014/main" val="2680933689"/>
                    </a:ext>
                  </a:extLst>
                </a:gridCol>
                <a:gridCol w="955040">
                  <a:extLst>
                    <a:ext uri="{9D8B030D-6E8A-4147-A177-3AD203B41FA5}">
                      <a16:colId xmlns:a16="http://schemas.microsoft.com/office/drawing/2014/main" val="294296740"/>
                    </a:ext>
                  </a:extLst>
                </a:gridCol>
                <a:gridCol w="955040">
                  <a:extLst>
                    <a:ext uri="{9D8B030D-6E8A-4147-A177-3AD203B41FA5}">
                      <a16:colId xmlns:a16="http://schemas.microsoft.com/office/drawing/2014/main" val="1151518102"/>
                    </a:ext>
                  </a:extLst>
                </a:gridCol>
                <a:gridCol w="955040">
                  <a:extLst>
                    <a:ext uri="{9D8B030D-6E8A-4147-A177-3AD203B41FA5}">
                      <a16:colId xmlns:a16="http://schemas.microsoft.com/office/drawing/2014/main" val="2990255982"/>
                    </a:ext>
                  </a:extLst>
                </a:gridCol>
                <a:gridCol w="955040">
                  <a:extLst>
                    <a:ext uri="{9D8B030D-6E8A-4147-A177-3AD203B41FA5}">
                      <a16:colId xmlns:a16="http://schemas.microsoft.com/office/drawing/2014/main" val="4082682966"/>
                    </a:ext>
                  </a:extLst>
                </a:gridCol>
              </a:tblGrid>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Dimensione finestra</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Percentuale perdita del pacchetto</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Timer adattivo</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Valore timeout (ms)</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Dimensione file (MB)</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Durata processo (sec)</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1505508"/>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2,818</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296092"/>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2,342</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737092"/>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100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3,121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9311456"/>
                  </a:ext>
                </a:extLst>
              </a:tr>
              <a:tr h="0">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a:effectLst/>
                          <a:latin typeface="Calibri" panose="020F0502020204030204" pitchFamily="34" charset="0"/>
                          <a:ea typeface="Calibri" panose="020F0502020204030204" pitchFamily="34" charset="0"/>
                          <a:cs typeface="Arial" panose="020B0604020202020204" pitchFamily="34" charset="0"/>
                        </a:rPr>
                        <a:t>1000</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a:effectLst/>
                          <a:latin typeface="Calibri" panose="020F0502020204030204" pitchFamily="34" charset="0"/>
                          <a:ea typeface="Calibri" panose="020F0502020204030204" pitchFamily="34" charset="0"/>
                          <a:cs typeface="Arial" panose="020B0604020202020204" pitchFamily="34" charset="0"/>
                        </a:rPr>
                        <a:t>10 </a:t>
                      </a:r>
                      <a:endParaRPr lang="it-IT"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300" b="1" dirty="0">
                          <a:effectLst/>
                          <a:latin typeface="Calibri" panose="020F0502020204030204" pitchFamily="34" charset="0"/>
                          <a:ea typeface="Calibri" panose="020F0502020204030204" pitchFamily="34" charset="0"/>
                          <a:cs typeface="Arial" panose="020B0604020202020204" pitchFamily="34" charset="0"/>
                        </a:rPr>
                        <a:t>3,483</a:t>
                      </a:r>
                      <a:endParaRPr lang="it-IT"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3687126"/>
                  </a:ext>
                </a:extLst>
              </a:tr>
            </a:tbl>
          </a:graphicData>
        </a:graphic>
      </p:graphicFrame>
      <p:pic>
        <p:nvPicPr>
          <p:cNvPr id="9" name="Immagine 8">
            <a:extLst>
              <a:ext uri="{FF2B5EF4-FFF2-40B4-BE49-F238E27FC236}">
                <a16:creationId xmlns:a16="http://schemas.microsoft.com/office/drawing/2014/main" id="{45411A75-243D-4E2E-8F5F-6159FC1C46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91714" y="2544534"/>
            <a:ext cx="6202770" cy="4088609"/>
          </a:xfrm>
          <a:prstGeom prst="rect">
            <a:avLst/>
          </a:prstGeom>
          <a:noFill/>
        </p:spPr>
      </p:pic>
    </p:spTree>
    <p:extLst>
      <p:ext uri="{BB962C8B-B14F-4D97-AF65-F5344CB8AC3E}">
        <p14:creationId xmlns:p14="http://schemas.microsoft.com/office/powerpoint/2010/main" val="2815663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latin typeface="Century Gothic" panose="020B0502020202020204" pitchFamily="34" charset="0"/>
              </a:rPr>
              <a:t>Esempi</a:t>
            </a:r>
            <a:r>
              <a:rPr lang="it-IT" sz="3200" dirty="0">
                <a:solidFill>
                  <a:schemeClr val="bg1"/>
                </a:solidFill>
                <a:latin typeface="Century Gothic" panose="020B0502020202020204" pitchFamily="34" charset="0"/>
              </a:rPr>
              <a:t> </a:t>
            </a:r>
            <a:r>
              <a:rPr lang="it-IT" sz="3200" dirty="0">
                <a:latin typeface="Century Gothic" panose="020B0502020202020204" pitchFamily="34" charset="0"/>
              </a:rPr>
              <a:t>d’utilizzo</a:t>
            </a:r>
          </a:p>
        </p:txBody>
      </p:sp>
      <p:sp>
        <p:nvSpPr>
          <p:cNvPr id="2" name="CasellaDiTesto 1">
            <a:extLst>
              <a:ext uri="{FF2B5EF4-FFF2-40B4-BE49-F238E27FC236}">
                <a16:creationId xmlns:a16="http://schemas.microsoft.com/office/drawing/2014/main" id="{77B8EFC9-EDC2-4E01-BE22-B8B08728CC72}"/>
              </a:ext>
            </a:extLst>
          </p:cNvPr>
          <p:cNvSpPr txBox="1"/>
          <p:nvPr/>
        </p:nvSpPr>
        <p:spPr>
          <a:xfrm>
            <a:off x="1391478" y="1311965"/>
            <a:ext cx="3679212" cy="400110"/>
          </a:xfrm>
          <a:prstGeom prst="rect">
            <a:avLst/>
          </a:prstGeom>
          <a:noFill/>
        </p:spPr>
        <p:txBody>
          <a:bodyPr wrap="none" rtlCol="0">
            <a:spAutoFit/>
          </a:bodyPr>
          <a:lstStyle/>
          <a:p>
            <a:pPr marL="285750" indent="-285750">
              <a:buClr>
                <a:srgbClr val="0070C0"/>
              </a:buClr>
              <a:buSzPct val="150000"/>
              <a:buFont typeface="Arial" panose="020B0604020202020204" pitchFamily="34" charset="0"/>
              <a:buChar char="•"/>
            </a:pPr>
            <a:r>
              <a:rPr lang="it-IT" sz="2000" dirty="0">
                <a:latin typeface="Century Gothic" panose="020B0502020202020204" pitchFamily="34" charset="0"/>
              </a:rPr>
              <a:t>Utilizzo del comando </a:t>
            </a:r>
            <a:r>
              <a:rPr lang="it-IT" sz="2000" b="1" i="1" dirty="0">
                <a:latin typeface="Century Gothic" panose="020B0502020202020204" pitchFamily="34" charset="0"/>
              </a:rPr>
              <a:t>get </a:t>
            </a:r>
            <a:r>
              <a:rPr lang="it-IT" sz="2000" dirty="0">
                <a:latin typeface="Century Gothic" panose="020B0502020202020204" pitchFamily="34" charset="0"/>
              </a:rPr>
              <a:t> </a:t>
            </a:r>
          </a:p>
        </p:txBody>
      </p:sp>
      <p:pic>
        <p:nvPicPr>
          <p:cNvPr id="11" name="Immagine 10">
            <a:extLst>
              <a:ext uri="{FF2B5EF4-FFF2-40B4-BE49-F238E27FC236}">
                <a16:creationId xmlns:a16="http://schemas.microsoft.com/office/drawing/2014/main" id="{78EA5B02-1F53-41D9-BB45-20B1150833D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1200" y="2439264"/>
            <a:ext cx="10363200" cy="2931021"/>
          </a:xfrm>
          <a:prstGeom prst="rect">
            <a:avLst/>
          </a:prstGeom>
          <a:noFill/>
          <a:ln>
            <a:noFill/>
          </a:ln>
        </p:spPr>
      </p:pic>
    </p:spTree>
    <p:extLst>
      <p:ext uri="{BB962C8B-B14F-4D97-AF65-F5344CB8AC3E}">
        <p14:creationId xmlns:p14="http://schemas.microsoft.com/office/powerpoint/2010/main" val="230453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solidFill>
                  <a:schemeClr val="bg1"/>
                </a:solidFill>
                <a:latin typeface="Century Gothic" panose="020B0502020202020204" pitchFamily="34" charset="0"/>
              </a:rPr>
              <a:t>Timer</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1792034"/>
            <a:ext cx="9303026" cy="1846659"/>
          </a:xfrm>
          <a:prstGeom prst="rect">
            <a:avLst/>
          </a:prstGeom>
          <a:noFill/>
        </p:spPr>
        <p:txBody>
          <a:bodyPr wrap="square" rtlCol="0">
            <a:spAutoFit/>
          </a:bodyPr>
          <a:lstStyle/>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pic>
        <p:nvPicPr>
          <p:cNvPr id="5" name="Immagine 4">
            <a:extLst>
              <a:ext uri="{FF2B5EF4-FFF2-40B4-BE49-F238E27FC236}">
                <a16:creationId xmlns:a16="http://schemas.microsoft.com/office/drawing/2014/main" id="{AD906A53-2971-49D8-8E64-0387ABB8C2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6087" y="2445741"/>
            <a:ext cx="7452770" cy="539244"/>
          </a:xfrm>
          <a:prstGeom prst="rect">
            <a:avLst/>
          </a:prstGeom>
          <a:noFill/>
          <a:ln>
            <a:noFill/>
          </a:ln>
        </p:spPr>
      </p:pic>
      <p:pic>
        <p:nvPicPr>
          <p:cNvPr id="9" name="Immagine 8">
            <a:extLst>
              <a:ext uri="{FF2B5EF4-FFF2-40B4-BE49-F238E27FC236}">
                <a16:creationId xmlns:a16="http://schemas.microsoft.com/office/drawing/2014/main" id="{213D548E-8F6D-4A96-84C2-16E23B856B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46087" y="3453746"/>
            <a:ext cx="8367170" cy="539244"/>
          </a:xfrm>
          <a:prstGeom prst="rect">
            <a:avLst/>
          </a:prstGeom>
          <a:noFill/>
          <a:ln>
            <a:noFill/>
          </a:ln>
        </p:spPr>
      </p:pic>
      <p:pic>
        <p:nvPicPr>
          <p:cNvPr id="10" name="Immagine 9">
            <a:extLst>
              <a:ext uri="{FF2B5EF4-FFF2-40B4-BE49-F238E27FC236}">
                <a16:creationId xmlns:a16="http://schemas.microsoft.com/office/drawing/2014/main" id="{96A3E366-AA63-49CC-B0AA-D61D9BAE74E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46087" y="4461751"/>
            <a:ext cx="6306142" cy="539244"/>
          </a:xfrm>
          <a:prstGeom prst="rect">
            <a:avLst/>
          </a:prstGeom>
          <a:noFill/>
          <a:ln>
            <a:noFill/>
          </a:ln>
        </p:spPr>
      </p:pic>
      <p:sp>
        <p:nvSpPr>
          <p:cNvPr id="2" name="CasellaDiTesto 1">
            <a:extLst>
              <a:ext uri="{FF2B5EF4-FFF2-40B4-BE49-F238E27FC236}">
                <a16:creationId xmlns:a16="http://schemas.microsoft.com/office/drawing/2014/main" id="{9EE4B356-181C-4C9A-B1D7-1460C04DCCA9}"/>
              </a:ext>
            </a:extLst>
          </p:cNvPr>
          <p:cNvSpPr txBox="1"/>
          <p:nvPr/>
        </p:nvSpPr>
        <p:spPr>
          <a:xfrm>
            <a:off x="1546087" y="1437737"/>
            <a:ext cx="7620997" cy="400110"/>
          </a:xfrm>
          <a:prstGeom prst="rect">
            <a:avLst/>
          </a:prstGeom>
          <a:noFill/>
        </p:spPr>
        <p:txBody>
          <a:bodyPr wrap="none" rtlCol="0">
            <a:spAutoFit/>
          </a:bodyPr>
          <a:lstStyle/>
          <a:p>
            <a:r>
              <a:rPr lang="it-IT" sz="2000" dirty="0">
                <a:latin typeface="Century Gothic" panose="020B0502020202020204" pitchFamily="34" charset="0"/>
              </a:rPr>
              <a:t>Per la gestione del timeout si è fatto riferimento alle formule:</a:t>
            </a:r>
          </a:p>
        </p:txBody>
      </p:sp>
    </p:spTree>
    <p:extLst>
      <p:ext uri="{BB962C8B-B14F-4D97-AF65-F5344CB8AC3E}">
        <p14:creationId xmlns:p14="http://schemas.microsoft.com/office/powerpoint/2010/main" val="2690162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asellaDiTesto 1">
            <a:extLst>
              <a:ext uri="{FF2B5EF4-FFF2-40B4-BE49-F238E27FC236}">
                <a16:creationId xmlns:a16="http://schemas.microsoft.com/office/drawing/2014/main" id="{77B8EFC9-EDC2-4E01-BE22-B8B08728CC72}"/>
              </a:ext>
            </a:extLst>
          </p:cNvPr>
          <p:cNvSpPr txBox="1"/>
          <p:nvPr/>
        </p:nvSpPr>
        <p:spPr>
          <a:xfrm>
            <a:off x="1333421" y="1131147"/>
            <a:ext cx="3597460" cy="400110"/>
          </a:xfrm>
          <a:prstGeom prst="rect">
            <a:avLst/>
          </a:prstGeom>
          <a:noFill/>
        </p:spPr>
        <p:txBody>
          <a:bodyPr wrap="none" rtlCol="0">
            <a:spAutoFit/>
          </a:bodyPr>
          <a:lstStyle/>
          <a:p>
            <a:pPr marL="285750" indent="-285750">
              <a:buClr>
                <a:srgbClr val="0070C0"/>
              </a:buClr>
              <a:buSzPct val="150000"/>
              <a:buFont typeface="Arial" panose="020B0604020202020204" pitchFamily="34" charset="0"/>
              <a:buChar char="•"/>
            </a:pPr>
            <a:r>
              <a:rPr lang="it-IT" sz="2000" dirty="0">
                <a:latin typeface="Century Gothic" panose="020B0502020202020204" pitchFamily="34" charset="0"/>
              </a:rPr>
              <a:t>Utilizzo del comando </a:t>
            </a:r>
            <a:r>
              <a:rPr lang="it-IT" sz="2000" b="1" i="1" dirty="0">
                <a:latin typeface="Century Gothic" panose="020B0502020202020204" pitchFamily="34" charset="0"/>
              </a:rPr>
              <a:t>put</a:t>
            </a:r>
            <a:r>
              <a:rPr lang="it-IT" sz="2000" dirty="0">
                <a:latin typeface="Century Gothic" panose="020B0502020202020204" pitchFamily="34" charset="0"/>
              </a:rPr>
              <a:t> </a:t>
            </a:r>
          </a:p>
        </p:txBody>
      </p:sp>
      <p:pic>
        <p:nvPicPr>
          <p:cNvPr id="8" name="Immagine 7">
            <a:extLst>
              <a:ext uri="{FF2B5EF4-FFF2-40B4-BE49-F238E27FC236}">
                <a16:creationId xmlns:a16="http://schemas.microsoft.com/office/drawing/2014/main" id="{77D3600F-4193-4BAF-92FD-AA11C67B21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6685" y="2380343"/>
            <a:ext cx="10305143" cy="2902857"/>
          </a:xfrm>
          <a:prstGeom prst="rect">
            <a:avLst/>
          </a:prstGeom>
          <a:noFill/>
          <a:ln>
            <a:noFill/>
          </a:ln>
        </p:spPr>
      </p:pic>
    </p:spTree>
    <p:extLst>
      <p:ext uri="{BB962C8B-B14F-4D97-AF65-F5344CB8AC3E}">
        <p14:creationId xmlns:p14="http://schemas.microsoft.com/office/powerpoint/2010/main" val="2441247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asellaDiTesto 1">
            <a:extLst>
              <a:ext uri="{FF2B5EF4-FFF2-40B4-BE49-F238E27FC236}">
                <a16:creationId xmlns:a16="http://schemas.microsoft.com/office/drawing/2014/main" id="{77B8EFC9-EDC2-4E01-BE22-B8B08728CC72}"/>
              </a:ext>
            </a:extLst>
          </p:cNvPr>
          <p:cNvSpPr txBox="1"/>
          <p:nvPr/>
        </p:nvSpPr>
        <p:spPr>
          <a:xfrm>
            <a:off x="1333421" y="1131147"/>
            <a:ext cx="3507692" cy="400110"/>
          </a:xfrm>
          <a:prstGeom prst="rect">
            <a:avLst/>
          </a:prstGeom>
          <a:noFill/>
        </p:spPr>
        <p:txBody>
          <a:bodyPr wrap="none" rtlCol="0">
            <a:spAutoFit/>
          </a:bodyPr>
          <a:lstStyle/>
          <a:p>
            <a:pPr marL="285750" indent="-285750">
              <a:buClr>
                <a:srgbClr val="0070C0"/>
              </a:buClr>
              <a:buSzPct val="150000"/>
              <a:buFont typeface="Arial" panose="020B0604020202020204" pitchFamily="34" charset="0"/>
              <a:buChar char="•"/>
            </a:pPr>
            <a:r>
              <a:rPr lang="it-IT" sz="2000" dirty="0">
                <a:latin typeface="Century Gothic" panose="020B0502020202020204" pitchFamily="34" charset="0"/>
              </a:rPr>
              <a:t>Utilizzo del comando </a:t>
            </a:r>
            <a:r>
              <a:rPr lang="it-IT" sz="2000" b="1" i="1" dirty="0">
                <a:latin typeface="Century Gothic" panose="020B0502020202020204" pitchFamily="34" charset="0"/>
              </a:rPr>
              <a:t>list</a:t>
            </a:r>
            <a:r>
              <a:rPr lang="it-IT" sz="2000" dirty="0">
                <a:latin typeface="Century Gothic" panose="020B0502020202020204" pitchFamily="34" charset="0"/>
              </a:rPr>
              <a:t> </a:t>
            </a:r>
          </a:p>
        </p:txBody>
      </p:sp>
      <p:pic>
        <p:nvPicPr>
          <p:cNvPr id="5" name="Immagine 4">
            <a:extLst>
              <a:ext uri="{FF2B5EF4-FFF2-40B4-BE49-F238E27FC236}">
                <a16:creationId xmlns:a16="http://schemas.microsoft.com/office/drawing/2014/main" id="{5BFA9813-CD90-4F4F-B75F-16FAE85335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7486" y="2293257"/>
            <a:ext cx="10283372" cy="3643085"/>
          </a:xfrm>
          <a:prstGeom prst="rect">
            <a:avLst/>
          </a:prstGeom>
          <a:noFill/>
          <a:ln>
            <a:noFill/>
          </a:ln>
        </p:spPr>
      </p:pic>
    </p:spTree>
    <p:extLst>
      <p:ext uri="{BB962C8B-B14F-4D97-AF65-F5344CB8AC3E}">
        <p14:creationId xmlns:p14="http://schemas.microsoft.com/office/powerpoint/2010/main" val="386320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dirty="0">
                <a:solidFill>
                  <a:schemeClr val="bg1"/>
                </a:solidFill>
                <a:latin typeface="Century Gothic" panose="020B0502020202020204" pitchFamily="34" charset="0"/>
              </a:rPr>
              <a:t>Simulazione Selective Repeat</a:t>
            </a:r>
          </a:p>
        </p:txBody>
      </p:sp>
      <p:pic>
        <p:nvPicPr>
          <p:cNvPr id="5" name="SR">
            <a:hlinkClick r:id="" action="ppaction://media"/>
            <a:extLst>
              <a:ext uri="{FF2B5EF4-FFF2-40B4-BE49-F238E27FC236}">
                <a16:creationId xmlns:a16="http://schemas.microsoft.com/office/drawing/2014/main" id="{F7DACB78-8288-4EF4-B0CD-F77C95D5558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71223" y="580622"/>
            <a:ext cx="8375374" cy="6230995"/>
          </a:xfrm>
          <a:prstGeom prst="rect">
            <a:avLst/>
          </a:prstGeom>
        </p:spPr>
      </p:pic>
    </p:spTree>
    <p:extLst>
      <p:ext uri="{BB962C8B-B14F-4D97-AF65-F5344CB8AC3E}">
        <p14:creationId xmlns:p14="http://schemas.microsoft.com/office/powerpoint/2010/main" val="111403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3715"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3BC6B2E8-9D6A-4260-9152-B79B596F5908}"/>
              </a:ext>
            </a:extLst>
          </p:cNvPr>
          <p:cNvSpPr txBox="1"/>
          <p:nvPr/>
        </p:nvSpPr>
        <p:spPr>
          <a:xfrm>
            <a:off x="1444487" y="1164248"/>
            <a:ext cx="9303026" cy="5232202"/>
          </a:xfrm>
          <a:prstGeom prst="rect">
            <a:avLst/>
          </a:prstGeom>
          <a:noFill/>
        </p:spPr>
        <p:txBody>
          <a:bodyPr wrap="square" rtlCol="0">
            <a:spAutoFit/>
          </a:bodyPr>
          <a:lstStyle/>
          <a:p>
            <a:r>
              <a:rPr lang="it-IT" sz="2000" dirty="0">
                <a:latin typeface="Century Gothic" panose="020B0502020202020204" pitchFamily="34" charset="0"/>
              </a:rPr>
              <a:t>I pacchetti e gli ack sono stati incapsulati in due apposite strutture:</a:t>
            </a:r>
          </a:p>
          <a:p>
            <a:endParaRPr lang="it-IT" sz="2000" dirty="0">
              <a:latin typeface="Century Gothic" panose="020B0502020202020204" pitchFamily="34" charset="0"/>
            </a:endParaRPr>
          </a:p>
          <a:p>
            <a:r>
              <a:rPr lang="it-IT" sz="2000" i="1" dirty="0">
                <a:latin typeface="Century Gothic" panose="020B0502020202020204" pitchFamily="34" charset="0"/>
              </a:rPr>
              <a:t>struct packet{</a:t>
            </a:r>
            <a:endParaRPr lang="it-IT" sz="2000" dirty="0">
              <a:latin typeface="Century Gothic" panose="020B0502020202020204" pitchFamily="34" charset="0"/>
            </a:endParaRPr>
          </a:p>
          <a:p>
            <a:r>
              <a:rPr lang="it-IT" sz="2000" i="1" dirty="0">
                <a:latin typeface="Century Gothic" panose="020B0502020202020204" pitchFamily="34" charset="0"/>
              </a:rPr>
              <a:t>    int seq;</a:t>
            </a:r>
            <a:endParaRPr lang="it-IT" sz="2000" dirty="0">
              <a:latin typeface="Century Gothic" panose="020B0502020202020204" pitchFamily="34" charset="0"/>
            </a:endParaRPr>
          </a:p>
          <a:p>
            <a:r>
              <a:rPr lang="it-IT" sz="2000" i="1" dirty="0">
                <a:latin typeface="Century Gothic" panose="020B0502020202020204" pitchFamily="34" charset="0"/>
              </a:rPr>
              <a:t>    int ack;</a:t>
            </a:r>
            <a:endParaRPr lang="it-IT" sz="2000" dirty="0">
              <a:latin typeface="Century Gothic" panose="020B0502020202020204" pitchFamily="34" charset="0"/>
            </a:endParaRPr>
          </a:p>
          <a:p>
            <a:r>
              <a:rPr lang="it-IT" sz="2000" i="1" dirty="0">
                <a:latin typeface="Century Gothic" panose="020B0502020202020204" pitchFamily="34" charset="0"/>
              </a:rPr>
              <a:t>    int dim_data ;</a:t>
            </a:r>
            <a:endParaRPr lang="it-IT" sz="2000" dirty="0">
              <a:latin typeface="Century Gothic" panose="020B0502020202020204" pitchFamily="34" charset="0"/>
            </a:endParaRPr>
          </a:p>
          <a:p>
            <a:r>
              <a:rPr lang="it-IT" sz="2000" i="1" dirty="0">
                <a:latin typeface="Century Gothic" panose="020B0502020202020204" pitchFamily="34" charset="0"/>
              </a:rPr>
              <a:t>    char data[DIM_DATA_BLOK];</a:t>
            </a:r>
            <a:endParaRPr lang="it-IT" sz="2000" dirty="0">
              <a:latin typeface="Century Gothic" panose="020B0502020202020204" pitchFamily="34" charset="0"/>
            </a:endParaRPr>
          </a:p>
          <a:p>
            <a:r>
              <a:rPr lang="it-IT" sz="2000" i="1" dirty="0">
                <a:latin typeface="Century Gothic" panose="020B0502020202020204" pitchFamily="34" charset="0"/>
              </a:rPr>
              <a:t>};</a:t>
            </a:r>
            <a:endParaRPr lang="it-IT" sz="2000" dirty="0">
              <a:latin typeface="Century Gothic" panose="020B0502020202020204" pitchFamily="34" charset="0"/>
            </a:endParaRPr>
          </a:p>
          <a:p>
            <a:r>
              <a:rPr lang="it-IT" sz="2000" i="1" dirty="0">
                <a:latin typeface="Century Gothic" panose="020B0502020202020204" pitchFamily="34" charset="0"/>
              </a:rPr>
              <a:t> </a:t>
            </a:r>
            <a:endParaRPr lang="it-IT" sz="2000" dirty="0">
              <a:latin typeface="Century Gothic" panose="020B0502020202020204" pitchFamily="34" charset="0"/>
            </a:endParaRPr>
          </a:p>
          <a:p>
            <a:r>
              <a:rPr lang="it-IT" sz="2000" i="1" dirty="0">
                <a:latin typeface="Century Gothic" panose="020B0502020202020204" pitchFamily="34" charset="0"/>
              </a:rPr>
              <a:t>struct ack{</a:t>
            </a:r>
            <a:endParaRPr lang="it-IT" sz="2000" dirty="0">
              <a:latin typeface="Century Gothic" panose="020B0502020202020204" pitchFamily="34" charset="0"/>
            </a:endParaRPr>
          </a:p>
          <a:p>
            <a:r>
              <a:rPr lang="it-IT" sz="2000" i="1" dirty="0">
                <a:latin typeface="Century Gothic" panose="020B0502020202020204" pitchFamily="34" charset="0"/>
              </a:rPr>
              <a:t>    int seq;</a:t>
            </a:r>
            <a:endParaRPr lang="it-IT" sz="2000" dirty="0">
              <a:latin typeface="Century Gothic" panose="020B0502020202020204" pitchFamily="34" charset="0"/>
            </a:endParaRPr>
          </a:p>
          <a:p>
            <a:r>
              <a:rPr lang="it-IT" sz="2000" i="1" dirty="0">
                <a:latin typeface="Century Gothic" panose="020B0502020202020204" pitchFamily="34" charset="0"/>
              </a:rPr>
              <a:t>    int ack;</a:t>
            </a:r>
            <a:endParaRPr lang="it-IT" sz="2000" dirty="0">
              <a:latin typeface="Century Gothic" panose="020B0502020202020204" pitchFamily="34" charset="0"/>
            </a:endParaRPr>
          </a:p>
          <a:p>
            <a:r>
              <a:rPr lang="it-IT" sz="2000" i="1" dirty="0">
                <a:latin typeface="Century Gothic" panose="020B0502020202020204" pitchFamily="34" charset="0"/>
              </a:rPr>
              <a:t>};</a:t>
            </a:r>
            <a:endParaRPr lang="it-IT" sz="2000" dirty="0">
              <a:latin typeface="Century Gothic" panose="020B0502020202020204" pitchFamily="34" charset="0"/>
            </a:endParaRPr>
          </a:p>
          <a:p>
            <a:endParaRPr lang="it-IT" sz="2000" dirty="0">
              <a:latin typeface="Century Gothic" panose="020B0502020202020204" pitchFamily="34" charset="0"/>
            </a:endParaRPr>
          </a:p>
          <a:p>
            <a:pPr marL="285750" indent="-285750">
              <a:buClr>
                <a:srgbClr val="0070C0"/>
              </a:buClr>
              <a:buSzPct val="15000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388115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sellaDiTesto 3">
            <a:extLst>
              <a:ext uri="{FF2B5EF4-FFF2-40B4-BE49-F238E27FC236}">
                <a16:creationId xmlns:a16="http://schemas.microsoft.com/office/drawing/2014/main" id="{3BC6B2E8-9D6A-4260-9152-B79B596F5908}"/>
              </a:ext>
            </a:extLst>
          </p:cNvPr>
          <p:cNvSpPr txBox="1"/>
          <p:nvPr/>
        </p:nvSpPr>
        <p:spPr>
          <a:xfrm>
            <a:off x="1444487" y="1641326"/>
            <a:ext cx="9303026" cy="4308872"/>
          </a:xfrm>
          <a:prstGeom prst="rect">
            <a:avLst/>
          </a:prstGeom>
          <a:noFill/>
        </p:spPr>
        <p:txBody>
          <a:bodyPr wrap="square" rtlCol="0">
            <a:spAutoFit/>
          </a:bodyPr>
          <a:lstStyle/>
          <a:p>
            <a:r>
              <a:rPr lang="it-IT" sz="2000" dirty="0">
                <a:latin typeface="Century Gothic" panose="020B0502020202020204" pitchFamily="34" charset="0"/>
              </a:rPr>
              <a:t>L’implementazione del protocollo Selective Repeat si compone, essenzialmente, di 4 funzioni principali, contenute in </a:t>
            </a:r>
            <a:r>
              <a:rPr lang="it-IT" sz="2000" u="sng" dirty="0">
                <a:latin typeface="Century Gothic" panose="020B0502020202020204" pitchFamily="34" charset="0"/>
              </a:rPr>
              <a:t>SRprotocol.c</a:t>
            </a:r>
            <a:r>
              <a:rPr lang="it-IT" sz="2000" dirty="0">
                <a:latin typeface="Century Gothic" panose="020B0502020202020204" pitchFamily="34" charset="0"/>
              </a:rPr>
              <a:t> :</a:t>
            </a:r>
          </a:p>
          <a:p>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writeSR</a:t>
            </a:r>
          </a:p>
          <a:p>
            <a:pPr marL="342900" indent="-342900">
              <a:buFont typeface="Arial" panose="020B0604020202020204" pitchFamily="34" charset="0"/>
              <a:buChar char="•"/>
            </a:pPr>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receiveSRack</a:t>
            </a:r>
          </a:p>
          <a:p>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receiveSR</a:t>
            </a:r>
          </a:p>
          <a:p>
            <a:endParaRPr lang="it-IT" sz="2000" dirty="0">
              <a:latin typeface="Century Gothic" panose="020B0502020202020204" pitchFamily="34" charset="0"/>
            </a:endParaRPr>
          </a:p>
          <a:p>
            <a:pPr marL="342900" indent="-342900">
              <a:buClr>
                <a:srgbClr val="0070C0"/>
              </a:buClr>
              <a:buSzPct val="150000"/>
              <a:buFont typeface="Arial" panose="020B0604020202020204" pitchFamily="34" charset="0"/>
              <a:buChar char="•"/>
            </a:pPr>
            <a:r>
              <a:rPr lang="it-IT" sz="2000" dirty="0">
                <a:latin typeface="Century Gothic" panose="020B0502020202020204" pitchFamily="34" charset="0"/>
              </a:rPr>
              <a:t>receive_routine</a:t>
            </a:r>
          </a:p>
          <a:p>
            <a:pPr marL="342900" indent="-342900">
              <a:buFont typeface="Arial" panose="020B0604020202020204" pitchFamily="34" charset="0"/>
              <a:buChar char="•"/>
            </a:pPr>
            <a:endParaRPr lang="it-IT" sz="2000" dirty="0">
              <a:latin typeface="Century Gothic" panose="020B0502020202020204" pitchFamily="34" charset="0"/>
            </a:endParaRPr>
          </a:p>
          <a:p>
            <a:pPr marL="285750" indent="-285750">
              <a:buClr>
                <a:srgbClr val="0070C0"/>
              </a:buClr>
              <a:buSzPct val="15000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119514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i="1" dirty="0">
                <a:solidFill>
                  <a:schemeClr val="bg1"/>
                </a:solidFill>
                <a:latin typeface="Century Gothic" panose="020B0502020202020204" pitchFamily="34" charset="0"/>
              </a:rPr>
              <a:t>writeSR</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504230" y="1129425"/>
            <a:ext cx="9303026" cy="4308872"/>
          </a:xfrm>
          <a:prstGeom prst="rect">
            <a:avLst/>
          </a:prstGeom>
          <a:noFill/>
        </p:spPr>
        <p:txBody>
          <a:bodyPr wrap="square" rtlCol="0">
            <a:spAutoFit/>
          </a:bodyPr>
          <a:lstStyle/>
          <a:p>
            <a:r>
              <a:rPr lang="it-IT" sz="2000" dirty="0">
                <a:latin typeface="Century Gothic" panose="020B0502020202020204" pitchFamily="34" charset="0"/>
              </a:rPr>
              <a:t>Ruolo principale: </a:t>
            </a:r>
            <a:r>
              <a:rPr lang="it-IT" sz="2000" b="1" dirty="0">
                <a:latin typeface="Century Gothic" panose="020B0502020202020204" pitchFamily="34" charset="0"/>
              </a:rPr>
              <a:t>invio pacchetti, lato mittente, sul socket dedicato</a:t>
            </a:r>
            <a:r>
              <a:rPr lang="it-IT" sz="2000" dirty="0">
                <a:latin typeface="Century Gothic" panose="020B0502020202020204" pitchFamily="34" charset="0"/>
              </a:rPr>
              <a:t>.</a:t>
            </a:r>
          </a:p>
          <a:p>
            <a:endParaRPr lang="it-IT" sz="2000" dirty="0">
              <a:latin typeface="Century Gothic" panose="020B0502020202020204" pitchFamily="34" charset="0"/>
            </a:endParaRPr>
          </a:p>
          <a:p>
            <a:r>
              <a:rPr lang="it-IT" sz="2000" dirty="0">
                <a:latin typeface="Century Gothic" panose="020B0502020202020204" pitchFamily="34" charset="0"/>
              </a:rPr>
              <a:t>Altri compiti svolti:</a:t>
            </a:r>
          </a:p>
          <a:p>
            <a:endParaRPr lang="it-IT" sz="2000" dirty="0">
              <a:latin typeface="Century Gothic" panose="020B0502020202020204" pitchFamily="34" charset="0"/>
            </a:endParaRPr>
          </a:p>
          <a:p>
            <a:pPr marL="514350" indent="-514350">
              <a:buFont typeface="+mj-lt"/>
              <a:buAutoNum type="romanUcPeriod"/>
            </a:pPr>
            <a:r>
              <a:rPr lang="it-IT" sz="2000" dirty="0">
                <a:latin typeface="Century Gothic" panose="020B0502020202020204" pitchFamily="34" charset="0"/>
              </a:rPr>
              <a:t>Creazione del timer del pacchetto;</a:t>
            </a:r>
          </a:p>
          <a:p>
            <a:pPr marL="514350" indent="-514350">
              <a:buFont typeface="+mj-lt"/>
              <a:buAutoNum type="romanUcPeriod"/>
            </a:pPr>
            <a:r>
              <a:rPr lang="it-IT" sz="2000" dirty="0">
                <a:latin typeface="Century Gothic" panose="020B0502020202020204" pitchFamily="34" charset="0"/>
              </a:rPr>
              <a:t>Gestione della probabilità di perdita di un pacchetto, tramite la funzione </a:t>
            </a:r>
            <a:r>
              <a:rPr lang="it-IT" sz="2000" i="1" dirty="0">
                <a:latin typeface="Century Gothic" panose="020B0502020202020204" pitchFamily="34" charset="0"/>
              </a:rPr>
              <a:t>get_loss_probability</a:t>
            </a:r>
            <a:r>
              <a:rPr lang="it-IT" sz="2000" dirty="0">
                <a:latin typeface="Century Gothic" panose="020B0502020202020204" pitchFamily="34" charset="0"/>
              </a:rPr>
              <a:t>;</a:t>
            </a:r>
          </a:p>
          <a:p>
            <a:pPr marL="514350" indent="-514350">
              <a:buFont typeface="+mj-lt"/>
              <a:buAutoNum type="romanUcPeriod"/>
            </a:pPr>
            <a:r>
              <a:rPr lang="it-IT" sz="2000" dirty="0">
                <a:latin typeface="Century Gothic" panose="020B0502020202020204" pitchFamily="34" charset="0"/>
              </a:rPr>
              <a:t>Gestione della finestra. </a:t>
            </a:r>
          </a:p>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pic>
        <p:nvPicPr>
          <p:cNvPr id="5" name="Immagine 4">
            <a:extLst>
              <a:ext uri="{FF2B5EF4-FFF2-40B4-BE49-F238E27FC236}">
                <a16:creationId xmlns:a16="http://schemas.microsoft.com/office/drawing/2014/main" id="{4CB2E62E-3BDE-4E3C-A057-D55775855287}"/>
              </a:ext>
            </a:extLst>
          </p:cNvPr>
          <p:cNvPicPr>
            <a:picLocks noChangeAspect="1"/>
          </p:cNvPicPr>
          <p:nvPr/>
        </p:nvPicPr>
        <p:blipFill>
          <a:blip r:embed="rId2"/>
          <a:stretch>
            <a:fillRect/>
          </a:stretch>
        </p:blipFill>
        <p:spPr>
          <a:xfrm>
            <a:off x="3800115" y="3730172"/>
            <a:ext cx="4711256" cy="2591962"/>
          </a:xfrm>
          <a:prstGeom prst="rect">
            <a:avLst/>
          </a:prstGeom>
        </p:spPr>
      </p:pic>
    </p:spTree>
    <p:extLst>
      <p:ext uri="{BB962C8B-B14F-4D97-AF65-F5344CB8AC3E}">
        <p14:creationId xmlns:p14="http://schemas.microsoft.com/office/powerpoint/2010/main" val="423871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i="1" dirty="0">
                <a:solidFill>
                  <a:schemeClr val="bg1"/>
                </a:solidFill>
                <a:latin typeface="Century Gothic" panose="020B0502020202020204" pitchFamily="34" charset="0"/>
              </a:rPr>
              <a:t>receiveSRack</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444487" y="1792034"/>
            <a:ext cx="9303026" cy="4308872"/>
          </a:xfrm>
          <a:prstGeom prst="rect">
            <a:avLst/>
          </a:prstGeom>
          <a:noFill/>
        </p:spPr>
        <p:txBody>
          <a:bodyPr wrap="square" rtlCol="0">
            <a:spAutoFit/>
          </a:bodyPr>
          <a:lstStyle/>
          <a:p>
            <a:r>
              <a:rPr lang="it-IT" sz="2000" dirty="0">
                <a:latin typeface="Century Gothic" panose="020B0502020202020204" pitchFamily="34" charset="0"/>
              </a:rPr>
              <a:t>Ruolo principale: </a:t>
            </a:r>
            <a:r>
              <a:rPr lang="it-IT" sz="2000" b="1" dirty="0">
                <a:latin typeface="Century Gothic" panose="020B0502020202020204" pitchFamily="34" charset="0"/>
              </a:rPr>
              <a:t>gestione ricezione degli ack</a:t>
            </a:r>
            <a:r>
              <a:rPr lang="it-IT" sz="2000" dirty="0">
                <a:latin typeface="Century Gothic" panose="020B0502020202020204" pitchFamily="34" charset="0"/>
              </a:rPr>
              <a:t>.</a:t>
            </a:r>
          </a:p>
          <a:p>
            <a:endParaRPr lang="it-IT" sz="2000" dirty="0">
              <a:latin typeface="Century Gothic" panose="020B0502020202020204" pitchFamily="34" charset="0"/>
            </a:endParaRPr>
          </a:p>
          <a:p>
            <a:r>
              <a:rPr lang="it-IT" sz="2000" dirty="0">
                <a:latin typeface="Century Gothic" panose="020B0502020202020204" pitchFamily="34" charset="0"/>
              </a:rPr>
              <a:t>Altri compiti svolti:</a:t>
            </a:r>
          </a:p>
          <a:p>
            <a:endParaRPr lang="it-IT" sz="2000" dirty="0">
              <a:latin typeface="Century Gothic" panose="020B0502020202020204" pitchFamily="34" charset="0"/>
            </a:endParaRPr>
          </a:p>
          <a:p>
            <a:pPr marL="514350" indent="-514350">
              <a:buFont typeface="+mj-lt"/>
              <a:buAutoNum type="romanUcPeriod"/>
            </a:pPr>
            <a:r>
              <a:rPr lang="it-IT" sz="2000" dirty="0">
                <a:latin typeface="Century Gothic" panose="020B0502020202020204" pitchFamily="34" charset="0"/>
              </a:rPr>
              <a:t>Si valuta se l’ack è riferito ad un pacchetto avente numero di sequenza nell’intervallo accettabile;</a:t>
            </a:r>
          </a:p>
          <a:p>
            <a:pPr marL="514350" indent="-514350">
              <a:buFont typeface="+mj-lt"/>
              <a:buAutoNum type="romanUcPeriod"/>
            </a:pPr>
            <a:r>
              <a:rPr lang="it-IT" sz="2000" dirty="0">
                <a:latin typeface="Century Gothic" panose="020B0502020202020204" pitchFamily="34" charset="0"/>
              </a:rPr>
              <a:t>Aggiornamento TimeoutInterval;</a:t>
            </a:r>
          </a:p>
          <a:p>
            <a:pPr marL="514350" indent="-514350">
              <a:buFont typeface="+mj-lt"/>
              <a:buAutoNum type="romanUcPeriod"/>
            </a:pPr>
            <a:r>
              <a:rPr lang="it-IT" sz="2000" dirty="0">
                <a:latin typeface="Century Gothic" panose="020B0502020202020204" pitchFamily="34" charset="0"/>
              </a:rPr>
              <a:t>Gestione della finestra. </a:t>
            </a:r>
          </a:p>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225346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F7D0CDCE-F542-4CA8-A53B-3410636E2DE2}"/>
              </a:ext>
            </a:extLst>
          </p:cNvPr>
          <p:cNvSpPr txBox="1"/>
          <p:nvPr/>
        </p:nvSpPr>
        <p:spPr>
          <a:xfrm>
            <a:off x="457200" y="0"/>
            <a:ext cx="10829925" cy="584775"/>
          </a:xfrm>
          <a:prstGeom prst="rect">
            <a:avLst/>
          </a:prstGeom>
          <a:solidFill>
            <a:schemeClr val="accent2"/>
          </a:solidFill>
        </p:spPr>
        <p:txBody>
          <a:bodyPr wrap="square" rtlCol="0">
            <a:spAutoFit/>
          </a:bodyPr>
          <a:lstStyle/>
          <a:p>
            <a:r>
              <a:rPr lang="it-IT" sz="2800" dirty="0">
                <a:latin typeface="Century Gothic" panose="020B0502020202020204" pitchFamily="34" charset="0"/>
              </a:rPr>
              <a:t>		   </a:t>
            </a:r>
            <a:r>
              <a:rPr lang="it-IT" sz="3200" i="1" dirty="0">
                <a:solidFill>
                  <a:schemeClr val="bg1"/>
                </a:solidFill>
                <a:latin typeface="Century Gothic" panose="020B0502020202020204" pitchFamily="34" charset="0"/>
              </a:rPr>
              <a:t>receiveSR</a:t>
            </a:r>
          </a:p>
        </p:txBody>
      </p:sp>
      <p:sp>
        <p:nvSpPr>
          <p:cNvPr id="8" name="CasellaDiTesto 7">
            <a:extLst>
              <a:ext uri="{FF2B5EF4-FFF2-40B4-BE49-F238E27FC236}">
                <a16:creationId xmlns:a16="http://schemas.microsoft.com/office/drawing/2014/main" id="{59275C28-DF20-4463-99BD-23D331AA797A}"/>
              </a:ext>
            </a:extLst>
          </p:cNvPr>
          <p:cNvSpPr txBox="1"/>
          <p:nvPr/>
        </p:nvSpPr>
        <p:spPr>
          <a:xfrm>
            <a:off x="1984099" y="2587165"/>
            <a:ext cx="9303026" cy="3385542"/>
          </a:xfrm>
          <a:prstGeom prst="rect">
            <a:avLst/>
          </a:prstGeom>
          <a:noFill/>
        </p:spPr>
        <p:txBody>
          <a:bodyPr wrap="square" rtlCol="0">
            <a:spAutoFit/>
          </a:bodyPr>
          <a:lstStyle/>
          <a:p>
            <a:r>
              <a:rPr lang="it-IT" sz="2000" dirty="0">
                <a:latin typeface="Century Gothic" panose="020B0502020202020204" pitchFamily="34" charset="0"/>
              </a:rPr>
              <a:t>Ruolo principale: </a:t>
            </a:r>
            <a:r>
              <a:rPr lang="it-IT" sz="2000" b="1" dirty="0">
                <a:latin typeface="Century Gothic" panose="020B0502020202020204" pitchFamily="34" charset="0"/>
              </a:rPr>
              <a:t>ricezione pacchetti sul socket dedicato</a:t>
            </a:r>
            <a:r>
              <a:rPr lang="it-IT" sz="2000" dirty="0">
                <a:latin typeface="Century Gothic" panose="020B0502020202020204" pitchFamily="34" charset="0"/>
              </a:rPr>
              <a:t>.</a:t>
            </a:r>
          </a:p>
          <a:p>
            <a:endParaRPr lang="it-IT" sz="2000" dirty="0">
              <a:latin typeface="Century Gothic" panose="020B0502020202020204" pitchFamily="34" charset="0"/>
            </a:endParaRPr>
          </a:p>
          <a:p>
            <a:r>
              <a:rPr lang="it-IT" sz="2000" dirty="0">
                <a:latin typeface="Century Gothic" panose="020B0502020202020204" pitchFamily="34" charset="0"/>
              </a:rPr>
              <a:t>Altri compiti svolti:</a:t>
            </a:r>
          </a:p>
          <a:p>
            <a:endParaRPr lang="it-IT" sz="2000" dirty="0">
              <a:latin typeface="Century Gothic" panose="020B0502020202020204" pitchFamily="34" charset="0"/>
            </a:endParaRPr>
          </a:p>
          <a:p>
            <a:pPr marL="514350" indent="-514350">
              <a:buFont typeface="+mj-lt"/>
              <a:buAutoNum type="romanUcPeriod"/>
            </a:pPr>
            <a:r>
              <a:rPr lang="it-IT" sz="2000" dirty="0">
                <a:latin typeface="Century Gothic" panose="020B0502020202020204" pitchFamily="34" charset="0"/>
              </a:rPr>
              <a:t>La funzione chiama </a:t>
            </a:r>
            <a:r>
              <a:rPr lang="it-IT" sz="2000" i="1" dirty="0">
                <a:latin typeface="Century Gothic" panose="020B0502020202020204" pitchFamily="34" charset="0"/>
              </a:rPr>
              <a:t>la receive_routine</a:t>
            </a:r>
            <a:r>
              <a:rPr lang="it-IT" sz="2000" dirty="0">
                <a:latin typeface="Century Gothic" panose="020B0502020202020204" pitchFamily="34" charset="0"/>
              </a:rPr>
              <a:t>.</a:t>
            </a:r>
          </a:p>
          <a:p>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a:p>
            <a:pPr>
              <a:buClr>
                <a:srgbClr val="0070C0"/>
              </a:buClr>
              <a:buSzPct val="150000"/>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a:p>
            <a:pPr marL="285750" indent="-285750">
              <a:buFont typeface="Arial" panose="020B0604020202020204" pitchFamily="34" charset="0"/>
              <a:buChar char="•"/>
            </a:pPr>
            <a:endParaRPr lang="it-IT" dirty="0">
              <a:latin typeface="Century Gothic" panose="020B0502020202020204" pitchFamily="34" charset="0"/>
            </a:endParaRPr>
          </a:p>
        </p:txBody>
      </p:sp>
    </p:spTree>
    <p:extLst>
      <p:ext uri="{BB962C8B-B14F-4D97-AF65-F5344CB8AC3E}">
        <p14:creationId xmlns:p14="http://schemas.microsoft.com/office/powerpoint/2010/main" val="3477102101"/>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2062</TotalTime>
  <Words>1011</Words>
  <Application>Microsoft Office PowerPoint</Application>
  <PresentationFormat>Widescreen</PresentationFormat>
  <Paragraphs>384</Paragraphs>
  <Slides>31</Slides>
  <Notes>0</Notes>
  <HiddenSlides>0</HiddenSlides>
  <MMClips>1</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31</vt:i4>
      </vt:variant>
    </vt:vector>
  </HeadingPairs>
  <TitlesOfParts>
    <vt:vector size="37" baseType="lpstr">
      <vt:lpstr>Arial</vt:lpstr>
      <vt:lpstr>Calibri</vt:lpstr>
      <vt:lpstr>Century Gothic</vt:lpstr>
      <vt:lpstr>Century Schoolbook</vt:lpstr>
      <vt:lpstr>Wingdings 2</vt:lpstr>
      <vt:lpstr>Vista</vt:lpstr>
      <vt:lpstr>Progetto Ingegneria di Internet e Web</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di Internet e Web</dc:title>
  <dc:creator>michela camilli</dc:creator>
  <cp:lastModifiedBy>michela camilli</cp:lastModifiedBy>
  <cp:revision>82</cp:revision>
  <dcterms:created xsi:type="dcterms:W3CDTF">2019-08-18T22:02:29Z</dcterms:created>
  <dcterms:modified xsi:type="dcterms:W3CDTF">2019-09-23T20:24:17Z</dcterms:modified>
</cp:coreProperties>
</file>