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  <p:sldId id="270" r:id="rId12"/>
    <p:sldId id="267" r:id="rId13"/>
    <p:sldId id="268" r:id="rId14"/>
    <p:sldId id="279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4" r:id="rId25"/>
    <p:sldId id="280" r:id="rId26"/>
    <p:sldId id="286" r:id="rId27"/>
    <p:sldId id="285" r:id="rId28"/>
    <p:sldId id="281" r:id="rId29"/>
    <p:sldId id="283" r:id="rId30"/>
    <p:sldId id="28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3E5"/>
    <a:srgbClr val="EAD0D7"/>
    <a:srgbClr val="EB9A9D"/>
    <a:srgbClr val="FEFFF3"/>
    <a:srgbClr val="FFE6C3"/>
    <a:srgbClr val="FFF0D6"/>
    <a:srgbClr val="DE918F"/>
    <a:srgbClr val="A51502"/>
    <a:srgbClr val="FFDAAA"/>
    <a:srgbClr val="FFD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94575"/>
  </p:normalViewPr>
  <p:slideViewPr>
    <p:cSldViewPr snapToGrid="0" snapToObjects="1">
      <p:cViewPr varScale="1">
        <p:scale>
          <a:sx n="70" d="100"/>
          <a:sy n="70" d="100"/>
        </p:scale>
        <p:origin x="7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38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56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09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3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3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16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7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EFFF3"/>
            </a:gs>
            <a:gs pos="84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2/7/2016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81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1.xlsx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4063" y="2456902"/>
            <a:ext cx="4716518" cy="4716518"/>
          </a:xfrm>
          <a:prstGeom prst="rect">
            <a:avLst/>
          </a:prstGeom>
          <a:effectLst/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1192432"/>
          </a:xfrm>
        </p:spPr>
        <p:txBody>
          <a:bodyPr/>
          <a:lstStyle/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My Taxi Service</a:t>
            </a:r>
            <a:endParaRPr lang="en-GB" sz="72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1520989"/>
            <a:ext cx="9144000" cy="686183"/>
          </a:xfrm>
        </p:spPr>
        <p:txBody>
          <a:bodyPr>
            <a:normAutofit/>
          </a:bodyPr>
          <a:lstStyle/>
          <a:p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of Software </a:t>
            </a: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ngineering II</a:t>
            </a:r>
          </a:p>
          <a:p>
            <a:endParaRPr lang="en-GB" sz="32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4996544" y="3904570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Students: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Giuseppe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Manzi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854470) 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Alessandro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Nicolini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(mat. 858858)</a:t>
            </a: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80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998903" y="5312893"/>
            <a:ext cx="3079907" cy="13387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Manage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</a:t>
            </a:r>
            <a:r>
              <a:rPr lang="it-IT" sz="2000" dirty="0" smtClean="0"/>
              <a:t>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distribution of the taxis in each zone and notify taxi drivers the need to move from a zone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another one.</a:t>
            </a:r>
            <a:r>
              <a:rPr lang="it-IT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958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50259" y="2349900"/>
            <a:ext cx="10291482" cy="4435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3.2.2 - [G2] Allow guest users to request a taxi to reach him to a specific address as soon as possible.</a:t>
            </a:r>
            <a:endParaRPr lang="it-IT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[R2.1] Guest users can insert an address and a mobile phone number and ask for a taxi coming as soon as possible to there.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[R2.2] If enough taxis are available, the system assigns one of them to each incoming guest request.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lvl="0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[R2.3] The code of the taxi assigned to a guest request is sent by SMS to the number the costumer provided during the request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24000" y="8901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REQUIREMENTS</a:t>
            </a:r>
          </a:p>
          <a:p>
            <a:pPr algn="ctr"/>
            <a:r>
              <a:rPr lang="en-GB" sz="72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</a:t>
            </a: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elated to G2</a:t>
            </a:r>
          </a:p>
        </p:txBody>
      </p:sp>
    </p:spTree>
    <p:extLst>
      <p:ext uri="{BB962C8B-B14F-4D97-AF65-F5344CB8AC3E}">
        <p14:creationId xmlns:p14="http://schemas.microsoft.com/office/powerpoint/2010/main" val="161805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3" name="Immagin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421" y="965638"/>
            <a:ext cx="8797158" cy="5498224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USE CASES</a:t>
            </a:r>
          </a:p>
        </p:txBody>
      </p:sp>
    </p:spTree>
    <p:extLst>
      <p:ext uri="{BB962C8B-B14F-4D97-AF65-F5344CB8AC3E}">
        <p14:creationId xmlns:p14="http://schemas.microsoft.com/office/powerpoint/2010/main" val="1782731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 USE CASE</a:t>
            </a: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1245"/>
              </p:ext>
            </p:extLst>
          </p:nvPr>
        </p:nvGraphicFramePr>
        <p:xfrm>
          <a:off x="1989670" y="1507039"/>
          <a:ext cx="8212660" cy="5120640"/>
        </p:xfrm>
        <a:graphic>
          <a:graphicData uri="http://schemas.openxmlformats.org/drawingml/2006/table">
            <a:tbl>
              <a:tblPr firstRow="1" firstCol="1" bandRow="1"/>
              <a:tblGrid>
                <a:gridCol w="1985276"/>
                <a:gridCol w="6227384"/>
              </a:tblGrid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Name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requests a taxi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Actors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user, taxi driver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406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Goal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[G2], [G4]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48127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Related requirements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[R2.1], [R2.2], [R2.3], [R4.11]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68447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Basic flow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fulfils the fields “address” and “phone number”;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Guest user submits the request;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invokes the use case “system assigns a request”;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sends a text message with taxi code to the phone number provided during step 1;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driver get to the given address and confirms the presence of the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219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Exit conditions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has been assigned to the request and the taxi driver accepted;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state is unavailable.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44383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Exceptions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 Address does not exists: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561975" indent="-270510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1.a.1 The app/site shows an error message;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561975" indent="-270510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1.a.2 Back to step 1.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 isn’t there: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1305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5.a.1 Taxi driver notify the system that </a:t>
                      </a:r>
                      <a:r>
                        <a:rPr lang="en-GB" sz="1600" i="1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costumer</a:t>
                      </a: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 is not there;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1305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5.a.2 The system move the taxi driver to the front of the queue.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240" marR="9024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Sottotitolo 2"/>
          <p:cNvSpPr txBox="1">
            <a:spLocks/>
          </p:cNvSpPr>
          <p:nvPr/>
        </p:nvSpPr>
        <p:spPr>
          <a:xfrm>
            <a:off x="2447365" y="951228"/>
            <a:ext cx="7297271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Guest User Requests a Taxi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5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 USE CASE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2447365" y="951228"/>
            <a:ext cx="7297271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Guest User Requests a Taxi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211545"/>
              </p:ext>
            </p:extLst>
          </p:nvPr>
        </p:nvGraphicFramePr>
        <p:xfrm>
          <a:off x="1985683" y="1698040"/>
          <a:ext cx="8220635" cy="5010986"/>
        </p:xfrm>
        <a:graphic>
          <a:graphicData uri="http://schemas.openxmlformats.org/drawingml/2006/table">
            <a:tbl>
              <a:tblPr firstRow="1" firstCol="1" bandRow="1"/>
              <a:tblGrid>
                <a:gridCol w="1987204"/>
                <a:gridCol w="6233431"/>
              </a:tblGrid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Name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System assigns a request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Actors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Taxi driver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25054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Goal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[G4]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5010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Related requirements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[R4.2], [R4.3], [R4.9], [R4.10]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503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Basic flow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system inserts the request as last element of the queue of the zone the address belongs to;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When all the previous requests has been managed, the system assigns the first taxi in the queue of the zone to the request and set the taxi state as unavailable;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app notifies taxi driver and he accepts to manage the ride;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75164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Exit conditions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has been assigned to the request and the taxi driver accepted;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342900" lvl="0" indent="-342900">
                        <a:spcAft>
                          <a:spcPts val="0"/>
                        </a:spcAft>
                        <a:buFont typeface="Symbol" charset="2"/>
                        <a:buChar char=""/>
                      </a:pPr>
                      <a:r>
                        <a:rPr lang="en-GB" sz="160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The taxi state is unavailable.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3DFEE"/>
                    </a:solidFill>
                  </a:tcPr>
                </a:tc>
              </a:tr>
              <a:tr h="15032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b="1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Exceptions</a:t>
                      </a:r>
                      <a:endParaRPr lang="it-IT" sz="160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2.a No taxi is available: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2.a.1 A text message of unmanageable request is sent by the system to the phone number provided during step 1;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 Taxi driver declines the request: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3.a.1 The system moves taxi driver to the back of the queue;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  <a:p>
                      <a:pPr marL="291465">
                        <a:spcAft>
                          <a:spcPts val="0"/>
                        </a:spcAft>
                      </a:pPr>
                      <a:r>
                        <a:rPr lang="en-GB" sz="1600" dirty="0">
                          <a:solidFill>
                            <a:srgbClr val="365F91"/>
                          </a:solidFill>
                          <a:effectLst/>
                          <a:latin typeface="Cambria" charset="0"/>
                          <a:ea typeface="ＭＳ 明朝" charset="-128"/>
                          <a:cs typeface="Times New Roman" charset="0"/>
                        </a:rPr>
                        <a:t>3.a.2 Back to step 2.</a:t>
                      </a:r>
                      <a:endParaRPr lang="it-IT" sz="1600" dirty="0">
                        <a:solidFill>
                          <a:srgbClr val="365F91"/>
                        </a:solidFill>
                        <a:effectLst/>
                        <a:latin typeface="Cambria" charset="0"/>
                        <a:ea typeface="ＭＳ 明朝" charset="-128"/>
                        <a:cs typeface="Times New Roman" charset="0"/>
                      </a:endParaRPr>
                    </a:p>
                  </a:txBody>
                  <a:tcPr marL="90328" marR="90328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14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ALLOY STATE SPACE</a:t>
            </a:r>
          </a:p>
        </p:txBody>
      </p:sp>
      <p:pic>
        <p:nvPicPr>
          <p:cNvPr id="8" name="Immagin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03" y="994604"/>
            <a:ext cx="11219395" cy="559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7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46102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2: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DESIGN DOCUMENT</a:t>
            </a:r>
          </a:p>
        </p:txBody>
      </p:sp>
    </p:spTree>
    <p:extLst>
      <p:ext uri="{BB962C8B-B14F-4D97-AF65-F5344CB8AC3E}">
        <p14:creationId xmlns:p14="http://schemas.microsoft.com/office/powerpoint/2010/main" val="14527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932330" y="2973596"/>
            <a:ext cx="10291482" cy="3444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will provide an objected oriented design, which is based on entities and on their interaction, consistent with the past object oriented analysis of the RASD.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</a:t>
            </a:r>
            <a:r>
              <a:rPr lang="en-GB" sz="2800" dirty="0" err="1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choosed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GB" sz="2800" dirty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3-Tier style because of the need to separate the Client from the Server and to store and protect sensible data in a DBMS and for the high system performances that we want to reach</a:t>
            </a: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</a:t>
            </a:r>
            <a:endParaRPr lang="it-IT" sz="2800" dirty="0">
              <a:ln w="0">
                <a:solidFill>
                  <a:schemeClr val="tx1">
                    <a:alpha val="20000"/>
                  </a:schemeClr>
                </a:solidFill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1506071" y="465141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ARCHITECTURAL</a:t>
            </a:r>
          </a:p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9410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VIEW</a:t>
            </a:r>
          </a:p>
        </p:txBody>
      </p:sp>
      <p:pic>
        <p:nvPicPr>
          <p:cNvPr id="6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50"/>
            <a:ext cx="12192000" cy="531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2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DEPLOYMENT VIEW</a:t>
            </a:r>
          </a:p>
        </p:txBody>
      </p:sp>
      <p:pic>
        <p:nvPicPr>
          <p:cNvPr id="7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57" y="998806"/>
            <a:ext cx="11591778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1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061357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1: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RASD</a:t>
            </a:r>
          </a:p>
        </p:txBody>
      </p:sp>
      <p:sp>
        <p:nvSpPr>
          <p:cNvPr id="7" name="Sottotitolo 2"/>
          <p:cNvSpPr txBox="1">
            <a:spLocks/>
          </p:cNvSpPr>
          <p:nvPr/>
        </p:nvSpPr>
        <p:spPr>
          <a:xfrm>
            <a:off x="1246415" y="3145194"/>
            <a:ext cx="9699171" cy="116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Requirement Analysis </a:t>
            </a:r>
            <a:r>
              <a:rPr lang="en-GB" sz="32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Specification Document</a:t>
            </a: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78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SEQUENCE DIAGRAMS</a:t>
            </a:r>
          </a:p>
        </p:txBody>
      </p:sp>
      <p:pic>
        <p:nvPicPr>
          <p:cNvPr id="7" name="Segnaposto contenuto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977" y="1507039"/>
            <a:ext cx="7860047" cy="5393164"/>
          </a:xfrm>
          <a:prstGeom prst="rect">
            <a:avLst/>
          </a:prstGeom>
        </p:spPr>
      </p:pic>
      <p:sp>
        <p:nvSpPr>
          <p:cNvPr id="8" name="Sottotitolo 2"/>
          <p:cNvSpPr txBox="1">
            <a:spLocks/>
          </p:cNvSpPr>
          <p:nvPr/>
        </p:nvSpPr>
        <p:spPr>
          <a:xfrm>
            <a:off x="3635553" y="951228"/>
            <a:ext cx="4920894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 Request</a:t>
            </a: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944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SEQUENCE DIAGRAMS</a:t>
            </a:r>
          </a:p>
        </p:txBody>
      </p:sp>
      <p:sp>
        <p:nvSpPr>
          <p:cNvPr id="8" name="Sottotitolo 2"/>
          <p:cNvSpPr txBox="1">
            <a:spLocks/>
          </p:cNvSpPr>
          <p:nvPr/>
        </p:nvSpPr>
        <p:spPr>
          <a:xfrm>
            <a:off x="3796918" y="951228"/>
            <a:ext cx="4598165" cy="555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Request Association</a:t>
            </a:r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GB" sz="44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9" name="Segnaposto contenuto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10" y="1507539"/>
            <a:ext cx="8297179" cy="535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448235" y="1272987"/>
            <a:ext cx="11170024" cy="5271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RequestsQueueManagerInterface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enqueueRequest</a:t>
            </a:r>
            <a:r>
              <a:rPr lang="en-GB" sz="2400" dirty="0"/>
              <a:t>(Request </a:t>
            </a:r>
            <a:r>
              <a:rPr lang="en-GB" sz="2400" dirty="0" err="1"/>
              <a:t>req</a:t>
            </a:r>
            <a:r>
              <a:rPr lang="en-GB" sz="2400" dirty="0"/>
              <a:t>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dequeueRequest</a:t>
            </a:r>
            <a:r>
              <a:rPr lang="en-GB" sz="2400" dirty="0"/>
              <a:t>()</a:t>
            </a:r>
            <a:endParaRPr lang="it-IT" sz="2400" dirty="0"/>
          </a:p>
          <a:p>
            <a:pPr marL="342900" indent="-342900" algn="l">
              <a:buFont typeface="Arial" charset="0"/>
              <a:buChar char="•"/>
            </a:pPr>
            <a:r>
              <a:rPr lang="en-GB" sz="2800" b="1" dirty="0" err="1" smtClean="0">
                <a:solidFill>
                  <a:schemeClr val="accent5">
                    <a:lumMod val="75000"/>
                  </a:schemeClr>
                </a:solidFill>
              </a:rPr>
              <a:t>TaxiQueueManagerInterface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enqueueTaxi</a:t>
            </a:r>
            <a:r>
              <a:rPr lang="en-GB" sz="2400" dirty="0"/>
              <a:t>(</a:t>
            </a:r>
            <a:r>
              <a:rPr lang="en-GB" sz="2400" dirty="0" err="1"/>
              <a:t>TaxiDriver</a:t>
            </a:r>
            <a:r>
              <a:rPr lang="en-GB" sz="2400" dirty="0"/>
              <a:t> t)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insertTaxiAsFirstItem</a:t>
            </a:r>
            <a:r>
              <a:rPr lang="en-GB" sz="2400" dirty="0"/>
              <a:t>(</a:t>
            </a:r>
            <a:r>
              <a:rPr lang="en-GB" sz="2400" dirty="0" err="1"/>
              <a:t>TaxiDriver</a:t>
            </a:r>
            <a:r>
              <a:rPr lang="en-GB" sz="2400" dirty="0"/>
              <a:t> t)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dequeueTaxi</a:t>
            </a:r>
            <a:r>
              <a:rPr lang="en-GB" sz="2400" dirty="0" smtClean="0"/>
              <a:t>()</a:t>
            </a:r>
            <a:endParaRPr lang="en-GB" sz="2400" b="1" dirty="0"/>
          </a:p>
          <a:p>
            <a:pPr marL="342900" indent="-3429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UserAccountingInterface</a:t>
            </a: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lookForAccount</a:t>
            </a:r>
            <a:r>
              <a:rPr lang="en-GB" sz="2400" dirty="0"/>
              <a:t>(String username)</a:t>
            </a:r>
            <a:endParaRPr lang="it-IT" sz="2400" dirty="0"/>
          </a:p>
          <a:p>
            <a:pPr marL="800100" lvl="1" indent="-3429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addAccount</a:t>
            </a:r>
            <a:r>
              <a:rPr lang="en-GB" sz="2400" dirty="0"/>
              <a:t>(String username, String password, String </a:t>
            </a:r>
            <a:r>
              <a:rPr lang="en-GB" sz="2400" dirty="0" err="1"/>
              <a:t>firstName</a:t>
            </a:r>
            <a:r>
              <a:rPr lang="en-GB" sz="2400" dirty="0"/>
              <a:t>, String </a:t>
            </a:r>
            <a:r>
              <a:rPr lang="en-GB" sz="2400" dirty="0" err="1"/>
              <a:t>lastName</a:t>
            </a:r>
            <a:r>
              <a:rPr lang="en-GB" sz="2400" dirty="0"/>
              <a:t>, String email)</a:t>
            </a: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950259" y="89012"/>
            <a:ext cx="10148047" cy="104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INTERFACES</a:t>
            </a:r>
          </a:p>
        </p:txBody>
      </p:sp>
    </p:spTree>
    <p:extLst>
      <p:ext uri="{BB962C8B-B14F-4D97-AF65-F5344CB8AC3E}">
        <p14:creationId xmlns:p14="http://schemas.microsoft.com/office/powerpoint/2010/main" val="145014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20" name="Sottotitolo 2"/>
          <p:cNvSpPr txBox="1">
            <a:spLocks/>
          </p:cNvSpPr>
          <p:nvPr/>
        </p:nvSpPr>
        <p:spPr>
          <a:xfrm>
            <a:off x="107576" y="1308846"/>
            <a:ext cx="12084423" cy="55491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PastRequestsInterface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storeRequest</a:t>
            </a:r>
            <a:r>
              <a:rPr lang="en-GB" sz="2400" dirty="0"/>
              <a:t>(</a:t>
            </a:r>
            <a:r>
              <a:rPr lang="en-GB" sz="2400" dirty="0" err="1"/>
              <a:t>RegisteredRequest</a:t>
            </a:r>
            <a:r>
              <a:rPr lang="en-GB" sz="2400" dirty="0"/>
              <a:t> r)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storeReservation</a:t>
            </a:r>
            <a:r>
              <a:rPr lang="en-GB" sz="2400" dirty="0"/>
              <a:t>(</a:t>
            </a:r>
            <a:r>
              <a:rPr lang="en-GB" sz="2400" dirty="0" err="1"/>
              <a:t>RegisteredReservation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lookForListOfRequests</a:t>
            </a:r>
            <a:r>
              <a:rPr lang="en-GB" sz="2400" dirty="0"/>
              <a:t>(String username</a:t>
            </a:r>
            <a:r>
              <a:rPr lang="en-GB" sz="2400" dirty="0" smtClean="0"/>
              <a:t>)</a:t>
            </a:r>
            <a:endParaRPr lang="en-GB" sz="1800" b="1" dirty="0"/>
          </a:p>
          <a:p>
            <a:pPr marL="457200" indent="-457200" algn="l">
              <a:buFont typeface="Arial" charset="0"/>
              <a:buChar char="•"/>
            </a:pPr>
            <a:r>
              <a:rPr lang="en-GB" sz="2800" b="1" dirty="0" err="1">
                <a:solidFill>
                  <a:schemeClr val="accent5">
                    <a:lumMod val="75000"/>
                  </a:schemeClr>
                </a:solidFill>
              </a:rPr>
              <a:t>ViewInterface</a:t>
            </a:r>
            <a:endParaRPr lang="en-GB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createHome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createPersonalAreaHome</a:t>
            </a:r>
            <a:r>
              <a:rPr lang="en-GB" sz="2400" dirty="0"/>
              <a:t>(Class </a:t>
            </a:r>
            <a:r>
              <a:rPr lang="en-GB" sz="2400" dirty="0" err="1"/>
              <a:t>typeOfUser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createNewRequestPage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createNewReservationPage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createWaitingPage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createEnqueuedRequestPage</a:t>
            </a:r>
            <a:r>
              <a:rPr lang="en-GB" sz="2400" dirty="0"/>
              <a:t>()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askConfirmation</a:t>
            </a:r>
            <a:r>
              <a:rPr lang="en-GB" sz="2400" dirty="0"/>
              <a:t>(String </a:t>
            </a:r>
            <a:r>
              <a:rPr lang="en-GB" sz="2400" dirty="0" err="1"/>
              <a:t>taxiDriverUsername</a:t>
            </a:r>
            <a:r>
              <a:rPr lang="en-GB" sz="2400" dirty="0"/>
              <a:t>, Position </a:t>
            </a:r>
            <a:r>
              <a:rPr lang="en-GB" sz="2400" dirty="0" err="1"/>
              <a:t>pos</a:t>
            </a:r>
            <a:r>
              <a:rPr lang="en-GB" sz="2400" dirty="0"/>
              <a:t>)</a:t>
            </a:r>
            <a:endParaRPr lang="it-IT" sz="2400" dirty="0"/>
          </a:p>
          <a:p>
            <a:pPr marL="914400" lvl="1" indent="-457200" algn="l">
              <a:buFont typeface="Arial" charset="0"/>
              <a:buChar char="•"/>
            </a:pPr>
            <a:r>
              <a:rPr lang="en-GB" sz="2400" dirty="0"/>
              <a:t>void </a:t>
            </a:r>
            <a:r>
              <a:rPr lang="en-GB" sz="2400" dirty="0" err="1"/>
              <a:t>notifyTaxiId</a:t>
            </a:r>
            <a:r>
              <a:rPr lang="en-GB" sz="2400" dirty="0"/>
              <a:t>(String id</a:t>
            </a:r>
            <a:r>
              <a:rPr lang="en-GB" sz="2400" dirty="0" smtClean="0"/>
              <a:t>)</a:t>
            </a:r>
            <a:endParaRPr lang="en-GB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" name="Titolo 1"/>
          <p:cNvSpPr txBox="1">
            <a:spLocks/>
          </p:cNvSpPr>
          <p:nvPr/>
        </p:nvSpPr>
        <p:spPr>
          <a:xfrm>
            <a:off x="950259" y="89012"/>
            <a:ext cx="10148047" cy="1040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COMPONENT INTERFACES</a:t>
            </a:r>
          </a:p>
        </p:txBody>
      </p:sp>
    </p:spTree>
    <p:extLst>
      <p:ext uri="{BB962C8B-B14F-4D97-AF65-F5344CB8AC3E}">
        <p14:creationId xmlns:p14="http://schemas.microsoft.com/office/powerpoint/2010/main" val="174255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087821"/>
            <a:ext cx="9144000" cy="42251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4: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INSPECTION AND</a:t>
            </a:r>
          </a:p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TEST PLAN</a:t>
            </a:r>
          </a:p>
        </p:txBody>
      </p:sp>
    </p:spTree>
    <p:extLst>
      <p:ext uri="{BB962C8B-B14F-4D97-AF65-F5344CB8AC3E}">
        <p14:creationId xmlns:p14="http://schemas.microsoft.com/office/powerpoint/2010/main" val="98034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4" name="Immagin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7" name="Immagin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275"/>
            <a:ext cx="12192000" cy="5215466"/>
          </a:xfrm>
          <a:prstGeom prst="rect">
            <a:avLst/>
          </a:prstGeom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INTEGRATION ORDER</a:t>
            </a:r>
          </a:p>
        </p:txBody>
      </p:sp>
    </p:spTree>
    <p:extLst>
      <p:ext uri="{BB962C8B-B14F-4D97-AF65-F5344CB8AC3E}">
        <p14:creationId xmlns:p14="http://schemas.microsoft.com/office/powerpoint/2010/main" val="8679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7200" b="1" dirty="0" err="1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T</a:t>
            </a:r>
            <a:r>
              <a:rPr lang="it-IT" sz="6000" b="1" dirty="0" err="1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able</a:t>
            </a:r>
            <a:r>
              <a:rPr lang="it-IT" sz="72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 </a:t>
            </a:r>
            <a:r>
              <a:rPr lang="it-IT" sz="60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of</a:t>
            </a:r>
            <a:r>
              <a:rPr lang="it-IT" sz="72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 I</a:t>
            </a:r>
            <a:r>
              <a:rPr lang="it-IT" sz="6000" b="1" dirty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ntegration</a:t>
            </a:r>
            <a:endParaRPr lang="it-IT" sz="6000" b="1" dirty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690305"/>
              </p:ext>
            </p:extLst>
          </p:nvPr>
        </p:nvGraphicFramePr>
        <p:xfrm>
          <a:off x="592541" y="1704336"/>
          <a:ext cx="10407555" cy="4339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8534"/>
                <a:gridCol w="4879946"/>
                <a:gridCol w="3054435"/>
                <a:gridCol w="1594640"/>
              </a:tblGrid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ID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Integration </a:t>
                      </a:r>
                      <a:r>
                        <a:rPr lang="en-GB" sz="1800" dirty="0" smtClean="0">
                          <a:effectLst/>
                        </a:rPr>
                        <a:t>Test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Paragraphs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I1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RequestManager </a:t>
                      </a:r>
                      <a:r>
                        <a:rPr lang="en-GB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dirty="0">
                          <a:effectLst/>
                        </a:rPr>
                        <a:t> Authentication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3.1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I2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RequestManager </a:t>
                      </a:r>
                      <a:r>
                        <a:rPr lang="en-GB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dirty="0">
                          <a:effectLst/>
                        </a:rPr>
                        <a:t> </a:t>
                      </a:r>
                      <a:r>
                        <a:rPr lang="en-GB" sz="1800" dirty="0" err="1">
                          <a:effectLst/>
                        </a:rPr>
                        <a:t>RequestQueueManager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3.2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I3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TaxiQueueManager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3.3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I4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RequestManager, Authentication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MobileApp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3.4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I5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RequestManager, Authentication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WebServer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3.5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852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I6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PastRequest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3.6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708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I7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Authentication </a:t>
                      </a:r>
                      <a:r>
                        <a:rPr lang="en-GB" sz="180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>
                          <a:effectLst/>
                        </a:rPr>
                        <a:t> Users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3.7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9394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I8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RequestManager, Authentication,</a:t>
                      </a:r>
                      <a:endParaRPr lang="it-IT" sz="18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RequestQueueManager, TaxiQueueManager</a:t>
                      </a:r>
                      <a:endParaRPr lang="it-IT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GB" sz="1800" dirty="0">
                          <a:effectLst/>
                        </a:rPr>
                        <a:t> GoogleMapsAPI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3.8</a:t>
                      </a:r>
                      <a:endParaRPr lang="it-IT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249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6" name="Titolo 1"/>
          <p:cNvSpPr txBox="1">
            <a:spLocks/>
          </p:cNvSpPr>
          <p:nvPr/>
        </p:nvSpPr>
        <p:spPr>
          <a:xfrm>
            <a:off x="1540329" y="146102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Assignment 5:</a:t>
            </a:r>
            <a:b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</a:br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PROJECT REPORTING</a:t>
            </a:r>
          </a:p>
        </p:txBody>
      </p:sp>
    </p:spTree>
    <p:extLst>
      <p:ext uri="{BB962C8B-B14F-4D97-AF65-F5344CB8AC3E}">
        <p14:creationId xmlns:p14="http://schemas.microsoft.com/office/powerpoint/2010/main" val="142173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465141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FUNCTION</a:t>
            </a:r>
          </a:p>
          <a:p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   POINTS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graphicFrame>
        <p:nvGraphicFramePr>
          <p:cNvPr id="8" name="Ogget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9197373"/>
              </p:ext>
            </p:extLst>
          </p:nvPr>
        </p:nvGraphicFramePr>
        <p:xfrm>
          <a:off x="6974006" y="26980"/>
          <a:ext cx="4619395" cy="683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Foglio di lavoro" r:id="rId4" imgW="5918200" imgH="8750300" progId="Excel.Sheet.12">
                  <p:embed/>
                </p:oleObj>
              </mc:Choice>
              <mc:Fallback>
                <p:oleObj name="Foglio di lavoro" r:id="rId4" imgW="5918200" imgH="8750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74006" y="26980"/>
                        <a:ext cx="4619395" cy="683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COCOMO APPROACH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283" y="955025"/>
            <a:ext cx="10347434" cy="5788096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-2049517" y="6558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09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WHAT IS IT?</a:t>
            </a: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830343" y="2551657"/>
            <a:ext cx="1104265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326790" y="2551657"/>
            <a:ext cx="1019806" cy="84422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4504942"/>
            <a:ext cx="0" cy="1229710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It’s a document</a:t>
            </a:r>
          </a:p>
        </p:txBody>
      </p:sp>
    </p:spTree>
    <p:extLst>
      <p:ext uri="{BB962C8B-B14F-4D97-AF65-F5344CB8AC3E}">
        <p14:creationId xmlns:p14="http://schemas.microsoft.com/office/powerpoint/2010/main" val="144218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2" grpId="0"/>
      <p:bldP spid="13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5" name="Titolo 1"/>
          <p:cNvSpPr txBox="1">
            <a:spLocks/>
          </p:cNvSpPr>
          <p:nvPr/>
        </p:nvSpPr>
        <p:spPr>
          <a:xfrm>
            <a:off x="1524000" y="-484723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COCOMO APPROACH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17" y="1071176"/>
            <a:ext cx="7051566" cy="57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8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/>
          <p:cNvSpPr/>
          <p:nvPr/>
        </p:nvSpPr>
        <p:spPr>
          <a:xfrm>
            <a:off x="3342290" y="2869324"/>
            <a:ext cx="5770179" cy="2128345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468822" y="-429072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SO</a:t>
            </a:r>
            <a:r>
              <a:rPr lang="is-IS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…</a:t>
            </a:r>
            <a:endParaRPr lang="en-GB" sz="7200" b="1" dirty="0" smtClean="0">
              <a:ln w="19050">
                <a:solidFill>
                  <a:schemeClr val="tx1"/>
                </a:solidFill>
              </a:ln>
              <a:gradFill>
                <a:gsLst>
                  <a:gs pos="0">
                    <a:srgbClr val="A51502"/>
                  </a:gs>
                  <a:gs pos="75000">
                    <a:srgbClr val="FF0000"/>
                  </a:gs>
                  <a:gs pos="100000">
                    <a:srgbClr val="DE918F"/>
                  </a:gs>
                </a:gsLst>
                <a:lin ang="5400000"/>
              </a:gradFill>
              <a:effectLst>
                <a:reflection blurRad="101600" stA="28000" endPos="35500" dist="12700" dir="5400000" sy="-90000" algn="bl" rotWithShape="0"/>
              </a:effectLst>
              <a:latin typeface="+mn-lt"/>
            </a:endParaRPr>
          </a:p>
        </p:txBody>
      </p:sp>
      <p:cxnSp>
        <p:nvCxnSpPr>
          <p:cNvPr id="5" name="Connettore 2 4"/>
          <p:cNvCxnSpPr/>
          <p:nvPr/>
        </p:nvCxnSpPr>
        <p:spPr>
          <a:xfrm flipH="1" flipV="1">
            <a:off x="3546564" y="2257896"/>
            <a:ext cx="853021" cy="76044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/>
          <p:cNvCxnSpPr/>
          <p:nvPr/>
        </p:nvCxnSpPr>
        <p:spPr>
          <a:xfrm flipV="1">
            <a:off x="7616696" y="2174118"/>
            <a:ext cx="861430" cy="771472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/>
          <p:cNvCxnSpPr/>
          <p:nvPr/>
        </p:nvCxnSpPr>
        <p:spPr>
          <a:xfrm>
            <a:off x="6190592" y="5123793"/>
            <a:ext cx="0" cy="610859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 CLIENTS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Sottotitolo 2"/>
          <p:cNvSpPr txBox="1">
            <a:spLocks/>
          </p:cNvSpPr>
          <p:nvPr/>
        </p:nvSpPr>
        <p:spPr>
          <a:xfrm>
            <a:off x="8346596" y="1380219"/>
            <a:ext cx="3190265" cy="12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ORIENTED TO THE PROGRAMMERS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Sottotitolo 2"/>
          <p:cNvSpPr txBox="1">
            <a:spLocks/>
          </p:cNvSpPr>
          <p:nvPr/>
        </p:nvSpPr>
        <p:spPr>
          <a:xfrm>
            <a:off x="4650639" y="5863004"/>
            <a:ext cx="3079907" cy="5141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UNAMBIGUOUS</a:t>
            </a:r>
          </a:p>
          <a:p>
            <a:pPr algn="ctr"/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Sottotitolo 2"/>
          <p:cNvSpPr txBox="1">
            <a:spLocks/>
          </p:cNvSpPr>
          <p:nvPr/>
        </p:nvSpPr>
        <p:spPr>
          <a:xfrm>
            <a:off x="3662668" y="3239351"/>
            <a:ext cx="6059588" cy="1821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Very detailed requirements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Few words and simple to read</a:t>
            </a:r>
          </a:p>
          <a:p>
            <a:pPr marL="765175" indent="-488950" algn="l">
              <a:buFont typeface="Arial" charset="0"/>
              <a:buChar char="•"/>
            </a:pPr>
            <a:r>
              <a:rPr lang="en-GB" sz="28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Many schemas (UML)</a:t>
            </a:r>
          </a:p>
          <a:p>
            <a:pPr marL="765175" indent="-488950" algn="l">
              <a:buFont typeface="Arial" charset="0"/>
              <a:buChar char="•"/>
            </a:pPr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endParaRPr lang="en-GB" sz="28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487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sp>
        <p:nvSpPr>
          <p:cNvPr id="3" name="Titolo 1"/>
          <p:cNvSpPr txBox="1">
            <a:spLocks/>
          </p:cNvSpPr>
          <p:nvPr/>
        </p:nvSpPr>
        <p:spPr>
          <a:xfrm>
            <a:off x="1579181" y="0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LEADING IDEA</a:t>
            </a:r>
          </a:p>
        </p:txBody>
      </p:sp>
      <p:sp>
        <p:nvSpPr>
          <p:cNvPr id="5" name="Sottotitolo 2"/>
          <p:cNvSpPr txBox="1">
            <a:spLocks/>
          </p:cNvSpPr>
          <p:nvPr/>
        </p:nvSpPr>
        <p:spPr>
          <a:xfrm>
            <a:off x="3732392" y="1991762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</a:t>
            </a: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 assumed to have NO pre-existent computerized information system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" name="Connettore 2 5"/>
          <p:cNvCxnSpPr/>
          <p:nvPr/>
        </p:nvCxnSpPr>
        <p:spPr>
          <a:xfrm flipV="1">
            <a:off x="6096000" y="3736429"/>
            <a:ext cx="1" cy="740978"/>
          </a:xfrm>
          <a:prstGeom prst="straightConnector1">
            <a:avLst/>
          </a:prstGeom>
          <a:ln w="4445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ottotitolo 2"/>
          <p:cNvSpPr txBox="1">
            <a:spLocks/>
          </p:cNvSpPr>
          <p:nvPr/>
        </p:nvSpPr>
        <p:spPr>
          <a:xfrm>
            <a:off x="3787572" y="4582591"/>
            <a:ext cx="4727217" cy="17446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 DECIDED TO PROJECT A SOFTWARE THAT DOES EXACTLY WHAT THE ACTUAL SYSTEM DOES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58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4" name="Sottotitolo 2"/>
          <p:cNvSpPr txBox="1">
            <a:spLocks/>
          </p:cNvSpPr>
          <p:nvPr/>
        </p:nvSpPr>
        <p:spPr>
          <a:xfrm>
            <a:off x="750436" y="1181557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taxi drivers to have a personal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reserved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area that helps them managing rides.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768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0" grpId="0"/>
      <p:bldP spid="10" grpId="1"/>
      <p:bldP spid="21" grpId="0"/>
      <p:bldP spid="14" grpId="0" build="p"/>
      <p:bldP spid="14" grpId="1" build="allAtOnce"/>
      <p:bldP spid="15" grpId="0" animBg="1"/>
      <p:bldP spid="17" grpId="0"/>
      <p:bldP spid="26" grpId="0" animBg="1"/>
      <p:bldP spid="28" grpId="0"/>
      <p:bldP spid="30" grpId="0" animBg="1"/>
      <p:bldP spid="32" grpId="0"/>
      <p:bldP spid="3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4558865" y="690839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guest users to request a taxi to reach him to a specific address as soon as possible.</a:t>
            </a:r>
            <a:r>
              <a:rPr lang="it-IT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endParaRPr lang="en-GB" sz="2000" dirty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401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26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7574465" y="392400"/>
            <a:ext cx="4427482" cy="231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Allow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costumer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have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personal reserved area. In addition to functionalities provided to guest users, a registered costumer can reserve a taxi for a specific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time, check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previous requests and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reservations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</a:t>
            </a:r>
            <a:r>
              <a:rPr lang="en-GB" sz="2000" dirty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modify or delete </a:t>
            </a: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them</a:t>
            </a:r>
          </a:p>
        </p:txBody>
      </p:sp>
    </p:spTree>
    <p:extLst>
      <p:ext uri="{BB962C8B-B14F-4D97-AF65-F5344CB8AC3E}">
        <p14:creationId xmlns:p14="http://schemas.microsoft.com/office/powerpoint/2010/main" val="154301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15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e 10"/>
          <p:cNvSpPr/>
          <p:nvPr/>
        </p:nvSpPr>
        <p:spPr>
          <a:xfrm>
            <a:off x="1722830" y="127089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alphaModFix amt="9000"/>
          </a:blip>
          <a:stretch>
            <a:fillRect/>
          </a:stretch>
        </p:blipFill>
        <p:spPr>
          <a:xfrm>
            <a:off x="-444063" y="2456903"/>
            <a:ext cx="4716518" cy="4716518"/>
          </a:xfrm>
          <a:prstGeom prst="rect">
            <a:avLst/>
          </a:prstGeom>
          <a:effectLst/>
        </p:spPr>
      </p:pic>
      <p:cxnSp>
        <p:nvCxnSpPr>
          <p:cNvPr id="5" name="Connettore 2 4"/>
          <p:cNvCxnSpPr/>
          <p:nvPr/>
        </p:nvCxnSpPr>
        <p:spPr>
          <a:xfrm flipH="1" flipV="1">
            <a:off x="2857947" y="1876097"/>
            <a:ext cx="2076662" cy="1519786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ottotitolo 2"/>
          <p:cNvSpPr txBox="1">
            <a:spLocks/>
          </p:cNvSpPr>
          <p:nvPr/>
        </p:nvSpPr>
        <p:spPr>
          <a:xfrm>
            <a:off x="750436" y="138021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G1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" name="Titolo 1"/>
          <p:cNvSpPr txBox="1">
            <a:spLocks/>
          </p:cNvSpPr>
          <p:nvPr/>
        </p:nvSpPr>
        <p:spPr>
          <a:xfrm>
            <a:off x="1468822" y="2936394"/>
            <a:ext cx="9144000" cy="1991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 smtClean="0">
                <a:ln w="19050">
                  <a:solidFill>
                    <a:schemeClr val="tx1"/>
                  </a:solidFill>
                </a:ln>
                <a:gradFill>
                  <a:gsLst>
                    <a:gs pos="0">
                      <a:srgbClr val="A51502"/>
                    </a:gs>
                    <a:gs pos="75000">
                      <a:srgbClr val="FF0000"/>
                    </a:gs>
                    <a:gs pos="100000">
                      <a:srgbClr val="DE918F"/>
                    </a:gs>
                  </a:gsLst>
                  <a:lin ang="5400000"/>
                </a:gradFill>
                <a:effectLst>
                  <a:reflection blurRad="101600" stA="28000" endPos="35500" dist="12700" dir="5400000" sy="-90000" algn="bl" rotWithShape="0"/>
                </a:effectLst>
                <a:latin typeface="+mn-lt"/>
              </a:rPr>
              <a:t>GOALS</a:t>
            </a:r>
          </a:p>
        </p:txBody>
      </p:sp>
      <p:sp>
        <p:nvSpPr>
          <p:cNvPr id="15" name="Ovale 14"/>
          <p:cNvSpPr/>
          <p:nvPr/>
        </p:nvSpPr>
        <p:spPr>
          <a:xfrm>
            <a:off x="9325116" y="1206818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2 15"/>
          <p:cNvCxnSpPr/>
          <p:nvPr/>
        </p:nvCxnSpPr>
        <p:spPr>
          <a:xfrm flipV="1">
            <a:off x="6847494" y="2029915"/>
            <a:ext cx="2296506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ottotitolo 2"/>
          <p:cNvSpPr txBox="1">
            <a:spLocks/>
          </p:cNvSpPr>
          <p:nvPr/>
        </p:nvSpPr>
        <p:spPr>
          <a:xfrm>
            <a:off x="8352722" y="1316139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G3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Ovale 25"/>
          <p:cNvSpPr/>
          <p:nvPr/>
        </p:nvSpPr>
        <p:spPr>
          <a:xfrm>
            <a:off x="5531259" y="751222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7" name="Connettore 2 26"/>
          <p:cNvCxnSpPr/>
          <p:nvPr/>
        </p:nvCxnSpPr>
        <p:spPr>
          <a:xfrm flipV="1">
            <a:off x="6040822" y="2029915"/>
            <a:ext cx="28904" cy="1365968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ottotitolo 2"/>
          <p:cNvSpPr txBox="1">
            <a:spLocks/>
          </p:cNvSpPr>
          <p:nvPr/>
        </p:nvSpPr>
        <p:spPr>
          <a:xfrm>
            <a:off x="4558865" y="860543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G2</a:t>
            </a:r>
          </a:p>
        </p:txBody>
      </p:sp>
      <p:sp>
        <p:nvSpPr>
          <p:cNvPr id="30" name="Ovale 29"/>
          <p:cNvSpPr/>
          <p:nvPr/>
        </p:nvSpPr>
        <p:spPr>
          <a:xfrm>
            <a:off x="1929435" y="5455126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3064552" y="4302362"/>
            <a:ext cx="1870058" cy="1152764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ottotitolo 2"/>
          <p:cNvSpPr txBox="1">
            <a:spLocks/>
          </p:cNvSpPr>
          <p:nvPr/>
        </p:nvSpPr>
        <p:spPr>
          <a:xfrm>
            <a:off x="957041" y="5564447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G4</a:t>
            </a:r>
          </a:p>
          <a:p>
            <a:pPr algn="ctr">
              <a:lnSpc>
                <a:spcPct val="100000"/>
              </a:lnSpc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Ovale 35"/>
          <p:cNvSpPr/>
          <p:nvPr/>
        </p:nvSpPr>
        <p:spPr>
          <a:xfrm>
            <a:off x="8971297" y="5523085"/>
            <a:ext cx="1135117" cy="759017"/>
          </a:xfrm>
          <a:prstGeom prst="ellipse">
            <a:avLst/>
          </a:prstGeom>
          <a:solidFill>
            <a:srgbClr val="F4E3E5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" name="Connettore 2 36"/>
          <p:cNvCxnSpPr/>
          <p:nvPr/>
        </p:nvCxnSpPr>
        <p:spPr>
          <a:xfrm>
            <a:off x="7315200" y="4310142"/>
            <a:ext cx="1828800" cy="1097505"/>
          </a:xfrm>
          <a:prstGeom prst="straightConnector1">
            <a:avLst/>
          </a:prstGeom>
          <a:ln w="444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ottotitolo 2"/>
          <p:cNvSpPr txBox="1">
            <a:spLocks/>
          </p:cNvSpPr>
          <p:nvPr/>
        </p:nvSpPr>
        <p:spPr>
          <a:xfrm>
            <a:off x="7998903" y="5632406"/>
            <a:ext cx="3079907" cy="1171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32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G5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GB" sz="32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Sottotitolo 2"/>
          <p:cNvSpPr txBox="1">
            <a:spLocks/>
          </p:cNvSpPr>
          <p:nvPr/>
        </p:nvSpPr>
        <p:spPr>
          <a:xfrm>
            <a:off x="1249340" y="5392652"/>
            <a:ext cx="3522019" cy="1114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GB" sz="2000" dirty="0" smtClean="0">
                <a:ln w="0">
                  <a:solidFill>
                    <a:schemeClr val="tx1">
                      <a:alpha val="20000"/>
                    </a:schemeClr>
                  </a:solidFill>
                </a:ln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Guarantee a fair queue management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GB" sz="2000" dirty="0" smtClean="0">
              <a:ln w="0">
                <a:solidFill>
                  <a:schemeClr val="tx1">
                    <a:alpha val="20000"/>
                  </a:schemeClr>
                </a:solidFill>
              </a:ln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964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00" fill="hold"/>
                                        <p:tgtEl>
                                          <p:spTgt spid="30"/>
                                        </p:tgtEl>
                                      </p:cBhvr>
                                      <p:by x="300000" y="3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/>
      <p:bldP spid="29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1014</TotalTime>
  <Words>943</Words>
  <Application>Microsoft Office PowerPoint</Application>
  <PresentationFormat>Widescreen</PresentationFormat>
  <Paragraphs>193</Paragraphs>
  <Slides>30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ＭＳ 明朝</vt:lpstr>
      <vt:lpstr>ＭＳ 明朝</vt:lpstr>
      <vt:lpstr>Symbol</vt:lpstr>
      <vt:lpstr>Times New Roman</vt:lpstr>
      <vt:lpstr>Wingdings</vt:lpstr>
      <vt:lpstr>Tema di Office</vt:lpstr>
      <vt:lpstr>Foglio di lavoro</vt:lpstr>
      <vt:lpstr>My Taxi Service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Table of Integration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Taxi Service</dc:title>
  <dc:creator>Giuseppe Manzi</dc:creator>
  <cp:lastModifiedBy>Alessandro Nicolini</cp:lastModifiedBy>
  <cp:revision>46</cp:revision>
  <dcterms:created xsi:type="dcterms:W3CDTF">2016-02-03T16:30:21Z</dcterms:created>
  <dcterms:modified xsi:type="dcterms:W3CDTF">2016-02-07T10:07:30Z</dcterms:modified>
</cp:coreProperties>
</file>