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6" r:id="rId2"/>
    <p:sldId id="419" r:id="rId3"/>
    <p:sldId id="428" r:id="rId4"/>
    <p:sldId id="429" r:id="rId5"/>
    <p:sldId id="430" r:id="rId6"/>
    <p:sldId id="431" r:id="rId7"/>
    <p:sldId id="427" r:id="rId8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69C4005-5858-4E98-8418-E316B468EC92}">
          <p14:sldIdLst>
            <p14:sldId id="416"/>
            <p14:sldId id="419"/>
            <p14:sldId id="428"/>
            <p14:sldId id="429"/>
            <p14:sldId id="430"/>
            <p14:sldId id="431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ato impedovo" initials="d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BE"/>
    <a:srgbClr val="234DFF"/>
    <a:srgbClr val="5738FF"/>
    <a:srgbClr val="FFBA00"/>
    <a:srgbClr val="FED79E"/>
    <a:srgbClr val="EE2178"/>
    <a:srgbClr val="FFFFFF"/>
    <a:srgbClr val="FFFFCC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190" autoAdjust="0"/>
  </p:normalViewPr>
  <p:slideViewPr>
    <p:cSldViewPr snapToGrid="0">
      <p:cViewPr varScale="1">
        <p:scale>
          <a:sx n="123" d="100"/>
          <a:sy n="123" d="100"/>
        </p:scale>
        <p:origin x="6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794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CA51-5489-4231-823A-DB1DE323CF99}" type="datetimeFigureOut">
              <a:rPr lang="it-IT" smtClean="0"/>
              <a:t>26/08/22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F165-8AF5-4485-BF87-10DAAA7D37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01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39260-D7B5-4CE0-AE0A-9483104EFE9F}" type="datetimeFigureOut">
              <a:rPr lang="it-IT" smtClean="0"/>
              <a:pPr/>
              <a:t>26/08/22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DEC7B-02CB-41F0-A7EE-51BF204A874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144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01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47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3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7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73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0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3F2AE527-54E1-4B63-8944-A2AE683904F2}"/>
              </a:ext>
            </a:extLst>
          </p:cNvPr>
          <p:cNvSpPr/>
          <p:nvPr userDrawn="1"/>
        </p:nvSpPr>
        <p:spPr>
          <a:xfrm>
            <a:off x="1" y="94"/>
            <a:ext cx="10884130" cy="501155"/>
          </a:xfrm>
          <a:prstGeom prst="rect">
            <a:avLst/>
          </a:prstGeom>
          <a:solidFill>
            <a:srgbClr val="F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C27380A9-779E-4EF4-9A9D-F8A7B5A10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1"/>
          <a:stretch/>
        </p:blipFill>
        <p:spPr>
          <a:xfrm>
            <a:off x="-98851" y="5465806"/>
            <a:ext cx="12356756" cy="143338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D6B647D-9932-4398-A1BC-E9B524997D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62" y="0"/>
            <a:ext cx="1335949" cy="54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2CD784D-CFD9-46F9-A2DC-39998933C928}"/>
              </a:ext>
            </a:extLst>
          </p:cNvPr>
          <p:cNvSpPr/>
          <p:nvPr userDrawn="1"/>
        </p:nvSpPr>
        <p:spPr>
          <a:xfrm>
            <a:off x="1663337" y="6384220"/>
            <a:ext cx="2880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0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ALGORITMI DI MACHINE LEARNING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8A87449-9DD5-4925-8E36-2DF585B7A5CE}"/>
              </a:ext>
            </a:extLst>
          </p:cNvPr>
          <p:cNvSpPr/>
          <p:nvPr userDrawn="1"/>
        </p:nvSpPr>
        <p:spPr>
          <a:xfrm>
            <a:off x="888274" y="6444343"/>
            <a:ext cx="775063" cy="1567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2BBC40-D457-4A60-98B6-E1D0A4796926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K-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Nearest</a:t>
            </a:r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Neighbors</a:t>
            </a:r>
            <a:endParaRPr lang="it-IT" b="1" dirty="0" err="1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497822"/>
            <a:ext cx="1165821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7575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+mn-lt"/>
                <a:cs typeface="+mn-lt"/>
              </a:rPr>
              <a:t>Generalità su norme</a:t>
            </a:r>
          </a:p>
          <a:p>
            <a:pPr marL="342900" indent="-342900">
              <a:buClr>
                <a:srgbClr val="FF7575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+mn-lt"/>
                <a:cs typeface="+mn-lt"/>
              </a:rPr>
              <a:t>Distanza Manhattan (L1)</a:t>
            </a:r>
          </a:p>
          <a:p>
            <a:pPr marL="342900" indent="-342900">
              <a:buClr>
                <a:srgbClr val="FF7575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+mn-lt"/>
                <a:cs typeface="+mn-lt"/>
              </a:rPr>
              <a:t>Distanza Euclidea</a:t>
            </a:r>
          </a:p>
          <a:p>
            <a:pPr marL="342900" indent="-342900">
              <a:buClr>
                <a:srgbClr val="FF7575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+mn-lt"/>
                <a:cs typeface="+mn-lt"/>
              </a:rPr>
              <a:t>Distanza fra coseni</a:t>
            </a:r>
          </a:p>
          <a:p>
            <a:pPr marL="342900" indent="-342900">
              <a:buClr>
                <a:srgbClr val="FF7575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+mn-lt"/>
                <a:cs typeface="+mn-lt"/>
              </a:rPr>
              <a:t>Distanza di </a:t>
            </a:r>
            <a:r>
              <a:rPr lang="it-IT" sz="2000" dirty="0" err="1">
                <a:latin typeface="Roboto Light"/>
                <a:ea typeface="+mn-lt"/>
                <a:cs typeface="+mn-lt"/>
              </a:rPr>
              <a:t>Mahalanobis</a:t>
            </a:r>
            <a:endParaRPr lang="it-IT" sz="2000" dirty="0">
              <a:latin typeface="Roboto Light"/>
              <a:ea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089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659864"/>
            <a:ext cx="9936215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La distanza Manhattan è uguale alla </a:t>
            </a:r>
            <a:r>
              <a:rPr lang="it-IT" sz="2000" b="1" dirty="0">
                <a:latin typeface="Roboto Light"/>
                <a:ea typeface="Roboto Light"/>
              </a:rPr>
              <a:t>norma Manhattan del vettore distanza fra 2 vettori</a:t>
            </a:r>
            <a:endParaRPr lang="it-IT" sz="2000" dirty="0">
              <a:latin typeface="Roboto Light"/>
              <a:ea typeface="Roboto Light"/>
              <a:cs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8987C-101A-4310-AF5A-D38DCFF1ABDE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Distanza L</a:t>
            </a:r>
            <a:r>
              <a:rPr lang="it-IT" sz="2800" b="1" baseline="300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1</a:t>
            </a:r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- Manhattan</a:t>
            </a:r>
            <a:endParaRPr lang="it-IT" b="1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040F4C3-2338-39CB-2045-D0D77E74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3587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8B380A5-618D-7BAC-3FA2-2CA98A7E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800" y="3573168"/>
            <a:ext cx="3567790" cy="1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659864"/>
            <a:ext cx="9936215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La distanza Euclidea è uguale alla </a:t>
            </a:r>
            <a:r>
              <a:rPr lang="it-IT" sz="2000" b="1" dirty="0">
                <a:latin typeface="Roboto Light"/>
                <a:ea typeface="Roboto Light"/>
              </a:rPr>
              <a:t>norma euclidea del vettore distanza fra 2 vettori</a:t>
            </a:r>
            <a:endParaRPr lang="it-IT" sz="2000" dirty="0">
              <a:latin typeface="Roboto Light"/>
              <a:ea typeface="Roboto Light"/>
              <a:cs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8987C-101A-4310-AF5A-D38DCFF1ABDE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Distanza L</a:t>
            </a:r>
            <a:r>
              <a:rPr lang="it-IT" sz="2800" b="1" baseline="300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2</a:t>
            </a:r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- Euclidea</a:t>
            </a:r>
            <a:endParaRPr lang="it-IT" b="1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040F4C3-2338-39CB-2045-D0D77E74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35871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34E89FD-AF1C-E21D-604B-AF71C22D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799" y="3573168"/>
            <a:ext cx="3774675" cy="10933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9535217-2193-913E-1625-AE0249C85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659864"/>
            <a:ext cx="9936215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La distanza basata sul coseno è semplicemente il </a:t>
            </a:r>
            <a:r>
              <a:rPr lang="it-IT" sz="2000" b="1" dirty="0">
                <a:latin typeface="Roboto Light"/>
                <a:ea typeface="Roboto Light"/>
              </a:rPr>
              <a:t>coseno dell’angolo formato dai 2 tensori</a:t>
            </a:r>
            <a:endParaRPr lang="it-IT" sz="2000" dirty="0">
              <a:latin typeface="Roboto Light"/>
              <a:ea typeface="Roboto Light"/>
              <a:cs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8987C-101A-4310-AF5A-D38DCFF1ABDE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Cosine 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distance</a:t>
            </a:r>
            <a:endParaRPr lang="it-IT" b="1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040F4C3-2338-39CB-2045-D0D77E74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358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9535217-2193-913E-1625-AE0249C85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42644"/>
          </a:xfrm>
          <a:prstGeom prst="rect">
            <a:avLst/>
          </a:prstGeom>
        </p:spPr>
      </p:pic>
      <p:pic>
        <p:nvPicPr>
          <p:cNvPr id="5" name="Immagine 4" descr="Immagine che contiene testo, diverso&#10;&#10;Descrizione generata automaticamente">
            <a:extLst>
              <a:ext uri="{FF2B5EF4-FFF2-40B4-BE49-F238E27FC236}">
                <a16:creationId xmlns:a16="http://schemas.microsoft.com/office/drawing/2014/main" id="{BE62CBEA-CB49-7439-CCE5-58E8AEDC0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2553201"/>
            <a:ext cx="4488496" cy="3534046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4208E5E-80C6-176D-22E6-54F5E6C22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1632" y="3781681"/>
            <a:ext cx="4604328" cy="6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659864"/>
            <a:ext cx="9936215" cy="286232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Introdotta nel 1936 dall’omonimo matematico</a:t>
            </a:r>
          </a:p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Misura la distanza fra </a:t>
            </a:r>
            <a:r>
              <a:rPr lang="it-IT" sz="2000" b="1" dirty="0">
                <a:latin typeface="Roboto Light"/>
                <a:ea typeface="Roboto Light"/>
                <a:cs typeface="+mn-lt"/>
              </a:rPr>
              <a:t>un punto ed una distribuzione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latin typeface="Roboto Light"/>
                <a:ea typeface="Roboto Light"/>
                <a:cs typeface="+mn-lt"/>
              </a:rPr>
              <a:t>x</a:t>
            </a:r>
            <a:r>
              <a:rPr lang="it-IT" sz="2000" dirty="0">
                <a:latin typeface="Roboto Light"/>
                <a:ea typeface="Roboto Light"/>
                <a:cs typeface="+mn-lt"/>
              </a:rPr>
              <a:t>: punto di cui vogliamo calcolare la distanza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latin typeface="Roboto Light"/>
                <a:ea typeface="Roboto Light"/>
                <a:cs typeface="+mn-lt"/>
              </a:rPr>
              <a:t>C</a:t>
            </a:r>
            <a:r>
              <a:rPr lang="it-IT" sz="2000" dirty="0">
                <a:latin typeface="Roboto Light"/>
                <a:ea typeface="Roboto Light"/>
                <a:cs typeface="+mn-lt"/>
              </a:rPr>
              <a:t>: matrice di covarianza delle feature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latin typeface="Roboto Light"/>
                <a:ea typeface="Roboto Light"/>
                <a:cs typeface="+mn-lt"/>
              </a:rPr>
              <a:t>m</a:t>
            </a:r>
            <a:r>
              <a:rPr lang="it-IT" sz="2000" dirty="0">
                <a:latin typeface="Roboto Light"/>
                <a:ea typeface="Roboto Light"/>
                <a:cs typeface="+mn-lt"/>
              </a:rPr>
              <a:t>: vettore con i valori medi della distribuzione</a:t>
            </a:r>
          </a:p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L’intuizione è quella di calcolare una distanza </a:t>
            </a:r>
            <a:r>
              <a:rPr lang="it-IT" sz="2000" b="1" dirty="0">
                <a:latin typeface="Roboto Light"/>
                <a:ea typeface="Roboto Light"/>
                <a:cs typeface="+mn-lt"/>
              </a:rPr>
              <a:t>standardizzata:</a:t>
            </a:r>
            <a:endParaRPr lang="it-IT" sz="2000" dirty="0">
              <a:latin typeface="Roboto Light"/>
              <a:ea typeface="Roboto Light"/>
              <a:cs typeface="+mn-lt"/>
            </a:endParaRP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Si calcola la distanza del punto dalla media della distribuzione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Si divide per la </a:t>
            </a:r>
            <a:r>
              <a:rPr lang="it-IT" sz="2000" b="1" dirty="0">
                <a:latin typeface="Roboto Light"/>
                <a:ea typeface="Roboto Light"/>
                <a:cs typeface="+mn-lt"/>
              </a:rPr>
              <a:t>matrice di covarianza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Si calcola quindi la distanza standardizzata dalla media di una distribuzione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8987C-101A-4310-AF5A-D38DCFF1ABDE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Distanza di 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Mahalanobis</a:t>
            </a:r>
            <a:endParaRPr lang="it-IT" b="1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F6F6A9C-8838-856E-B934-DF159C54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394" y="4884283"/>
            <a:ext cx="5098223" cy="6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40394" y="1659864"/>
            <a:ext cx="99362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Se le variabili sono altamente correlate: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C sarà alto -&gt; distanza più </a:t>
            </a:r>
            <a:r>
              <a:rPr lang="it-IT" sz="2000" b="1" dirty="0">
                <a:latin typeface="Roboto Light"/>
                <a:ea typeface="Roboto Light"/>
                <a:cs typeface="+mn-lt"/>
              </a:rPr>
              <a:t>piccola</a:t>
            </a:r>
            <a:endParaRPr lang="it-IT" sz="2000" dirty="0">
              <a:latin typeface="Roboto Light"/>
              <a:ea typeface="Roboto Light"/>
              <a:cs typeface="+mn-lt"/>
            </a:endParaRPr>
          </a:p>
          <a:p>
            <a:pPr marL="285750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Se le variabili sono </a:t>
            </a:r>
            <a:r>
              <a:rPr lang="it-IT" sz="2000" dirty="0" err="1">
                <a:latin typeface="Roboto Light"/>
                <a:ea typeface="Roboto Light"/>
                <a:cs typeface="+mn-lt"/>
              </a:rPr>
              <a:t>lascamente</a:t>
            </a:r>
            <a:r>
              <a:rPr lang="it-IT" sz="2000" dirty="0">
                <a:latin typeface="Roboto Light"/>
                <a:ea typeface="Roboto Light"/>
                <a:cs typeface="+mn-lt"/>
              </a:rPr>
              <a:t> correlate:</a:t>
            </a:r>
          </a:p>
          <a:p>
            <a:pPr marL="742950" lvl="1" indent="-285750">
              <a:buClr>
                <a:srgbClr val="FF75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+mn-lt"/>
              </a:rPr>
              <a:t>C sarà basso -&gt; distanza più </a:t>
            </a:r>
            <a:r>
              <a:rPr lang="it-IT" sz="2000" b="1" dirty="0">
                <a:latin typeface="Roboto Light"/>
                <a:ea typeface="Roboto Light"/>
                <a:cs typeface="+mn-lt"/>
              </a:rPr>
              <a:t>grande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8987C-101A-4310-AF5A-D38DCFF1ABDE}"/>
              </a:ext>
            </a:extLst>
          </p:cNvPr>
          <p:cNvSpPr txBox="1"/>
          <p:nvPr/>
        </p:nvSpPr>
        <p:spPr>
          <a:xfrm>
            <a:off x="340394" y="464391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Distanza di 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Mahalanobis</a:t>
            </a:r>
            <a:endParaRPr lang="it-IT" b="1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57BEEE-5B8C-8473-E29B-126EC60D8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0" y="3121628"/>
            <a:ext cx="4522541" cy="311291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D6F35B3-5EB3-2470-BD31-28BFA4B42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2" y="2978836"/>
            <a:ext cx="4730097" cy="32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5854" y="1297767"/>
            <a:ext cx="11185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5C5A0A7C-2F40-4D4F-9687-F085DFCAF559}"/>
              </a:ext>
            </a:extLst>
          </p:cNvPr>
          <p:cNvSpPr txBox="1"/>
          <p:nvPr/>
        </p:nvSpPr>
        <p:spPr>
          <a:xfrm>
            <a:off x="330966" y="1864153"/>
            <a:ext cx="11658213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E7676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</a:rPr>
              <a:t>La metrica "base" di cui la distanza euclidea fa parte </a:t>
            </a:r>
            <a:br>
              <a:rPr lang="it-IT" sz="2000" dirty="0">
                <a:latin typeface="Roboto Light"/>
                <a:ea typeface="Roboto Light"/>
              </a:rPr>
            </a:br>
            <a:r>
              <a:rPr lang="it-IT" sz="2000" dirty="0">
                <a:latin typeface="Roboto Light"/>
                <a:ea typeface="Roboto Light"/>
              </a:rPr>
              <a:t>è la distanza di Minkowski</a:t>
            </a:r>
            <a:endParaRPr lang="it-IT" sz="2000" dirty="0">
              <a:latin typeface="Roboto Light"/>
              <a:ea typeface="Roboto Light"/>
              <a:cs typeface="Calibri"/>
            </a:endParaRP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C69FCEE1-3E4A-4421-89A3-F30D95F1536F}"/>
              </a:ext>
            </a:extLst>
          </p:cNvPr>
          <p:cNvSpPr txBox="1"/>
          <p:nvPr/>
        </p:nvSpPr>
        <p:spPr>
          <a:xfrm>
            <a:off x="330967" y="3446201"/>
            <a:ext cx="1165821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E7676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Calibri"/>
              </a:rPr>
              <a:t>p = 1: Distanza Manhattan</a:t>
            </a:r>
          </a:p>
          <a:p>
            <a:pPr marL="342900" indent="-342900">
              <a:buClr>
                <a:srgbClr val="FE7676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Calibri"/>
              </a:rPr>
              <a:t>p = 2: Distanza euclidea</a:t>
            </a:r>
          </a:p>
          <a:p>
            <a:pPr marL="342900" indent="-342900">
              <a:buClr>
                <a:srgbClr val="FE7676"/>
              </a:buClr>
              <a:buFont typeface="Arial,Sans-Serif" panose="020B0604020202020204" pitchFamily="34" charset="0"/>
              <a:buChar char="•"/>
            </a:pPr>
            <a:endParaRPr lang="it-IT" sz="2000" dirty="0">
              <a:latin typeface="Roboto Light"/>
              <a:ea typeface="Roboto Light"/>
              <a:cs typeface="Calibri"/>
            </a:endParaRPr>
          </a:p>
          <a:p>
            <a:pPr marL="342900" indent="-342900">
              <a:buClr>
                <a:srgbClr val="FE7676"/>
              </a:buClr>
              <a:buFont typeface="Arial,Sans-Serif" panose="020B0604020202020204" pitchFamily="34" charset="0"/>
              <a:buChar char="•"/>
            </a:pPr>
            <a:r>
              <a:rPr lang="it-IT" sz="2000" dirty="0">
                <a:latin typeface="Roboto Light"/>
                <a:ea typeface="Roboto Light"/>
                <a:cs typeface="Calibri"/>
              </a:rPr>
              <a:t>Distanza di </a:t>
            </a:r>
            <a:r>
              <a:rPr lang="it-IT" sz="2000" dirty="0" err="1">
                <a:latin typeface="Roboto Light"/>
                <a:ea typeface="Roboto Light"/>
                <a:cs typeface="Calibri"/>
              </a:rPr>
              <a:t>Mahalanobis</a:t>
            </a:r>
            <a:r>
              <a:rPr lang="it-IT" sz="2000" dirty="0">
                <a:latin typeface="Roboto Light"/>
                <a:ea typeface="Roboto Light"/>
                <a:cs typeface="Calibri"/>
              </a:rPr>
              <a:t>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372594-4A49-442C-8567-42E13BCAEF43}"/>
              </a:ext>
            </a:extLst>
          </p:cNvPr>
          <p:cNvSpPr txBox="1"/>
          <p:nvPr/>
        </p:nvSpPr>
        <p:spPr>
          <a:xfrm>
            <a:off x="330967" y="472167"/>
            <a:ext cx="88037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K-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Nearest</a:t>
            </a:r>
            <a:r>
              <a:rPr lang="it-IT" sz="2800" b="1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Neighbors</a:t>
            </a:r>
            <a:endParaRPr lang="it-IT" b="1" dirty="0" err="1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2BC66A8-9FEA-A445-8413-05EB59F650F2}"/>
              </a:ext>
            </a:extLst>
          </p:cNvPr>
          <p:cNvGrpSpPr/>
          <p:nvPr/>
        </p:nvGrpSpPr>
        <p:grpSpPr>
          <a:xfrm>
            <a:off x="3847523" y="4189927"/>
            <a:ext cx="5754370" cy="730250"/>
            <a:chOff x="3120159" y="5400849"/>
            <a:chExt cx="5754370" cy="73025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AA7C53A-A493-1547-9F11-3EF65144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0159" y="5400849"/>
              <a:ext cx="5754370" cy="730250"/>
            </a:xfrm>
            <a:prstGeom prst="rect">
              <a:avLst/>
            </a:prstGeom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8DCB5B2B-2B5A-8848-BF53-DAC57748422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36" y="5643361"/>
              <a:ext cx="2078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415CFB4-CF54-AD40-82D2-EB0AF67C6F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5618" y="5643361"/>
              <a:ext cx="2078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272B8EC-F6B0-A845-86EC-84FD1A35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213763" y="5643361"/>
              <a:ext cx="2078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CAD10BA2-B0D9-F341-95DE-B4217633BED0}"/>
                </a:ext>
              </a:extLst>
            </p:cNvPr>
            <p:cNvCxnSpPr>
              <a:cxnSpLocks/>
            </p:cNvCxnSpPr>
            <p:nvPr/>
          </p:nvCxnSpPr>
          <p:spPr>
            <a:xfrm>
              <a:off x="7668491" y="5643361"/>
              <a:ext cx="2078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B1969520-9496-E744-82B4-B6F3242374FE}"/>
                </a:ext>
              </a:extLst>
            </p:cNvPr>
            <p:cNvCxnSpPr>
              <a:cxnSpLocks/>
            </p:cNvCxnSpPr>
            <p:nvPr/>
          </p:nvCxnSpPr>
          <p:spPr>
            <a:xfrm>
              <a:off x="8437419" y="5643361"/>
              <a:ext cx="2078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83C84F5C-B61D-1F49-B0A6-1F4020AD3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89" y="1481199"/>
            <a:ext cx="3164132" cy="12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216</Words>
  <Application>Microsoft Macintosh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Roboto Light</vt:lpstr>
      <vt:lpstr>Roboto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Vincenzo Maritati</dc:creator>
  <cp:lastModifiedBy>Francesco Cipriani</cp:lastModifiedBy>
  <cp:revision>2440</cp:revision>
  <cp:lastPrinted>2018-02-13T11:33:48Z</cp:lastPrinted>
  <dcterms:created xsi:type="dcterms:W3CDTF">2014-02-14T11:21:07Z</dcterms:created>
  <dcterms:modified xsi:type="dcterms:W3CDTF">2022-08-26T11:14:40Z</dcterms:modified>
</cp:coreProperties>
</file>