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Helvetica Neue" panose="02000503000000020004" pitchFamily="2" charset="0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Roboto Mono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ASYoS1AnUICrkD51YUQy9hGfj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e76dbf6cb_1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2ee76dbf6cb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e76dbf6cb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g2ee76dbf6cb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e76dbf6cb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2ee76dbf6c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e76dbf6cb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2ee76dbf6c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e76dbf6cb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2ee76dbf6c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e76ff9cec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2ee76ff9ce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e76dbf6cb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g2ee76dbf6cb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e76dbf6cb_1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2ee76dbf6cb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e76dbf6cb_1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2ee76dbf6cb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Due contenuti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0"/>
          <p:cNvPicPr preferRelativeResize="0"/>
          <p:nvPr/>
        </p:nvPicPr>
        <p:blipFill rotWithShape="1">
          <a:blip r:embed="rId2">
            <a:alphaModFix amt="43000"/>
          </a:blip>
          <a:srcRect/>
          <a:stretch/>
        </p:blipFill>
        <p:spPr>
          <a:xfrm>
            <a:off x="89222" y="-1"/>
            <a:ext cx="68505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0"/>
          <p:cNvSpPr/>
          <p:nvPr/>
        </p:nvSpPr>
        <p:spPr>
          <a:xfrm rot="-5400000">
            <a:off x="1" y="5211921"/>
            <a:ext cx="1646078" cy="1646079"/>
          </a:xfrm>
          <a:custGeom>
            <a:avLst/>
            <a:gdLst/>
            <a:ahLst/>
            <a:cxnLst/>
            <a:rect l="l" t="t" r="r" b="b"/>
            <a:pathLst>
              <a:path w="1357086" h="1357087" extrusionOk="0">
                <a:moveTo>
                  <a:pt x="678543" y="0"/>
                </a:moveTo>
                <a:lnTo>
                  <a:pt x="1357086" y="0"/>
                </a:lnTo>
                <a:lnTo>
                  <a:pt x="1357086" y="1"/>
                </a:lnTo>
                <a:cubicBezTo>
                  <a:pt x="1357086" y="749499"/>
                  <a:pt x="749498" y="1357087"/>
                  <a:pt x="0" y="1357087"/>
                </a:cubicBezTo>
                <a:lnTo>
                  <a:pt x="0" y="1357087"/>
                </a:lnTo>
                <a:lnTo>
                  <a:pt x="0" y="678544"/>
                </a:lnTo>
                <a:lnTo>
                  <a:pt x="0" y="678544"/>
                </a:lnTo>
                <a:cubicBezTo>
                  <a:pt x="374749" y="678544"/>
                  <a:pt x="678543" y="374750"/>
                  <a:pt x="678543" y="1"/>
                </a:cubicBezTo>
                <a:close/>
              </a:path>
            </a:pathLst>
          </a:custGeom>
          <a:solidFill>
            <a:srgbClr val="FF69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040" y="5033016"/>
            <a:ext cx="1476885" cy="114543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0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0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5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5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5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5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8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6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-49697" y="-34450"/>
            <a:ext cx="7663071" cy="692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6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6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6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9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7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0" y="-14908"/>
            <a:ext cx="6877878" cy="6877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7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7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7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10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48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0" y="-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8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8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8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40"/>
          <p:cNvPicPr preferRelativeResize="0"/>
          <p:nvPr/>
        </p:nvPicPr>
        <p:blipFill rotWithShape="1">
          <a:blip r:embed="rId2">
            <a:alphaModFix amt="43000"/>
          </a:blip>
          <a:srcRect/>
          <a:stretch/>
        </p:blipFill>
        <p:spPr>
          <a:xfrm>
            <a:off x="89222" y="-1"/>
            <a:ext cx="68505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0"/>
          <p:cNvSpPr/>
          <p:nvPr/>
        </p:nvSpPr>
        <p:spPr>
          <a:xfrm rot="10800000">
            <a:off x="250609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0"/>
          <p:cNvSpPr txBox="1"/>
          <p:nvPr/>
        </p:nvSpPr>
        <p:spPr>
          <a:xfrm rot="-5400000">
            <a:off x="11372664" y="5881071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AI&amp;ML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0"/>
          <p:cNvSpPr/>
          <p:nvPr/>
        </p:nvSpPr>
        <p:spPr>
          <a:xfrm rot="10800000">
            <a:off x="11601638" y="6627847"/>
            <a:ext cx="285750" cy="250031"/>
          </a:xfrm>
          <a:custGeom>
            <a:avLst/>
            <a:gdLst/>
            <a:ahLst/>
            <a:cxnLst/>
            <a:rect l="l" t="t" r="r" b="b"/>
            <a:pathLst>
              <a:path w="381000" h="333375" extrusionOk="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0"/>
          <p:cNvSpPr/>
          <p:nvPr/>
        </p:nvSpPr>
        <p:spPr>
          <a:xfrm rot="10800000">
            <a:off x="11601638" y="6385298"/>
            <a:ext cx="285750" cy="250031"/>
          </a:xfrm>
          <a:custGeom>
            <a:avLst/>
            <a:gdLst/>
            <a:ahLst/>
            <a:cxnLst/>
            <a:rect l="l" t="t" r="r" b="b"/>
            <a:pathLst>
              <a:path w="381000" h="333375" extrusionOk="0">
                <a:moveTo>
                  <a:pt x="7144" y="7144"/>
                </a:moveTo>
                <a:lnTo>
                  <a:pt x="381286" y="7144"/>
                </a:lnTo>
                <a:lnTo>
                  <a:pt x="194215" y="331184"/>
                </a:ln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40"/>
          <p:cNvGrpSpPr/>
          <p:nvPr/>
        </p:nvGrpSpPr>
        <p:grpSpPr>
          <a:xfrm>
            <a:off x="-3" y="5501477"/>
            <a:ext cx="1589123" cy="1367372"/>
            <a:chOff x="227028" y="5316378"/>
            <a:chExt cx="1577169" cy="1357087"/>
          </a:xfrm>
        </p:grpSpPr>
        <p:sp>
          <p:nvSpPr>
            <p:cNvPr id="143" name="Google Shape;143;p40"/>
            <p:cNvSpPr/>
            <p:nvPr/>
          </p:nvSpPr>
          <p:spPr>
            <a:xfrm rot="-5400000">
              <a:off x="227028" y="5316378"/>
              <a:ext cx="1357086" cy="1357087"/>
            </a:xfrm>
            <a:custGeom>
              <a:avLst/>
              <a:gdLst/>
              <a:ahLst/>
              <a:cxnLst/>
              <a:rect l="l" t="t" r="r" b="b"/>
              <a:pathLst>
                <a:path w="1357086" h="1357087" extrusionOk="0">
                  <a:moveTo>
                    <a:pt x="678543" y="0"/>
                  </a:moveTo>
                  <a:lnTo>
                    <a:pt x="1357086" y="0"/>
                  </a:lnTo>
                  <a:lnTo>
                    <a:pt x="1357086" y="1"/>
                  </a:lnTo>
                  <a:cubicBezTo>
                    <a:pt x="1357086" y="749499"/>
                    <a:pt x="749498" y="1357087"/>
                    <a:pt x="0" y="1357087"/>
                  </a:cubicBezTo>
                  <a:lnTo>
                    <a:pt x="0" y="1357087"/>
                  </a:lnTo>
                  <a:lnTo>
                    <a:pt x="0" y="678544"/>
                  </a:lnTo>
                  <a:lnTo>
                    <a:pt x="0" y="678544"/>
                  </a:lnTo>
                  <a:cubicBezTo>
                    <a:pt x="374749" y="678544"/>
                    <a:pt x="678543" y="374750"/>
                    <a:pt x="678543" y="1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0"/>
            <p:cNvSpPr/>
            <p:nvPr/>
          </p:nvSpPr>
          <p:spPr>
            <a:xfrm rot="5400000">
              <a:off x="996966" y="5316378"/>
              <a:ext cx="807230" cy="807230"/>
            </a:xfrm>
            <a:custGeom>
              <a:avLst/>
              <a:gdLst/>
              <a:ahLst/>
              <a:cxnLst/>
              <a:rect l="l" t="t" r="r" b="b"/>
              <a:pathLst>
                <a:path w="1803402" h="1803401" extrusionOk="0">
                  <a:moveTo>
                    <a:pt x="0" y="901699"/>
                  </a:moveTo>
                  <a:cubicBezTo>
                    <a:pt x="0" y="746376"/>
                    <a:pt x="125915" y="620461"/>
                    <a:pt x="281238" y="620461"/>
                  </a:cubicBezTo>
                  <a:lnTo>
                    <a:pt x="620464" y="620461"/>
                  </a:lnTo>
                  <a:lnTo>
                    <a:pt x="620464" y="281238"/>
                  </a:lnTo>
                  <a:cubicBezTo>
                    <a:pt x="620464" y="125915"/>
                    <a:pt x="746379" y="0"/>
                    <a:pt x="901702" y="0"/>
                  </a:cubicBezTo>
                  <a:cubicBezTo>
                    <a:pt x="1057025" y="0"/>
                    <a:pt x="1182940" y="125915"/>
                    <a:pt x="1182940" y="281238"/>
                  </a:cubicBezTo>
                  <a:lnTo>
                    <a:pt x="1182940" y="620461"/>
                  </a:lnTo>
                  <a:lnTo>
                    <a:pt x="1522164" y="620462"/>
                  </a:lnTo>
                  <a:cubicBezTo>
                    <a:pt x="1677487" y="620462"/>
                    <a:pt x="1803402" y="746377"/>
                    <a:pt x="1803402" y="901700"/>
                  </a:cubicBezTo>
                  <a:lnTo>
                    <a:pt x="1803401" y="901699"/>
                  </a:lnTo>
                  <a:cubicBezTo>
                    <a:pt x="1803401" y="1057022"/>
                    <a:pt x="1677486" y="1182937"/>
                    <a:pt x="1522163" y="1182937"/>
                  </a:cubicBezTo>
                  <a:lnTo>
                    <a:pt x="1182939" y="1182937"/>
                  </a:lnTo>
                  <a:lnTo>
                    <a:pt x="1182939" y="1522163"/>
                  </a:lnTo>
                  <a:cubicBezTo>
                    <a:pt x="1182939" y="1677486"/>
                    <a:pt x="1057024" y="1803401"/>
                    <a:pt x="901701" y="1803401"/>
                  </a:cubicBezTo>
                  <a:lnTo>
                    <a:pt x="901702" y="1803400"/>
                  </a:lnTo>
                  <a:cubicBezTo>
                    <a:pt x="746379" y="1803400"/>
                    <a:pt x="620464" y="1677485"/>
                    <a:pt x="620464" y="1522162"/>
                  </a:cubicBezTo>
                  <a:lnTo>
                    <a:pt x="620464" y="1182937"/>
                  </a:lnTo>
                  <a:lnTo>
                    <a:pt x="281238" y="1182937"/>
                  </a:lnTo>
                  <a:cubicBezTo>
                    <a:pt x="125915" y="1182937"/>
                    <a:pt x="0" y="1057022"/>
                    <a:pt x="0" y="901699"/>
                  </a:cubicBezTo>
                  <a:close/>
                </a:path>
              </a:pathLst>
            </a:custGeom>
            <a:solidFill>
              <a:srgbClr val="FF69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1">
  <p:cSld name="1_Team Slide 1 3">
    <p:bg>
      <p:bgPr>
        <a:solidFill>
          <a:srgbClr val="FFBA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g2c91e545958_0_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399" y="268880"/>
            <a:ext cx="5599480" cy="568073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2c91e545958_0_360"/>
          <p:cNvSpPr/>
          <p:nvPr/>
        </p:nvSpPr>
        <p:spPr>
          <a:xfrm>
            <a:off x="9338208" y="0"/>
            <a:ext cx="2853900" cy="6858000"/>
          </a:xfrm>
          <a:prstGeom prst="rect">
            <a:avLst/>
          </a:prstGeom>
          <a:solidFill>
            <a:srgbClr val="FF78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g2c91e545958_0_3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675" y="3654993"/>
            <a:ext cx="322688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c91e545958_0_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934916" y="2735504"/>
            <a:ext cx="5599480" cy="568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9"/>
          <p:cNvPicPr preferRelativeResize="0"/>
          <p:nvPr/>
        </p:nvPicPr>
        <p:blipFill rotWithShape="1">
          <a:blip r:embed="rId2">
            <a:alphaModFix amt="43000"/>
          </a:blip>
          <a:srcRect/>
          <a:stretch/>
        </p:blipFill>
        <p:spPr>
          <a:xfrm>
            <a:off x="89222" y="-1"/>
            <a:ext cx="68505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9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9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9" name="Google Shape;39;p39"/>
          <p:cNvGrpSpPr/>
          <p:nvPr/>
        </p:nvGrpSpPr>
        <p:grpSpPr>
          <a:xfrm>
            <a:off x="1" y="5674122"/>
            <a:ext cx="1491974" cy="1183877"/>
            <a:chOff x="0" y="5033016"/>
            <a:chExt cx="2299925" cy="1824983"/>
          </a:xfrm>
        </p:grpSpPr>
        <p:sp>
          <p:nvSpPr>
            <p:cNvPr id="40" name="Google Shape;40;p39"/>
            <p:cNvSpPr/>
            <p:nvPr/>
          </p:nvSpPr>
          <p:spPr>
            <a:xfrm rot="-5400000">
              <a:off x="1" y="5211921"/>
              <a:ext cx="1646078" cy="1646079"/>
            </a:xfrm>
            <a:custGeom>
              <a:avLst/>
              <a:gdLst/>
              <a:ahLst/>
              <a:cxnLst/>
              <a:rect l="l" t="t" r="r" b="b"/>
              <a:pathLst>
                <a:path w="1357086" h="1357087" extrusionOk="0">
                  <a:moveTo>
                    <a:pt x="678543" y="0"/>
                  </a:moveTo>
                  <a:lnTo>
                    <a:pt x="1357086" y="0"/>
                  </a:lnTo>
                  <a:lnTo>
                    <a:pt x="1357086" y="1"/>
                  </a:lnTo>
                  <a:cubicBezTo>
                    <a:pt x="1357086" y="749499"/>
                    <a:pt x="749498" y="1357087"/>
                    <a:pt x="0" y="1357087"/>
                  </a:cubicBezTo>
                  <a:lnTo>
                    <a:pt x="0" y="1357087"/>
                  </a:lnTo>
                  <a:lnTo>
                    <a:pt x="0" y="678544"/>
                  </a:lnTo>
                  <a:lnTo>
                    <a:pt x="0" y="678544"/>
                  </a:lnTo>
                  <a:cubicBezTo>
                    <a:pt x="374749" y="678544"/>
                    <a:pt x="678543" y="374750"/>
                    <a:pt x="678543" y="1"/>
                  </a:cubicBezTo>
                  <a:close/>
                </a:path>
              </a:pathLst>
            </a:custGeom>
            <a:solidFill>
              <a:srgbClr val="FF69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" name="Google Shape;41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3040" y="5033016"/>
              <a:ext cx="1476885" cy="1145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1"/>
          <p:cNvPicPr preferRelativeResize="0"/>
          <p:nvPr/>
        </p:nvPicPr>
        <p:blipFill rotWithShape="1">
          <a:blip r:embed="rId2">
            <a:alphaModFix amt="43000"/>
          </a:blip>
          <a:srcRect/>
          <a:stretch/>
        </p:blipFill>
        <p:spPr>
          <a:xfrm>
            <a:off x="89222" y="-1"/>
            <a:ext cx="68505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1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1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31"/>
          <p:cNvGrpSpPr/>
          <p:nvPr/>
        </p:nvGrpSpPr>
        <p:grpSpPr>
          <a:xfrm>
            <a:off x="-3" y="5501477"/>
            <a:ext cx="1589123" cy="1367372"/>
            <a:chOff x="227028" y="5316378"/>
            <a:chExt cx="1577169" cy="1357087"/>
          </a:xfrm>
        </p:grpSpPr>
        <p:sp>
          <p:nvSpPr>
            <p:cNvPr id="51" name="Google Shape;51;p31"/>
            <p:cNvSpPr/>
            <p:nvPr/>
          </p:nvSpPr>
          <p:spPr>
            <a:xfrm rot="-5400000">
              <a:off x="227028" y="5316378"/>
              <a:ext cx="1357086" cy="1357087"/>
            </a:xfrm>
            <a:custGeom>
              <a:avLst/>
              <a:gdLst/>
              <a:ahLst/>
              <a:cxnLst/>
              <a:rect l="l" t="t" r="r" b="b"/>
              <a:pathLst>
                <a:path w="1357086" h="1357087" extrusionOk="0">
                  <a:moveTo>
                    <a:pt x="678543" y="0"/>
                  </a:moveTo>
                  <a:lnTo>
                    <a:pt x="1357086" y="0"/>
                  </a:lnTo>
                  <a:lnTo>
                    <a:pt x="1357086" y="1"/>
                  </a:lnTo>
                  <a:cubicBezTo>
                    <a:pt x="1357086" y="749499"/>
                    <a:pt x="749498" y="1357087"/>
                    <a:pt x="0" y="1357087"/>
                  </a:cubicBezTo>
                  <a:lnTo>
                    <a:pt x="0" y="1357087"/>
                  </a:lnTo>
                  <a:lnTo>
                    <a:pt x="0" y="678544"/>
                  </a:lnTo>
                  <a:lnTo>
                    <a:pt x="0" y="678544"/>
                  </a:lnTo>
                  <a:cubicBezTo>
                    <a:pt x="374749" y="678544"/>
                    <a:pt x="678543" y="374750"/>
                    <a:pt x="678543" y="1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1"/>
            <p:cNvSpPr/>
            <p:nvPr/>
          </p:nvSpPr>
          <p:spPr>
            <a:xfrm rot="5400000">
              <a:off x="996966" y="5316378"/>
              <a:ext cx="807230" cy="807230"/>
            </a:xfrm>
            <a:custGeom>
              <a:avLst/>
              <a:gdLst/>
              <a:ahLst/>
              <a:cxnLst/>
              <a:rect l="l" t="t" r="r" b="b"/>
              <a:pathLst>
                <a:path w="1803402" h="1803401" extrusionOk="0">
                  <a:moveTo>
                    <a:pt x="0" y="901699"/>
                  </a:moveTo>
                  <a:cubicBezTo>
                    <a:pt x="0" y="746376"/>
                    <a:pt x="125915" y="620461"/>
                    <a:pt x="281238" y="620461"/>
                  </a:cubicBezTo>
                  <a:lnTo>
                    <a:pt x="620464" y="620461"/>
                  </a:lnTo>
                  <a:lnTo>
                    <a:pt x="620464" y="281238"/>
                  </a:lnTo>
                  <a:cubicBezTo>
                    <a:pt x="620464" y="125915"/>
                    <a:pt x="746379" y="0"/>
                    <a:pt x="901702" y="0"/>
                  </a:cubicBezTo>
                  <a:cubicBezTo>
                    <a:pt x="1057025" y="0"/>
                    <a:pt x="1182940" y="125915"/>
                    <a:pt x="1182940" y="281238"/>
                  </a:cubicBezTo>
                  <a:lnTo>
                    <a:pt x="1182940" y="620461"/>
                  </a:lnTo>
                  <a:lnTo>
                    <a:pt x="1522164" y="620462"/>
                  </a:lnTo>
                  <a:cubicBezTo>
                    <a:pt x="1677487" y="620462"/>
                    <a:pt x="1803402" y="746377"/>
                    <a:pt x="1803402" y="901700"/>
                  </a:cubicBezTo>
                  <a:lnTo>
                    <a:pt x="1803401" y="901699"/>
                  </a:lnTo>
                  <a:cubicBezTo>
                    <a:pt x="1803401" y="1057022"/>
                    <a:pt x="1677486" y="1182937"/>
                    <a:pt x="1522163" y="1182937"/>
                  </a:cubicBezTo>
                  <a:lnTo>
                    <a:pt x="1182939" y="1182937"/>
                  </a:lnTo>
                  <a:lnTo>
                    <a:pt x="1182939" y="1522163"/>
                  </a:lnTo>
                  <a:cubicBezTo>
                    <a:pt x="1182939" y="1677486"/>
                    <a:pt x="1057024" y="1803401"/>
                    <a:pt x="901701" y="1803401"/>
                  </a:cubicBezTo>
                  <a:lnTo>
                    <a:pt x="901702" y="1803400"/>
                  </a:lnTo>
                  <a:cubicBezTo>
                    <a:pt x="746379" y="1803400"/>
                    <a:pt x="620464" y="1677485"/>
                    <a:pt x="620464" y="1522162"/>
                  </a:cubicBezTo>
                  <a:lnTo>
                    <a:pt x="620464" y="1182937"/>
                  </a:lnTo>
                  <a:lnTo>
                    <a:pt x="281238" y="1182937"/>
                  </a:lnTo>
                  <a:cubicBezTo>
                    <a:pt x="125915" y="1182937"/>
                    <a:pt x="0" y="1057022"/>
                    <a:pt x="0" y="901699"/>
                  </a:cubicBezTo>
                  <a:close/>
                </a:path>
              </a:pathLst>
            </a:custGeom>
            <a:solidFill>
              <a:srgbClr val="FF69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/>
          <p:nvPr/>
        </p:nvSpPr>
        <p:spPr>
          <a:xfrm rot="-5400000">
            <a:off x="1" y="5510501"/>
            <a:ext cx="1367376" cy="1367377"/>
          </a:xfrm>
          <a:custGeom>
            <a:avLst/>
            <a:gdLst/>
            <a:ahLst/>
            <a:cxnLst/>
            <a:rect l="l" t="t" r="r" b="b"/>
            <a:pathLst>
              <a:path w="1357086" h="1357087" extrusionOk="0">
                <a:moveTo>
                  <a:pt x="678543" y="0"/>
                </a:moveTo>
                <a:lnTo>
                  <a:pt x="1357086" y="0"/>
                </a:lnTo>
                <a:lnTo>
                  <a:pt x="1357086" y="1"/>
                </a:lnTo>
                <a:cubicBezTo>
                  <a:pt x="1357086" y="749499"/>
                  <a:pt x="749498" y="1357087"/>
                  <a:pt x="0" y="1357087"/>
                </a:cubicBezTo>
                <a:lnTo>
                  <a:pt x="0" y="1357087"/>
                </a:lnTo>
                <a:lnTo>
                  <a:pt x="0" y="678544"/>
                </a:lnTo>
                <a:lnTo>
                  <a:pt x="0" y="678544"/>
                </a:lnTo>
                <a:cubicBezTo>
                  <a:pt x="374749" y="678544"/>
                  <a:pt x="678543" y="374750"/>
                  <a:pt x="678543" y="1"/>
                </a:cubicBezTo>
                <a:close/>
              </a:path>
            </a:pathLst>
          </a:custGeom>
          <a:solidFill>
            <a:srgbClr val="FFB5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5400000">
            <a:off x="10983073" y="0"/>
            <a:ext cx="1240973" cy="1240974"/>
          </a:xfrm>
          <a:custGeom>
            <a:avLst/>
            <a:gdLst/>
            <a:ahLst/>
            <a:cxnLst/>
            <a:rect l="l" t="t" r="r" b="b"/>
            <a:pathLst>
              <a:path w="1357086" h="1357087" extrusionOk="0">
                <a:moveTo>
                  <a:pt x="678543" y="0"/>
                </a:moveTo>
                <a:lnTo>
                  <a:pt x="1357086" y="0"/>
                </a:lnTo>
                <a:lnTo>
                  <a:pt x="1357086" y="1"/>
                </a:lnTo>
                <a:cubicBezTo>
                  <a:pt x="1357086" y="749499"/>
                  <a:pt x="749498" y="1357087"/>
                  <a:pt x="0" y="1357087"/>
                </a:cubicBezTo>
                <a:lnTo>
                  <a:pt x="0" y="1357087"/>
                </a:lnTo>
                <a:lnTo>
                  <a:pt x="0" y="678544"/>
                </a:lnTo>
                <a:lnTo>
                  <a:pt x="0" y="678544"/>
                </a:lnTo>
                <a:cubicBezTo>
                  <a:pt x="374749" y="678544"/>
                  <a:pt x="678543" y="374750"/>
                  <a:pt x="678543" y="1"/>
                </a:cubicBezTo>
                <a:close/>
              </a:path>
            </a:pathLst>
          </a:custGeom>
          <a:solidFill>
            <a:srgbClr val="FF69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41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81768" y="-105138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1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1"/>
          <p:cNvSpPr/>
          <p:nvPr/>
        </p:nvSpPr>
        <p:spPr>
          <a:xfrm rot="-5400000">
            <a:off x="1" y="5211921"/>
            <a:ext cx="1646078" cy="1646079"/>
          </a:xfrm>
          <a:custGeom>
            <a:avLst/>
            <a:gdLst/>
            <a:ahLst/>
            <a:cxnLst/>
            <a:rect l="l" t="t" r="r" b="b"/>
            <a:pathLst>
              <a:path w="1357086" h="1357087" extrusionOk="0">
                <a:moveTo>
                  <a:pt x="678543" y="0"/>
                </a:moveTo>
                <a:lnTo>
                  <a:pt x="1357086" y="0"/>
                </a:lnTo>
                <a:lnTo>
                  <a:pt x="1357086" y="1"/>
                </a:lnTo>
                <a:cubicBezTo>
                  <a:pt x="1357086" y="749499"/>
                  <a:pt x="749498" y="1357087"/>
                  <a:pt x="0" y="1357087"/>
                </a:cubicBezTo>
                <a:lnTo>
                  <a:pt x="0" y="1357087"/>
                </a:lnTo>
                <a:lnTo>
                  <a:pt x="0" y="678544"/>
                </a:lnTo>
                <a:lnTo>
                  <a:pt x="0" y="678544"/>
                </a:lnTo>
                <a:cubicBezTo>
                  <a:pt x="374749" y="678544"/>
                  <a:pt x="678543" y="374750"/>
                  <a:pt x="678543" y="1"/>
                </a:cubicBezTo>
                <a:close/>
              </a:path>
            </a:pathLst>
          </a:custGeom>
          <a:solidFill>
            <a:srgbClr val="FF69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040" y="5033016"/>
            <a:ext cx="1476885" cy="114543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1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1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2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-367974" y="-28718"/>
            <a:ext cx="8340986" cy="691543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2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2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2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5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3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-34558" y="0"/>
            <a:ext cx="6582876" cy="681658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3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3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3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6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44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-1" y="-31471"/>
            <a:ext cx="6867939" cy="686793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4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4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108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340"/>
              <a:buFont typeface="Calibri"/>
              <a:buNone/>
            </a:pPr>
            <a:r>
              <a:rPr lang="it-IT" sz="6600"/>
              <a:t>Wheels Packaging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e76dbf6cb_1_79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Creazione del 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g2ee76dbf6cb_1_79"/>
          <p:cNvSpPr txBox="1"/>
          <p:nvPr/>
        </p:nvSpPr>
        <p:spPr>
          <a:xfrm>
            <a:off x="399950" y="1258200"/>
            <a:ext cx="8284200" cy="2339700"/>
          </a:xfrm>
          <a:prstGeom prst="rect">
            <a:avLst/>
          </a:prstGeom>
          <a:solidFill>
            <a:srgbClr val="330F4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Installazione del package wheel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wheel twine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Creazione del .whl nella cartella /dist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setup.py bdist_wheel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Distribuzione su PyPI del package con twine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twine upload --repository-url https://test.pypi.org/legacy/ dist/*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twine upload dist/*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e76dbf6cb_1_89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Utilizzo del 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g2ee76dbf6cb_1_89"/>
          <p:cNvSpPr txBox="1"/>
          <p:nvPr/>
        </p:nvSpPr>
        <p:spPr>
          <a:xfrm>
            <a:off x="399950" y="1258200"/>
            <a:ext cx="8284200" cy="2339700"/>
          </a:xfrm>
          <a:prstGeom prst="rect">
            <a:avLst/>
          </a:prstGeom>
          <a:solidFill>
            <a:srgbClr val="330F4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example_package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example_package.processing</a:t>
            </a: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fetch_data, process_data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url = 'https://api.example.com/data'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data = fetch_data(url)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processed_data = process_data(data)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(processed_data)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Packaging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278025" y="1562325"/>
            <a:ext cx="98670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Metodo di distribuzione del codice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Formato </a:t>
            </a:r>
            <a:r>
              <a:rPr lang="it-IT" sz="2200">
                <a:latin typeface="Courier New"/>
                <a:ea typeface="Courier New"/>
                <a:cs typeface="Courier New"/>
                <a:sym typeface="Courier New"/>
              </a:rPr>
              <a:t>.whl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rappresenta lo standard per la distribuzione dei pacchetti python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Successore di </a:t>
            </a:r>
            <a:r>
              <a:rPr lang="it-IT" sz="2200">
                <a:latin typeface="Courier New"/>
                <a:ea typeface="Courier New"/>
                <a:cs typeface="Courier New"/>
                <a:sym typeface="Courier New"/>
              </a:rPr>
              <a:t>Egg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e </a:t>
            </a:r>
            <a:r>
              <a:rPr lang="it-IT" sz="2200">
                <a:latin typeface="Courier New"/>
                <a:ea typeface="Courier New"/>
                <a:cs typeface="Courier New"/>
                <a:sym typeface="Courier New"/>
              </a:rPr>
              <a:t>sdist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e76dbf6cb_1_10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g2ee76dbf6cb_1_10"/>
          <p:cNvSpPr txBox="1"/>
          <p:nvPr/>
        </p:nvSpPr>
        <p:spPr>
          <a:xfrm>
            <a:off x="278025" y="1562325"/>
            <a:ext cx="98670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Archivio </a:t>
            </a: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binario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che contiene tutto il necessario per l’installazione di un package Python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Velocità di installazione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: Contiene codice </a:t>
            </a: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compilato</a:t>
            </a: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Meccanismo di </a:t>
            </a: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compatibilità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con SO e versioni di Python diverse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Isolation</a:t>
            </a: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Gestione delle dipendenze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e76dbf6cb_1_15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g2ee76dbf6cb_1_15"/>
          <p:cNvSpPr txBox="1"/>
          <p:nvPr/>
        </p:nvSpPr>
        <p:spPr>
          <a:xfrm>
            <a:off x="278025" y="1562325"/>
            <a:ext cx="98670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Archivio </a:t>
            </a: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binario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che contiene tutto il necessario per l’installazione di un package Python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Velocità di installazione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: Contiene codice </a:t>
            </a: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compilato</a:t>
            </a: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Meccanismo di </a:t>
            </a: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compatibilità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con SO e versioni di Python diverse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Isolation</a:t>
            </a: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Gestione delle dipendenze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e76dbf6cb_1_20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g2ee76dbf6cb_1_20"/>
          <p:cNvSpPr txBox="1"/>
          <p:nvPr/>
        </p:nvSpPr>
        <p:spPr>
          <a:xfrm>
            <a:off x="278025" y="1562325"/>
            <a:ext cx="98670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Archivio </a:t>
            </a: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binario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che contiene tutto il necessario per l’installazione di un package Python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Velocità di installazione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: pip produce codice </a:t>
            </a: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compilato</a:t>
            </a: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Meccanismo di </a:t>
            </a: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compatibilità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con SO e versioni di Python diverse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Isolation</a:t>
            </a: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Gestione delle dipendenze</a:t>
            </a: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e76ff9cec_0_30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Wheels vs sdist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g2ee76ff9cec_0_30"/>
          <p:cNvSpPr txBox="1"/>
          <p:nvPr/>
        </p:nvSpPr>
        <p:spPr>
          <a:xfrm>
            <a:off x="399950" y="1258200"/>
            <a:ext cx="2684100" cy="1477500"/>
          </a:xfrm>
          <a:prstGeom prst="rect">
            <a:avLst/>
          </a:prstGeom>
          <a:solidFill>
            <a:srgbClr val="330F4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uwsgi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vs. 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pandas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8" name="Google Shape;228;g2ee76ff9cec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674" y="1776575"/>
            <a:ext cx="3946800" cy="13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ee76ff9cec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427" y="3662925"/>
            <a:ext cx="5369549" cy="30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e76dbf6cb_1_27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Struttura di un 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g2ee76dbf6cb_1_27"/>
          <p:cNvSpPr txBox="1"/>
          <p:nvPr/>
        </p:nvSpPr>
        <p:spPr>
          <a:xfrm>
            <a:off x="278025" y="1562325"/>
            <a:ext cx="9867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È un file .zip con: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file del package (sorgenti e binari)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Metadati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Altri file necessari all’esecuzione del package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Nomenclatura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g2ee76dbf6cb_1_27"/>
          <p:cNvSpPr txBox="1"/>
          <p:nvPr/>
        </p:nvSpPr>
        <p:spPr>
          <a:xfrm>
            <a:off x="679725" y="4250725"/>
            <a:ext cx="110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-IT" sz="1800" b="1"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}-{</a:t>
            </a:r>
            <a:r>
              <a:rPr lang="it-IT" sz="1800" b="1"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}(-{</a:t>
            </a:r>
            <a:r>
              <a:rPr lang="it-IT" sz="1800" b="1"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})?-{</a:t>
            </a:r>
            <a:r>
              <a:rPr lang="it-IT" sz="1800" b="1"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}-{</a:t>
            </a:r>
            <a:r>
              <a:rPr lang="it-IT" sz="1800" b="1">
                <a:latin typeface="Courier New"/>
                <a:ea typeface="Courier New"/>
                <a:cs typeface="Courier New"/>
                <a:sym typeface="Courier New"/>
              </a:rPr>
              <a:t>abi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}-{</a:t>
            </a:r>
            <a:r>
              <a:rPr lang="it-IT" sz="1800" b="1">
                <a:latin typeface="Courier New"/>
                <a:ea typeface="Courier New"/>
                <a:cs typeface="Courier New"/>
                <a:sym typeface="Courier New"/>
              </a:rPr>
              <a:t>platform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}.whl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g2ee76dbf6cb_1_27"/>
          <p:cNvSpPr txBox="1"/>
          <p:nvPr/>
        </p:nvSpPr>
        <p:spPr>
          <a:xfrm>
            <a:off x="1187200" y="4996400"/>
            <a:ext cx="986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latin typeface="Courier New"/>
                <a:ea typeface="Courier New"/>
                <a:cs typeface="Courier New"/>
                <a:sym typeface="Courier New"/>
              </a:rPr>
              <a:t>cryptography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t-IT" sz="1800" b="1">
                <a:latin typeface="Courier New"/>
                <a:ea typeface="Courier New"/>
                <a:cs typeface="Courier New"/>
                <a:sym typeface="Courier New"/>
              </a:rPr>
              <a:t>2.9.2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t-IT" sz="1800" b="1">
                <a:latin typeface="Courier New"/>
                <a:ea typeface="Courier New"/>
                <a:cs typeface="Courier New"/>
                <a:sym typeface="Courier New"/>
              </a:rPr>
              <a:t>cp35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t-IT" sz="1800" b="1">
                <a:latin typeface="Courier New"/>
                <a:ea typeface="Courier New"/>
                <a:cs typeface="Courier New"/>
                <a:sym typeface="Courier New"/>
              </a:rPr>
              <a:t>abi3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t-IT" sz="1800" b="1">
                <a:latin typeface="Courier New"/>
                <a:ea typeface="Courier New"/>
                <a:cs typeface="Courier New"/>
                <a:sym typeface="Courier New"/>
              </a:rPr>
              <a:t>macosx_10_9_x86_64</a:t>
            </a:r>
            <a:r>
              <a:rPr lang="it-IT" sz="1800">
                <a:latin typeface="Courier New"/>
                <a:ea typeface="Courier New"/>
                <a:cs typeface="Courier New"/>
                <a:sym typeface="Courier New"/>
              </a:rPr>
              <a:t>.whl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e76dbf6cb_1_50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Costruire un Wheel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g2ee76dbf6cb_1_50"/>
          <p:cNvSpPr txBox="1"/>
          <p:nvPr/>
        </p:nvSpPr>
        <p:spPr>
          <a:xfrm>
            <a:off x="278025" y="1562325"/>
            <a:ext cx="98670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Supponiamo di voler creare e distribuire una libreria Python chiamata </a:t>
            </a:r>
            <a:r>
              <a:rPr lang="it-IT" sz="2200">
                <a:latin typeface="Courier New"/>
                <a:ea typeface="Courier New"/>
                <a:cs typeface="Courier New"/>
                <a:sym typeface="Courier New"/>
              </a:rPr>
              <a:t>example_package</a:t>
            </a: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 che utilizza la libreria </a:t>
            </a:r>
            <a:r>
              <a:rPr lang="it-IT" sz="2200"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it-IT" sz="2200">
                <a:latin typeface="Helvetica Neue"/>
                <a:ea typeface="Helvetica Neue"/>
                <a:cs typeface="Helvetica Neue"/>
                <a:sym typeface="Helvetica Neue"/>
              </a:rPr>
              <a:t>Struttura di progetto: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4" name="Google Shape;244;g2ee76dbf6cb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25" y="3338400"/>
            <a:ext cx="2907174" cy="26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ee76dbf6cb_1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675" y="3338400"/>
            <a:ext cx="3896222" cy="26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e76dbf6cb_1_64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setup.py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1" name="Google Shape;251;g2ee76dbf6cb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926" y="1123000"/>
            <a:ext cx="5306350" cy="55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Macintosh PowerPoint</Application>
  <PresentationFormat>Widescreen</PresentationFormat>
  <Paragraphs>62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Courier New</vt:lpstr>
      <vt:lpstr>Helvetica Neue</vt:lpstr>
      <vt:lpstr>Montserrat</vt:lpstr>
      <vt:lpstr>Helvetica Neue Light</vt:lpstr>
      <vt:lpstr>Arial</vt:lpstr>
      <vt:lpstr>Roboto Mono</vt:lpstr>
      <vt:lpstr>Calibri</vt:lpstr>
      <vt:lpstr>Tema di Office</vt:lpstr>
      <vt:lpstr>Wheels Packaging</vt:lpstr>
      <vt:lpstr>Packaging</vt:lpstr>
      <vt:lpstr>Wheel</vt:lpstr>
      <vt:lpstr>Wheel</vt:lpstr>
      <vt:lpstr>Wheel</vt:lpstr>
      <vt:lpstr>Wheels vs sdist</vt:lpstr>
      <vt:lpstr>Struttura di un Wheel</vt:lpstr>
      <vt:lpstr>Costruire un Wheel</vt:lpstr>
      <vt:lpstr>setup.py</vt:lpstr>
      <vt:lpstr>Creazione del Wheel</vt:lpstr>
      <vt:lpstr>Utilizzo del Wheel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Vincenzo Maritati</dc:creator>
  <cp:lastModifiedBy>Francesco Cipriani</cp:lastModifiedBy>
  <cp:revision>1</cp:revision>
  <dcterms:created xsi:type="dcterms:W3CDTF">2023-03-10T09:42:07Z</dcterms:created>
  <dcterms:modified xsi:type="dcterms:W3CDTF">2025-02-06T16:50:39Z</dcterms:modified>
</cp:coreProperties>
</file>