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80" r:id="rId2"/>
    <p:sldId id="258" r:id="rId3"/>
    <p:sldId id="784" r:id="rId4"/>
    <p:sldId id="783" r:id="rId5"/>
    <p:sldId id="516" r:id="rId6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69C4005-5858-4E98-8418-E316B468EC92}">
          <p14:sldIdLst/>
        </p14:section>
        <p14:section name="Intro" id="{FA537162-197F-4D2C-AF7A-D3BEF8EA6858}">
          <p14:sldIdLst>
            <p14:sldId id="880"/>
            <p14:sldId id="258"/>
            <p14:sldId id="784"/>
            <p14:sldId id="783"/>
            <p14:sldId id="516"/>
          </p14:sldIdLst>
        </p14:section>
        <p14:section name="Algebra lineare" id="{53E6ADF5-2D4B-463E-ADFD-FC37C7C399A8}">
          <p14:sldIdLst/>
        </p14:section>
        <p14:section name="Regressione lineare" id="{39E2911A-F3EA-441B-8A5C-17546F17CFB6}">
          <p14:sldIdLst/>
        </p14:section>
        <p14:section name="Regressione logistica" id="{292409DE-25D7-4EF1-86DE-8E68A7745438}">
          <p14:sldIdLst/>
        </p14:section>
        <p14:section name="The End" id="{CDB88FEA-A784-40E2-89E6-60464F3234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ato impedovo" initials="d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676"/>
    <a:srgbClr val="FFBC00"/>
    <a:srgbClr val="00BFBE"/>
    <a:srgbClr val="FF7814"/>
    <a:srgbClr val="10577D"/>
    <a:srgbClr val="0044FF"/>
    <a:srgbClr val="2C79D3"/>
    <a:srgbClr val="ED5043"/>
    <a:srgbClr val="FFBA00"/>
    <a:srgbClr val="FF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10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794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CA51-5489-4231-823A-DB1DE323CF99}" type="datetimeFigureOut">
              <a:rPr lang="it-IT" smtClean="0"/>
              <a:t>23/05/24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F165-8AF5-4485-BF87-10DAAA7D37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01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39260-D7B5-4CE0-AE0A-9483104EFE9F}" type="datetimeFigureOut">
              <a:rPr lang="it-IT" smtClean="0"/>
              <a:pPr/>
              <a:t>23/05/24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DEC7B-02CB-41F0-A7EE-51BF204A874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144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8235d9a7_0_3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2de8235d9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00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80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9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1">
  <p:cSld name="Team Slide 1">
    <p:bg>
      <p:bgPr>
        <a:solidFill>
          <a:srgbClr val="FFBA00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399" y="268880"/>
            <a:ext cx="5599480" cy="568073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1"/>
          <p:cNvSpPr/>
          <p:nvPr/>
        </p:nvSpPr>
        <p:spPr>
          <a:xfrm>
            <a:off x="9338208" y="0"/>
            <a:ext cx="2853900" cy="6858000"/>
          </a:xfrm>
          <a:prstGeom prst="rect">
            <a:avLst/>
          </a:prstGeom>
          <a:solidFill>
            <a:srgbClr val="FF78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675" y="3654993"/>
            <a:ext cx="322688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11"/>
          <p:cNvGrpSpPr/>
          <p:nvPr/>
        </p:nvGrpSpPr>
        <p:grpSpPr>
          <a:xfrm>
            <a:off x="9693221" y="188233"/>
            <a:ext cx="2184054" cy="2184054"/>
            <a:chOff x="9748955" y="-269812"/>
            <a:chExt cx="3121414" cy="3121414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9748955" y="-269812"/>
              <a:ext cx="3121414" cy="3121414"/>
              <a:chOff x="3938258" y="742384"/>
              <a:chExt cx="5148300" cy="5148300"/>
            </a:xfrm>
          </p:grpSpPr>
          <p:sp>
            <p:nvSpPr>
              <p:cNvPr id="263" name="Google Shape;263;p11"/>
              <p:cNvSpPr/>
              <p:nvPr/>
            </p:nvSpPr>
            <p:spPr>
              <a:xfrm>
                <a:off x="4271728" y="1075854"/>
                <a:ext cx="4481400" cy="4481400"/>
              </a:xfrm>
              <a:prstGeom prst="ellipse">
                <a:avLst/>
              </a:prstGeom>
              <a:solidFill>
                <a:srgbClr val="00BFB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3938258" y="742384"/>
                <a:ext cx="5148300" cy="5148300"/>
              </a:xfrm>
              <a:prstGeom prst="ellipse">
                <a:avLst/>
              </a:prstGeom>
              <a:noFill/>
              <a:ln w="22225" cap="sq" cmpd="sng">
                <a:solidFill>
                  <a:schemeClr val="dk1"/>
                </a:solidFill>
                <a:prstDash val="dash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5" name="Google Shape;265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64291" y="765867"/>
              <a:ext cx="890462" cy="10350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934916" y="2735504"/>
            <a:ext cx="5599480" cy="5680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6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880BD9E-F2AA-6A47-A06F-D0E12EB55091}"/>
              </a:ext>
            </a:extLst>
          </p:cNvPr>
          <p:cNvSpPr/>
          <p:nvPr userDrawn="1"/>
        </p:nvSpPr>
        <p:spPr>
          <a:xfrm>
            <a:off x="1663337" y="6384220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i="0" dirty="0">
                <a:solidFill>
                  <a:schemeClr val="tx1"/>
                </a:solidFill>
                <a:latin typeface="Roboto Mono" pitchFamily="49" charset="0"/>
                <a:ea typeface="Roboto Mono" pitchFamily="49" charset="0"/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C336DE0-F99F-B14B-BEBD-AEED785518A5}"/>
              </a:ext>
            </a:extLst>
          </p:cNvPr>
          <p:cNvSpPr/>
          <p:nvPr userDrawn="1"/>
        </p:nvSpPr>
        <p:spPr>
          <a:xfrm>
            <a:off x="888274" y="6444343"/>
            <a:ext cx="775063" cy="1567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in/giuseppe-mastrandrea-4300857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1996C3-DE0B-47DB-8CA6-00CCE2104025}"/>
              </a:ext>
            </a:extLst>
          </p:cNvPr>
          <p:cNvSpPr txBox="1"/>
          <p:nvPr/>
        </p:nvSpPr>
        <p:spPr>
          <a:xfrm>
            <a:off x="356354" y="24828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Roboto Mono" pitchFamily="49" charset="0"/>
                <a:ea typeface="Roboto Mono" pitchFamily="49" charset="0"/>
              </a:rPr>
              <a:t>TRAIN-PREY-DEPLOY</a:t>
            </a:r>
            <a:endParaRPr lang="en-GB" sz="5400" b="1" dirty="0">
              <a:solidFill>
                <a:srgbClr val="FE7676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88F9CA2-00AB-1F44-9BD4-04210CEF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001177"/>
            <a:ext cx="4370306" cy="348282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0A5D709-6B9B-0D4D-9DF9-D8C0033D1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22112"/>
            <a:ext cx="12192000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F0BF09-C53D-1F61-5998-8FC4F5A64205}"/>
              </a:ext>
            </a:extLst>
          </p:cNvPr>
          <p:cNvSpPr txBox="1"/>
          <p:nvPr/>
        </p:nvSpPr>
        <p:spPr>
          <a:xfrm>
            <a:off x="356354" y="53193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Giuseppe </a:t>
            </a:r>
            <a:r>
              <a:rPr lang="en-GB" b="1" dirty="0" err="1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Mastrandrea</a:t>
            </a:r>
            <a:endParaRPr lang="en-GB" b="1" dirty="0">
              <a:solidFill>
                <a:srgbClr val="FE7676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GB" dirty="0" err="1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Pycon</a:t>
            </a:r>
            <a:r>
              <a:rPr lang="en-GB" dirty="0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 IT 2024 – 23/05/2024</a:t>
            </a:r>
          </a:p>
        </p:txBody>
      </p:sp>
    </p:spTree>
    <p:extLst>
      <p:ext uri="{BB962C8B-B14F-4D97-AF65-F5344CB8AC3E}">
        <p14:creationId xmlns:p14="http://schemas.microsoft.com/office/powerpoint/2010/main" val="33537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2649334" y="1356206"/>
            <a:ext cx="6180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GIUSEPPE </a:t>
            </a:r>
            <a:r>
              <a:rPr lang="it-IT" sz="1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MASTRANDREA</a:t>
            </a:r>
            <a:endParaRPr sz="17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b="0" i="1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Lead Teacher</a:t>
            </a:r>
            <a:endParaRPr sz="17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Software engineer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 End Developer since 2011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Teacher since 2017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Lead Teacher in Data Masters </a:t>
            </a: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since 2021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6028134" y="344302"/>
            <a:ext cx="215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WHO I 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747572" y="1591075"/>
            <a:ext cx="1423800" cy="142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311" y="1699325"/>
            <a:ext cx="1445800" cy="1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/>
          <p:nvPr/>
        </p:nvSpPr>
        <p:spPr>
          <a:xfrm>
            <a:off x="692041" y="1547163"/>
            <a:ext cx="1537800" cy="1537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0978" y="6278070"/>
            <a:ext cx="482125" cy="4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12517" y="1378270"/>
            <a:ext cx="8915675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How to build a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simple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ML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problem</a:t>
            </a:r>
            <a:endParaRPr lang="it-IT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LangChain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101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Chains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Agents with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Gradio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deploy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to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huggingface</a:t>
            </a:r>
            <a:endParaRPr lang="it-IT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A81FAD-CA06-4136-A487-B8D6DE87166A}"/>
              </a:ext>
            </a:extLst>
          </p:cNvPr>
          <p:cNvSpPr txBox="1"/>
          <p:nvPr/>
        </p:nvSpPr>
        <p:spPr>
          <a:xfrm>
            <a:off x="412517" y="487469"/>
            <a:ext cx="1048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Topics</a:t>
            </a:r>
            <a:endParaRPr lang="it-IT" sz="2800" b="1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9650594F-2D38-B14A-8BF9-6BE5FF37B86A}"/>
              </a:ext>
            </a:extLst>
          </p:cNvPr>
          <p:cNvSpPr/>
          <p:nvPr/>
        </p:nvSpPr>
        <p:spPr>
          <a:xfrm>
            <a:off x="370855" y="1445287"/>
            <a:ext cx="3877684" cy="41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FF5764-7F43-4D4B-A0AF-EA65068EBD3B}"/>
              </a:ext>
            </a:extLst>
          </p:cNvPr>
          <p:cNvSpPr txBox="1"/>
          <p:nvPr/>
        </p:nvSpPr>
        <p:spPr>
          <a:xfrm>
            <a:off x="359997" y="487540"/>
            <a:ext cx="880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Machine Learning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2DB35644-0FA2-E340-8406-88AF4B2D9E90}"/>
              </a:ext>
            </a:extLst>
          </p:cNvPr>
          <p:cNvGrpSpPr/>
          <p:nvPr/>
        </p:nvGrpSpPr>
        <p:grpSpPr>
          <a:xfrm>
            <a:off x="0" y="1087648"/>
            <a:ext cx="12191999" cy="1980119"/>
            <a:chOff x="-2309697" y="4184078"/>
            <a:chExt cx="12191999" cy="1980119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AF4CB4D-BFBF-7545-BF55-3C5092A8406E}"/>
                </a:ext>
              </a:extLst>
            </p:cNvPr>
            <p:cNvSpPr/>
            <p:nvPr/>
          </p:nvSpPr>
          <p:spPr>
            <a:xfrm>
              <a:off x="-2309697" y="4184078"/>
              <a:ext cx="12191999" cy="1980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4766EA49-B415-6B49-A188-982652D3B17F}"/>
                </a:ext>
              </a:extLst>
            </p:cNvPr>
            <p:cNvGrpSpPr/>
            <p:nvPr/>
          </p:nvGrpSpPr>
          <p:grpSpPr>
            <a:xfrm>
              <a:off x="444078" y="4402652"/>
              <a:ext cx="6810702" cy="1511371"/>
              <a:chOff x="2824710" y="1488224"/>
              <a:chExt cx="6810702" cy="1511371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12CFC8-CA2E-45AB-9EE2-ECA2FE6B8A5C}"/>
                  </a:ext>
                </a:extLst>
              </p:cNvPr>
              <p:cNvSpPr txBox="1"/>
              <p:nvPr/>
            </p:nvSpPr>
            <p:spPr>
              <a:xfrm>
                <a:off x="2902274" y="1488224"/>
                <a:ext cx="6733138" cy="66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8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Use data</a:t>
                </a:r>
                <a:r>
                  <a:rPr lang="it-IT" sz="2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	 to	      </a:t>
                </a:r>
                <a:r>
                  <a:rPr lang="it-IT" sz="28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  <a:r>
                  <a:rPr lang="it-IT" sz="28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28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predictions</a:t>
                </a:r>
                <a:endParaRPr lang="it-IT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411C35-732B-452A-B3F3-EEF64F272A60}"/>
                  </a:ext>
                </a:extLst>
              </p:cNvPr>
              <p:cNvSpPr txBox="1"/>
              <p:nvPr/>
            </p:nvSpPr>
            <p:spPr>
              <a:xfrm>
                <a:off x="2824710" y="2496893"/>
                <a:ext cx="2684955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training</a:t>
                </a:r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0679213-5FC9-4210-BE90-9E7830673421}"/>
                  </a:ext>
                </a:extLst>
              </p:cNvPr>
              <p:cNvSpPr txBox="1"/>
              <p:nvPr/>
            </p:nvSpPr>
            <p:spPr>
              <a:xfrm>
                <a:off x="5651215" y="2492307"/>
                <a:ext cx="3698880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t-IT" sz="2000" dirty="0" err="1">
                    <a:latin typeface="Roboto Light" panose="02000000000000000000" pitchFamily="2" charset="0"/>
                    <a:ea typeface="Roboto Light" panose="02000000000000000000" pitchFamily="2" charset="0"/>
                  </a:rPr>
                  <a:t>regression</a:t>
                </a:r>
                <a:r>
                  <a:rPr lang="it-IT" sz="2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/ </a:t>
                </a:r>
                <a:r>
                  <a:rPr lang="it-IT" sz="2000" dirty="0" err="1">
                    <a:latin typeface="Roboto Light" panose="02000000000000000000" pitchFamily="2" charset="0"/>
                    <a:ea typeface="Roboto Light" panose="02000000000000000000" pitchFamily="2" charset="0"/>
                  </a:rPr>
                  <a:t>classification</a:t>
                </a:r>
                <a:endParaRPr lang="it-IT" sz="2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" name="Parentesi graffa chiusa 9">
                <a:extLst>
                  <a:ext uri="{FF2B5EF4-FFF2-40B4-BE49-F238E27FC236}">
                    <a16:creationId xmlns:a16="http://schemas.microsoft.com/office/drawing/2014/main" id="{4A842DA8-DF1C-46B2-BB7C-90350FEEF6A8}"/>
                  </a:ext>
                </a:extLst>
              </p:cNvPr>
              <p:cNvSpPr/>
              <p:nvPr/>
            </p:nvSpPr>
            <p:spPr>
              <a:xfrm rot="5400000">
                <a:off x="3611399" y="1368970"/>
                <a:ext cx="312574" cy="1805472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38100">
                <a:solidFill>
                  <a:srgbClr val="FFB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Parentesi graffa chiusa 11">
                <a:extLst>
                  <a:ext uri="{FF2B5EF4-FFF2-40B4-BE49-F238E27FC236}">
                    <a16:creationId xmlns:a16="http://schemas.microsoft.com/office/drawing/2014/main" id="{D01616D6-E487-4C98-9BF2-89FCC2D61F7E}"/>
                  </a:ext>
                </a:extLst>
              </p:cNvPr>
              <p:cNvSpPr/>
              <p:nvPr/>
            </p:nvSpPr>
            <p:spPr>
              <a:xfrm rot="5400000">
                <a:off x="7355265" y="422268"/>
                <a:ext cx="312574" cy="3698879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38100">
                <a:solidFill>
                  <a:srgbClr val="FFB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919F27-9F1B-894C-82A3-3FB93F94F5CC}"/>
              </a:ext>
            </a:extLst>
          </p:cNvPr>
          <p:cNvGrpSpPr/>
          <p:nvPr/>
        </p:nvGrpSpPr>
        <p:grpSpPr>
          <a:xfrm>
            <a:off x="1372940" y="3286341"/>
            <a:ext cx="9446117" cy="2813062"/>
            <a:chOff x="1258656" y="3302347"/>
            <a:chExt cx="9446117" cy="2813062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D177E219-CEC2-6D44-A44D-0474B0D3EAF8}"/>
                </a:ext>
              </a:extLst>
            </p:cNvPr>
            <p:cNvGrpSpPr/>
            <p:nvPr/>
          </p:nvGrpSpPr>
          <p:grpSpPr>
            <a:xfrm>
              <a:off x="1258656" y="3302347"/>
              <a:ext cx="9446117" cy="2813062"/>
              <a:chOff x="1438696" y="3414428"/>
              <a:chExt cx="9446117" cy="2813062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C3C61DBB-B230-1843-9CEA-D6A0F8F9B5FE}"/>
                  </a:ext>
                </a:extLst>
              </p:cNvPr>
              <p:cNvGrpSpPr/>
              <p:nvPr/>
            </p:nvGrpSpPr>
            <p:grpSpPr>
              <a:xfrm>
                <a:off x="1438696" y="3414428"/>
                <a:ext cx="4618796" cy="2813062"/>
                <a:chOff x="143069" y="1467478"/>
                <a:chExt cx="4618796" cy="2813062"/>
              </a:xfrm>
            </p:grpSpPr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1045BC6D-A23E-D440-8396-558D191B4B97}"/>
                    </a:ext>
                  </a:extLst>
                </p:cNvPr>
                <p:cNvSpPr/>
                <p:nvPr/>
              </p:nvSpPr>
              <p:spPr>
                <a:xfrm>
                  <a:off x="143069" y="1664403"/>
                  <a:ext cx="4618796" cy="26161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AB258B5C-48B3-4797-B40C-5DF787237E2A}"/>
                    </a:ext>
                  </a:extLst>
                </p:cNvPr>
                <p:cNvSpPr txBox="1"/>
                <p:nvPr/>
              </p:nvSpPr>
              <p:spPr>
                <a:xfrm>
                  <a:off x="387591" y="1467478"/>
                  <a:ext cx="39212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b="1" dirty="0">
                      <a:latin typeface="Roboto Mono" pitchFamily="49" charset="0"/>
                      <a:ea typeface="Roboto Mono" pitchFamily="49" charset="0"/>
                    </a:rPr>
                    <a:t>“Traditional” Programming</a:t>
                  </a:r>
                </a:p>
              </p:txBody>
            </p:sp>
          </p:grpSp>
          <p:grpSp>
            <p:nvGrpSpPr>
              <p:cNvPr id="47" name="Gruppo 46">
                <a:extLst>
                  <a:ext uri="{FF2B5EF4-FFF2-40B4-BE49-F238E27FC236}">
                    <a16:creationId xmlns:a16="http://schemas.microsoft.com/office/drawing/2014/main" id="{590D32CF-A0F1-CF49-BBB6-15492930952E}"/>
                  </a:ext>
                </a:extLst>
              </p:cNvPr>
              <p:cNvGrpSpPr/>
              <p:nvPr/>
            </p:nvGrpSpPr>
            <p:grpSpPr>
              <a:xfrm>
                <a:off x="6266017" y="3414428"/>
                <a:ext cx="4618796" cy="2813062"/>
                <a:chOff x="5477238" y="1446064"/>
                <a:chExt cx="4618796" cy="2813062"/>
              </a:xfrm>
            </p:grpSpPr>
            <p:sp>
              <p:nvSpPr>
                <p:cNvPr id="44" name="Rettangolo 43">
                  <a:extLst>
                    <a:ext uri="{FF2B5EF4-FFF2-40B4-BE49-F238E27FC236}">
                      <a16:creationId xmlns:a16="http://schemas.microsoft.com/office/drawing/2014/main" id="{24A59510-5FC7-3142-A0CD-AC950DE3629A}"/>
                    </a:ext>
                  </a:extLst>
                </p:cNvPr>
                <p:cNvSpPr/>
                <p:nvPr/>
              </p:nvSpPr>
              <p:spPr>
                <a:xfrm>
                  <a:off x="5477238" y="1642989"/>
                  <a:ext cx="4618796" cy="26161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CD5004FD-5127-7548-80FA-50A4A2025A1F}"/>
                    </a:ext>
                  </a:extLst>
                </p:cNvPr>
                <p:cNvSpPr txBox="1"/>
                <p:nvPr/>
              </p:nvSpPr>
              <p:spPr>
                <a:xfrm>
                  <a:off x="5721760" y="1446064"/>
                  <a:ext cx="39212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b="1" dirty="0">
                      <a:latin typeface="Roboto Mono" pitchFamily="49" charset="0"/>
                      <a:ea typeface="Roboto Mono" pitchFamily="49" charset="0"/>
                    </a:rPr>
                    <a:t>Machine Learning</a:t>
                  </a:r>
                  <a:endParaRPr lang="en-GB" b="1" dirty="0">
                    <a:latin typeface="Roboto Mono" pitchFamily="49" charset="0"/>
                    <a:ea typeface="Roboto Mono" pitchFamily="49" charset="0"/>
                  </a:endParaRPr>
                </a:p>
              </p:txBody>
            </p:sp>
          </p:grpSp>
        </p:grp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1CDEE720-E51B-4247-B3A9-3E1E2503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3178" y="3820025"/>
              <a:ext cx="3887045" cy="2026816"/>
            </a:xfrm>
            <a:prstGeom prst="rect">
              <a:avLst/>
            </a:prstGeom>
          </p:spPr>
        </p:pic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DC974AA-2C19-624A-A1E3-0F0D2F2A0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2380" y="3868604"/>
              <a:ext cx="3900924" cy="1985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60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12517" y="1378270"/>
            <a:ext cx="891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In generale, qualsiasi problema di apprendimento automatico può essere ricondotto a una delle seguenti </a:t>
            </a:r>
            <a:r>
              <a:rPr lang="it-IT" sz="2000" b="1" dirty="0">
                <a:latin typeface="Roboto" panose="02000000000000000000" pitchFamily="2" charset="0"/>
                <a:ea typeface="Roboto" panose="02000000000000000000" pitchFamily="2" charset="0"/>
              </a:rPr>
              <a:t>classi di algoritmi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A81FAD-CA06-4136-A487-B8D6DE87166A}"/>
              </a:ext>
            </a:extLst>
          </p:cNvPr>
          <p:cNvSpPr txBox="1"/>
          <p:nvPr/>
        </p:nvSpPr>
        <p:spPr>
          <a:xfrm>
            <a:off x="412517" y="487469"/>
            <a:ext cx="1048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Machine learning </a:t>
            </a:r>
            <a:r>
              <a:rPr lang="it-IT" sz="2800" b="1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algorithms</a:t>
            </a:r>
            <a:r>
              <a:rPr lang="it-IT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classification</a:t>
            </a:r>
            <a:endParaRPr lang="it-IT" sz="2800" b="1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20B88E2-57BD-9B4C-9BE9-4DAE85DE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7" y="2453968"/>
            <a:ext cx="2557221" cy="231303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CD99FA-3D77-0E4E-BDAB-61B1DC69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549" y="2462595"/>
            <a:ext cx="2557220" cy="231302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288B88F-2472-DD47-A7DF-4D9AA5CD7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428" y="2319744"/>
            <a:ext cx="3356644" cy="2306972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3290F8E0-FAD7-344D-A25D-27E209DC8674}"/>
              </a:ext>
            </a:extLst>
          </p:cNvPr>
          <p:cNvGrpSpPr/>
          <p:nvPr/>
        </p:nvGrpSpPr>
        <p:grpSpPr>
          <a:xfrm>
            <a:off x="602776" y="4867063"/>
            <a:ext cx="2491531" cy="913113"/>
            <a:chOff x="602776" y="4791400"/>
            <a:chExt cx="2491531" cy="913113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1FA5620-4A38-9B40-AB5B-5FB668D82614}"/>
                </a:ext>
              </a:extLst>
            </p:cNvPr>
            <p:cNvSpPr/>
            <p:nvPr/>
          </p:nvSpPr>
          <p:spPr>
            <a:xfrm>
              <a:off x="602776" y="4791400"/>
              <a:ext cx="2491531" cy="913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90C3EE86-1FF6-B948-A98E-3EF656CF4D64}"/>
                </a:ext>
              </a:extLst>
            </p:cNvPr>
            <p:cNvSpPr/>
            <p:nvPr/>
          </p:nvSpPr>
          <p:spPr>
            <a:xfrm>
              <a:off x="602776" y="4924790"/>
              <a:ext cx="2491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b="1" u="sng" dirty="0" err="1">
                  <a:latin typeface="Roboto" panose="02000000000000000000" pitchFamily="2" charset="0"/>
                  <a:ea typeface="Roboto" panose="02000000000000000000" pitchFamily="2" charset="0"/>
                </a:rPr>
                <a:t>Supervised</a:t>
              </a:r>
              <a:endParaRPr lang="it-IT" b="1" u="sng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it-IT" b="1" dirty="0"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F741CE6-3E53-FF43-82F1-27DB5BFC240D}"/>
              </a:ext>
            </a:extLst>
          </p:cNvPr>
          <p:cNvGrpSpPr/>
          <p:nvPr/>
        </p:nvGrpSpPr>
        <p:grpSpPr>
          <a:xfrm>
            <a:off x="4107380" y="4867063"/>
            <a:ext cx="2491531" cy="913113"/>
            <a:chOff x="4100985" y="4757844"/>
            <a:chExt cx="2491531" cy="913113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CD1AA4D-3150-F349-B81C-57FA2E39399C}"/>
                </a:ext>
              </a:extLst>
            </p:cNvPr>
            <p:cNvSpPr/>
            <p:nvPr/>
          </p:nvSpPr>
          <p:spPr>
            <a:xfrm>
              <a:off x="4100985" y="4757844"/>
              <a:ext cx="2491531" cy="913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38DA2CA-F952-324E-9661-4FC2CDEB0E6D}"/>
                </a:ext>
              </a:extLst>
            </p:cNvPr>
            <p:cNvSpPr/>
            <p:nvPr/>
          </p:nvSpPr>
          <p:spPr>
            <a:xfrm>
              <a:off x="4100985" y="4891234"/>
              <a:ext cx="2491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b="1" u="sng" dirty="0" err="1">
                  <a:latin typeface="Roboto" panose="02000000000000000000" pitchFamily="2" charset="0"/>
                  <a:ea typeface="Roboto" panose="02000000000000000000" pitchFamily="2" charset="0"/>
                </a:rPr>
                <a:t>Unsupervised</a:t>
              </a:r>
              <a:endParaRPr lang="it-IT" b="1" u="sng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it-IT" b="1" dirty="0"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ECC2E5C5-5B8D-1C4A-B687-6CBA49401998}"/>
              </a:ext>
            </a:extLst>
          </p:cNvPr>
          <p:cNvGrpSpPr/>
          <p:nvPr/>
        </p:nvGrpSpPr>
        <p:grpSpPr>
          <a:xfrm>
            <a:off x="7611984" y="4860304"/>
            <a:ext cx="2491531" cy="913113"/>
            <a:chOff x="7611984" y="4757844"/>
            <a:chExt cx="2491531" cy="913113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F361333A-524D-584B-9251-06F57A9F2AA1}"/>
                </a:ext>
              </a:extLst>
            </p:cNvPr>
            <p:cNvSpPr/>
            <p:nvPr/>
          </p:nvSpPr>
          <p:spPr>
            <a:xfrm>
              <a:off x="7611984" y="4757844"/>
              <a:ext cx="2491531" cy="913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2055A010-46FF-384F-BB9F-5D73E1C0D544}"/>
                </a:ext>
              </a:extLst>
            </p:cNvPr>
            <p:cNvSpPr/>
            <p:nvPr/>
          </p:nvSpPr>
          <p:spPr>
            <a:xfrm>
              <a:off x="7611984" y="4891234"/>
              <a:ext cx="2491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Reinforcement</a:t>
              </a:r>
              <a:endParaRPr lang="it-IT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it-IT" b="1" dirty="0"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85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101</Words>
  <Application>Microsoft Macintosh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Roboto Light</vt:lpstr>
      <vt:lpstr>Roboto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Vincenzo Maritati</dc:creator>
  <cp:lastModifiedBy>Giuseppe Mastrandrea</cp:lastModifiedBy>
  <cp:revision>376</cp:revision>
  <cp:lastPrinted>2018-02-13T11:33:48Z</cp:lastPrinted>
  <dcterms:created xsi:type="dcterms:W3CDTF">2014-02-14T11:21:07Z</dcterms:created>
  <dcterms:modified xsi:type="dcterms:W3CDTF">2024-05-23T12:27:50Z</dcterms:modified>
</cp:coreProperties>
</file>