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54"/>
  </p:normalViewPr>
  <p:slideViewPr>
    <p:cSldViewPr snapToGrid="0" snapToObjects="1">
      <p:cViewPr>
        <p:scale>
          <a:sx n="123" d="100"/>
          <a:sy n="123" d="100"/>
        </p:scale>
        <p:origin x="9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1667429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2667892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200" y="6521788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en-US" sz="933" dirty="0">
                <a:solidFill>
                  <a:srgbClr val="999A98">
                    <a:lumMod val="60000"/>
                    <a:lumOff val="40000"/>
                  </a:srgbClr>
                </a:solidFill>
              </a:rPr>
              <a:t>© 2015, Amazon Web Services, Inc. or its Affiliates. All rights reserved.</a:t>
            </a:r>
            <a:endParaRPr lang="en-US" sz="933" dirty="0">
              <a:solidFill>
                <a:srgbClr val="999A98">
                  <a:lumMod val="60000"/>
                  <a:lumOff val="4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4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738601" y="6186346"/>
            <a:ext cx="1358044" cy="5867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280" y="2232571"/>
            <a:ext cx="8092721" cy="1667557"/>
          </a:xfrm>
        </p:spPr>
        <p:txBody>
          <a:bodyPr anchor="ctr" anchorCtr="0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5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045" y="3585288"/>
            <a:ext cx="8534400" cy="2332712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FAA63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7337-3780-6347-8254-3DE705581B9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E24D-2C91-A14A-82DD-8BA9ED420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3" y="1345776"/>
            <a:ext cx="10940405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973" y="6265520"/>
            <a:ext cx="735777" cy="4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32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56739" y="1318027"/>
            <a:ext cx="3360484" cy="201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18347" y="1622533"/>
            <a:ext cx="1193003" cy="1101908"/>
            <a:chOff x="2568732" y="689421"/>
            <a:chExt cx="894752" cy="8264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425" y="689421"/>
              <a:ext cx="521366" cy="6256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56873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 API Gateway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36867" y="1775842"/>
            <a:ext cx="1258067" cy="1102708"/>
            <a:chOff x="4088556" y="717202"/>
            <a:chExt cx="943550" cy="8270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714" y="717202"/>
              <a:ext cx="533234" cy="6430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88556" y="1388785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 </a:t>
              </a:r>
              <a:r>
                <a:rPr lang="en-US" sz="1333" b="1" dirty="0" err="1">
                  <a:solidFill>
                    <a:srgbClr val="474746"/>
                  </a:solidFill>
                </a:rPr>
                <a:t>Rekognition</a:t>
              </a:r>
              <a:endParaRPr lang="en-US" sz="1333" b="1" dirty="0">
                <a:solidFill>
                  <a:srgbClr val="474746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50549" y="2304904"/>
            <a:ext cx="10198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1333">
                <a:solidFill>
                  <a:srgbClr val="474746"/>
                </a:solidFill>
              </a:rPr>
              <a:t>f</a:t>
            </a:r>
            <a:r>
              <a:rPr lang="en-US" sz="1333">
                <a:solidFill>
                  <a:srgbClr val="474746"/>
                </a:solidFill>
              </a:rPr>
              <a:t>ace image</a:t>
            </a:r>
            <a:endParaRPr lang="en-US" sz="1333" dirty="0">
              <a:solidFill>
                <a:srgbClr val="474746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379893" y="4928249"/>
            <a:ext cx="1193003" cy="1074713"/>
            <a:chOff x="5609385" y="2100627"/>
            <a:chExt cx="894752" cy="8060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027" y="2100627"/>
              <a:ext cx="543466" cy="60199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09385" y="275103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</a:t>
              </a:r>
              <a:br>
                <a:rPr lang="en-US" sz="1333" b="1" dirty="0">
                  <a:solidFill>
                    <a:srgbClr val="474746"/>
                  </a:solidFill>
                </a:rPr>
              </a:br>
              <a:r>
                <a:rPr lang="en-US" sz="1333" b="1" dirty="0" err="1">
                  <a:solidFill>
                    <a:srgbClr val="474746"/>
                  </a:solidFill>
                </a:rPr>
                <a:t>DynamoDB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6391" y="1622532"/>
            <a:ext cx="1100008" cy="1115408"/>
            <a:chOff x="5869382" y="679296"/>
            <a:chExt cx="825006" cy="83655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95" y="679296"/>
              <a:ext cx="544781" cy="6537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869382" y="136022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AWS</a:t>
              </a:r>
            </a:p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Lambda</a:t>
              </a:r>
              <a:endParaRPr lang="en-US" sz="1333" b="1" dirty="0">
                <a:solidFill>
                  <a:srgbClr val="474746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7899186" y="2327197"/>
            <a:ext cx="1747877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76393" y="3377349"/>
            <a:ext cx="0" cy="147918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8669" y="3617478"/>
            <a:ext cx="1332416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474746"/>
                </a:solidFill>
              </a:rPr>
              <a:t>g</a:t>
            </a:r>
            <a:r>
              <a:rPr lang="en-US" sz="1333" dirty="0">
                <a:solidFill>
                  <a:srgbClr val="474746"/>
                </a:solidFill>
              </a:rPr>
              <a:t>ender data</a:t>
            </a:r>
          </a:p>
          <a:p>
            <a:pPr algn="ctr" defTabSz="609585"/>
            <a:r>
              <a:rPr lang="en-US" sz="1333" dirty="0">
                <a:solidFill>
                  <a:srgbClr val="474746"/>
                </a:solidFill>
              </a:rPr>
              <a:t>s</a:t>
            </a:r>
            <a:r>
              <a:rPr lang="en-US" sz="1333" dirty="0">
                <a:solidFill>
                  <a:srgbClr val="474746"/>
                </a:solidFill>
              </a:rPr>
              <a:t>entiment data</a:t>
            </a:r>
          </a:p>
          <a:p>
            <a:pPr algn="ctr" defTabSz="609585"/>
            <a:r>
              <a:rPr lang="en-US" sz="1333" dirty="0">
                <a:solidFill>
                  <a:srgbClr val="474746"/>
                </a:solidFill>
              </a:rPr>
              <a:t>a</a:t>
            </a:r>
            <a:r>
              <a:rPr lang="en-US" sz="1333" dirty="0">
                <a:solidFill>
                  <a:srgbClr val="474746"/>
                </a:solidFill>
              </a:rPr>
              <a:t>ge range data</a:t>
            </a:r>
          </a:p>
          <a:p>
            <a:pPr algn="ctr" defTabSz="609585"/>
            <a:r>
              <a:rPr lang="en-US" sz="1333" dirty="0">
                <a:solidFill>
                  <a:srgbClr val="474746"/>
                </a:solidFill>
              </a:rPr>
              <a:t>f</a:t>
            </a:r>
            <a:r>
              <a:rPr lang="en-US" sz="1333" dirty="0">
                <a:solidFill>
                  <a:srgbClr val="474746"/>
                </a:solidFill>
              </a:rPr>
              <a:t>ace counts</a:t>
            </a:r>
            <a:endParaRPr lang="en-US" sz="1333" dirty="0">
              <a:solidFill>
                <a:srgbClr val="474746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45223" y="1646332"/>
            <a:ext cx="1438656" cy="1317145"/>
            <a:chOff x="710731" y="901623"/>
            <a:chExt cx="1078992" cy="987859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69" y="901623"/>
              <a:ext cx="731520" cy="73152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10731" y="1734034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609585"/>
              <a:r>
                <a:rPr lang="en-US" sz="1333" dirty="0">
                  <a:solidFill>
                    <a:srgbClr val="474746"/>
                  </a:solidFill>
                  <a:latin typeface="Helvetica Neue"/>
                  <a:cs typeface="Helvetica Neue"/>
                </a:rPr>
                <a:t>w</a:t>
              </a:r>
              <a:r>
                <a:rPr lang="en-US" sz="1333" dirty="0">
                  <a:solidFill>
                    <a:srgbClr val="474746"/>
                  </a:solidFill>
                  <a:latin typeface="Helvetica Neue"/>
                  <a:cs typeface="Helvetica Neue"/>
                </a:rPr>
                <a:t>ebcam and </a:t>
              </a:r>
              <a:r>
                <a:rPr lang="en-US" sz="1333" dirty="0" err="1">
                  <a:solidFill>
                    <a:srgbClr val="474746"/>
                  </a:solidFill>
                  <a:latin typeface="Helvetica Neue"/>
                  <a:cs typeface="Helvetica Neue"/>
                </a:rPr>
                <a:t>OpenCV</a:t>
              </a:r>
              <a:endParaRPr lang="en-US" sz="1333" dirty="0">
                <a:solidFill>
                  <a:srgbClr val="474746"/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533608" y="2304904"/>
            <a:ext cx="177969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8275" y="2304904"/>
            <a:ext cx="120898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474746"/>
                </a:solidFill>
              </a:rPr>
              <a:t>detected face</a:t>
            </a:r>
            <a:endParaRPr lang="en-US" sz="1333" dirty="0">
              <a:solidFill>
                <a:srgbClr val="474746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" y="126697"/>
            <a:ext cx="12191999" cy="60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2400" dirty="0">
                <a:solidFill>
                  <a:srgbClr val="474746"/>
                </a:solidFill>
              </a:rPr>
              <a:t>Ingestion Architecture</a:t>
            </a:r>
            <a:endParaRPr lang="en-US" sz="2400" dirty="0">
              <a:solidFill>
                <a:srgbClr val="47474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79163" y="3556137"/>
            <a:ext cx="1193003" cy="1101908"/>
            <a:chOff x="2568732" y="689421"/>
            <a:chExt cx="894752" cy="8264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425" y="689421"/>
              <a:ext cx="521366" cy="6256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56873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 API Gateway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39235" y="3583826"/>
            <a:ext cx="1193003" cy="1074713"/>
            <a:chOff x="5609385" y="2100627"/>
            <a:chExt cx="894752" cy="8060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027" y="2100627"/>
              <a:ext cx="543466" cy="60199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09385" y="275103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</a:t>
              </a:r>
              <a:br>
                <a:rPr lang="en-US" sz="1333" b="1" dirty="0">
                  <a:solidFill>
                    <a:srgbClr val="474746"/>
                  </a:solidFill>
                </a:rPr>
              </a:br>
              <a:r>
                <a:rPr lang="en-US" sz="1333" b="1" dirty="0" err="1">
                  <a:solidFill>
                    <a:srgbClr val="474746"/>
                  </a:solidFill>
                </a:rPr>
                <a:t>DynamoDB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6700883" y="3973230"/>
            <a:ext cx="2731560" cy="119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17474" y="4020894"/>
            <a:ext cx="1215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g</a:t>
            </a:r>
            <a:r>
              <a:rPr lang="en-US" sz="1200" dirty="0">
                <a:solidFill>
                  <a:srgbClr val="474746"/>
                </a:solidFill>
              </a:rPr>
              <a:t>ender data</a:t>
            </a:r>
          </a:p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s</a:t>
            </a:r>
            <a:r>
              <a:rPr lang="en-US" sz="1200" dirty="0">
                <a:solidFill>
                  <a:srgbClr val="474746"/>
                </a:solidFill>
              </a:rPr>
              <a:t>entiment data</a:t>
            </a:r>
          </a:p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a</a:t>
            </a:r>
            <a:r>
              <a:rPr lang="en-US" sz="1200" dirty="0">
                <a:solidFill>
                  <a:srgbClr val="474746"/>
                </a:solidFill>
              </a:rPr>
              <a:t>ge range data</a:t>
            </a:r>
          </a:p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f</a:t>
            </a:r>
            <a:r>
              <a:rPr lang="en-US" sz="1200" dirty="0">
                <a:solidFill>
                  <a:srgbClr val="474746"/>
                </a:solidFill>
              </a:rPr>
              <a:t>ace counts</a:t>
            </a:r>
            <a:endParaRPr lang="en-US" sz="1200" dirty="0">
              <a:solidFill>
                <a:srgbClr val="474746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59" y="3541295"/>
            <a:ext cx="975360" cy="9753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396741" y="4651176"/>
            <a:ext cx="1438656" cy="207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09585"/>
            <a:r>
              <a:rPr lang="en-US" sz="1333" dirty="0">
                <a:solidFill>
                  <a:srgbClr val="474746"/>
                </a:solidFill>
                <a:latin typeface="Helvetica Neue"/>
                <a:cs typeface="Helvetica Neue"/>
              </a:rPr>
              <a:t>Client Browser</a:t>
            </a:r>
            <a:endParaRPr lang="en-US" sz="1333" dirty="0">
              <a:solidFill>
                <a:srgbClr val="474746"/>
              </a:solidFill>
              <a:latin typeface="Helvetica Neue"/>
              <a:cs typeface="Helvetica Neue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555141" y="2684282"/>
            <a:ext cx="573599" cy="7852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" y="126697"/>
            <a:ext cx="12191999" cy="60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2400" dirty="0">
                <a:solidFill>
                  <a:srgbClr val="474746"/>
                </a:solidFill>
              </a:rPr>
              <a:t>Dashboard Architecture</a:t>
            </a:r>
            <a:endParaRPr lang="en-US" sz="2400" dirty="0">
              <a:solidFill>
                <a:srgbClr val="474746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504" y="1942740"/>
            <a:ext cx="975360" cy="1114085"/>
            <a:chOff x="2200481" y="2899375"/>
            <a:chExt cx="731520" cy="8355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851" y="2899375"/>
              <a:ext cx="544780" cy="65309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00481" y="3579307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 </a:t>
              </a:r>
              <a:r>
                <a:rPr lang="en-US" sz="1333" b="1" dirty="0" err="1">
                  <a:solidFill>
                    <a:srgbClr val="474746"/>
                  </a:solidFill>
                </a:rPr>
                <a:t>CloudFront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683" y="5157356"/>
            <a:ext cx="1193003" cy="1090192"/>
            <a:chOff x="3132714" y="851976"/>
            <a:chExt cx="894752" cy="81764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119" y="851976"/>
              <a:ext cx="519942" cy="62393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132714" y="1513988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</a:t>
              </a:r>
              <a:br>
                <a:rPr lang="en-US" sz="1333" b="1" dirty="0">
                  <a:solidFill>
                    <a:srgbClr val="474746"/>
                  </a:solidFill>
                </a:rPr>
              </a:br>
              <a:r>
                <a:rPr lang="en-US" sz="1333" b="1" dirty="0" err="1">
                  <a:solidFill>
                    <a:srgbClr val="474746"/>
                  </a:solidFill>
                </a:rPr>
                <a:t>Cognito</a:t>
              </a:r>
              <a:endParaRPr lang="en-US" sz="2400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23915" y="980542"/>
            <a:ext cx="975360" cy="1110284"/>
            <a:chOff x="4895007" y="683139"/>
            <a:chExt cx="731520" cy="83271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108" y="683139"/>
              <a:ext cx="537317" cy="6380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895007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609585"/>
              <a:r>
                <a:rPr lang="en-US" sz="1333" b="1" dirty="0">
                  <a:solidFill>
                    <a:srgbClr val="474746"/>
                  </a:solidFill>
                </a:rPr>
                <a:t>Amazon</a:t>
              </a:r>
              <a:br>
                <a:rPr lang="en-US" sz="1333" b="1" dirty="0">
                  <a:solidFill>
                    <a:srgbClr val="474746"/>
                  </a:solidFill>
                </a:rPr>
              </a:br>
              <a:r>
                <a:rPr lang="en-US" sz="1333" b="1" dirty="0">
                  <a:solidFill>
                    <a:srgbClr val="474746"/>
                  </a:solidFill>
                </a:rPr>
                <a:t>Route </a:t>
              </a:r>
              <a:r>
                <a:rPr lang="en-US" sz="1333" b="1" dirty="0">
                  <a:solidFill>
                    <a:srgbClr val="474746"/>
                  </a:solidFill>
                </a:rPr>
                <a:t>53</a:t>
              </a:r>
              <a:endParaRPr lang="en-US" sz="1333" b="1" dirty="0">
                <a:solidFill>
                  <a:srgbClr val="474746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47349" y="2036707"/>
            <a:ext cx="955710" cy="1094377"/>
            <a:chOff x="3912442" y="1170418"/>
            <a:chExt cx="716783" cy="820783"/>
          </a:xfrm>
        </p:grpSpPr>
        <p:sp>
          <p:nvSpPr>
            <p:cNvPr id="46" name="TextBox 45"/>
            <p:cNvSpPr txBox="1"/>
            <p:nvPr/>
          </p:nvSpPr>
          <p:spPr>
            <a:xfrm>
              <a:off x="3912442" y="1675634"/>
              <a:ext cx="71678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lang="en-US" sz="1067" b="1" dirty="0">
                  <a:solidFill>
                    <a:srgbClr val="474746"/>
                  </a:solidFill>
                  <a:latin typeface="Helvetica Neue"/>
                  <a:cs typeface="Helvetica Neue"/>
                </a:rPr>
                <a:t>Amazon S3 </a:t>
              </a:r>
              <a:br>
                <a:rPr lang="en-US" sz="1067" b="1" dirty="0">
                  <a:solidFill>
                    <a:srgbClr val="474746"/>
                  </a:solidFill>
                  <a:latin typeface="Helvetica Neue"/>
                  <a:cs typeface="Helvetica Neue"/>
                </a:rPr>
              </a:br>
              <a:r>
                <a:rPr lang="en-US" sz="1067" b="1" dirty="0">
                  <a:solidFill>
                    <a:srgbClr val="474746"/>
                  </a:solidFill>
                  <a:latin typeface="Helvetica Neue"/>
                  <a:cs typeface="Helvetica Neue"/>
                </a:rPr>
                <a:t>bucket</a:t>
              </a:r>
              <a:endParaRPr lang="en-US" sz="1067" b="1" dirty="0">
                <a:solidFill>
                  <a:srgbClr val="474746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387" y="1170418"/>
              <a:ext cx="468336" cy="485681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/>
          <p:nvPr/>
        </p:nvCxnSpPr>
        <p:spPr>
          <a:xfrm>
            <a:off x="4657401" y="3985985"/>
            <a:ext cx="115531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00883" y="2470899"/>
            <a:ext cx="108506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719194" y="2571589"/>
            <a:ext cx="1047311" cy="109508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19193" y="4364822"/>
            <a:ext cx="1093523" cy="12496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916461">
            <a:off x="4684531" y="500402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OAuth2 flow</a:t>
            </a:r>
            <a:endParaRPr lang="en-US" sz="1200" dirty="0">
              <a:solidFill>
                <a:srgbClr val="47474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8847239">
            <a:off x="4402603" y="274697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AngularJS SPA</a:t>
            </a:r>
          </a:p>
          <a:p>
            <a:pPr algn="ctr" defTabSz="609585"/>
            <a:r>
              <a:rPr lang="en-US" sz="1200" dirty="0">
                <a:solidFill>
                  <a:srgbClr val="474746"/>
                </a:solidFill>
              </a:rPr>
              <a:t>&amp; static contents</a:t>
            </a:r>
            <a:endParaRPr lang="en-US" sz="1200" dirty="0">
              <a:solidFill>
                <a:srgbClr val="47474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84641" y="2346207"/>
            <a:ext cx="254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lang="en-US" sz="1200" dirty="0" err="1">
                <a:solidFill>
                  <a:srgbClr val="474746"/>
                </a:solidFill>
              </a:rPr>
              <a:t>brickandmortar.cloud-oriented.com</a:t>
            </a:r>
            <a:endParaRPr lang="en-US" sz="1200" dirty="0">
              <a:solidFill>
                <a:srgbClr val="474746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15" y="5855794"/>
            <a:ext cx="1803447" cy="377465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endCxn id="64" idx="0"/>
          </p:cNvCxnSpPr>
          <p:nvPr/>
        </p:nvCxnSpPr>
        <p:spPr>
          <a:xfrm>
            <a:off x="4116070" y="4909667"/>
            <a:ext cx="12669" cy="9461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Calibri</vt:lpstr>
      <vt:lpstr>Calibri Light</vt:lpstr>
      <vt:lpstr>Consolas</vt:lpstr>
      <vt:lpstr>Helvetica Neue</vt:lpstr>
      <vt:lpstr>Lucida Console</vt:lpstr>
      <vt:lpstr>Times New Roman</vt:lpstr>
      <vt:lpstr>Arial</vt:lpstr>
      <vt:lpstr>Office Theme</vt:lpstr>
      <vt:lpstr>DeckTemplate-AWS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2017-11-01T14:25:26Z</dcterms:created>
  <dcterms:modified xsi:type="dcterms:W3CDTF">2017-11-01T14:27:11Z</dcterms:modified>
</cp:coreProperties>
</file>