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4"/>
  </p:sldMasterIdLst>
  <p:notesMasterIdLst>
    <p:notesMasterId r:id="rId34"/>
  </p:notesMasterIdLst>
  <p:sldIdLst>
    <p:sldId id="261" r:id="rId5"/>
    <p:sldId id="256" r:id="rId6"/>
    <p:sldId id="262" r:id="rId7"/>
    <p:sldId id="257" r:id="rId8"/>
    <p:sldId id="258" r:id="rId9"/>
    <p:sldId id="259" r:id="rId10"/>
    <p:sldId id="263" r:id="rId11"/>
    <p:sldId id="274" r:id="rId12"/>
    <p:sldId id="277" r:id="rId13"/>
    <p:sldId id="278" r:id="rId14"/>
    <p:sldId id="264" r:id="rId15"/>
    <p:sldId id="279" r:id="rId16"/>
    <p:sldId id="280" r:id="rId17"/>
    <p:sldId id="281" r:id="rId18"/>
    <p:sldId id="282" r:id="rId19"/>
    <p:sldId id="283" r:id="rId20"/>
    <p:sldId id="273" r:id="rId21"/>
    <p:sldId id="272" r:id="rId22"/>
    <p:sldId id="270" r:id="rId23"/>
    <p:sldId id="271" r:id="rId24"/>
    <p:sldId id="265" r:id="rId25"/>
    <p:sldId id="266" r:id="rId26"/>
    <p:sldId id="267" r:id="rId27"/>
    <p:sldId id="268" r:id="rId28"/>
    <p:sldId id="269" r:id="rId29"/>
    <p:sldId id="275" r:id="rId30"/>
    <p:sldId id="276" r:id="rId31"/>
    <p:sldId id="284" r:id="rId32"/>
    <p:sldId id="28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282"/>
    <a:srgbClr val="FDA66D"/>
    <a:srgbClr val="EE7C5E"/>
    <a:srgbClr val="FCB95F"/>
    <a:srgbClr val="FFFF82"/>
    <a:srgbClr val="EB5C2E"/>
    <a:srgbClr val="F8C573"/>
    <a:srgbClr val="F6AF3F"/>
    <a:srgbClr val="BE1B22"/>
    <a:srgbClr val="F8CB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8" autoAdjust="0"/>
    <p:restoredTop sz="94249" autoAdjust="0"/>
  </p:normalViewPr>
  <p:slideViewPr>
    <p:cSldViewPr snapToGrid="0">
      <p:cViewPr varScale="1">
        <p:scale>
          <a:sx n="68" d="100"/>
          <a:sy n="68" d="100"/>
        </p:scale>
        <p:origin x="852"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9AB9E3-2E71-482A-978E-A84C199A8B3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it-IT"/>
        </a:p>
      </dgm:t>
    </dgm:pt>
    <dgm:pt modelId="{C15BC0A6-1341-407C-8DD0-B82F089AB90D}">
      <dgm:prSet custT="1"/>
      <dgm:spPr/>
      <dgm:t>
        <a:bodyPr/>
        <a:lstStyle/>
        <a:p>
          <a:r>
            <a:rPr lang="it-IT" sz="2400" b="1" dirty="0"/>
            <a:t>ANDREMO AD ANALIZZARE</a:t>
          </a:r>
          <a:r>
            <a:rPr lang="it-IT" sz="2100" dirty="0"/>
            <a:t>:</a:t>
          </a:r>
        </a:p>
      </dgm:t>
    </dgm:pt>
    <dgm:pt modelId="{2456BFA2-61D0-47E9-8D24-4048F9FA7F5A}" type="parTrans" cxnId="{9EFCE32B-4EAE-46E7-A33A-6C58DEB4EC42}">
      <dgm:prSet/>
      <dgm:spPr/>
      <dgm:t>
        <a:bodyPr/>
        <a:lstStyle/>
        <a:p>
          <a:endParaRPr lang="it-IT"/>
        </a:p>
      </dgm:t>
    </dgm:pt>
    <dgm:pt modelId="{BEA4E5C5-3A96-4516-BC85-AE045EE95B66}" type="sibTrans" cxnId="{9EFCE32B-4EAE-46E7-A33A-6C58DEB4EC42}">
      <dgm:prSet/>
      <dgm:spPr/>
      <dgm:t>
        <a:bodyPr/>
        <a:lstStyle/>
        <a:p>
          <a:endParaRPr lang="it-IT"/>
        </a:p>
      </dgm:t>
    </dgm:pt>
    <dgm:pt modelId="{A587E642-1A0E-4336-A2D1-635856425066}">
      <dgm:prSet/>
      <dgm:spPr/>
      <dgm:t>
        <a:bodyPr/>
        <a:lstStyle/>
        <a:p>
          <a:pPr>
            <a:lnSpc>
              <a:spcPct val="150000"/>
            </a:lnSpc>
          </a:pPr>
          <a:r>
            <a:rPr lang="en-US" dirty="0"/>
            <a:t>LO SCENARIO ECONOMICO DI RIFERIMENTO; </a:t>
          </a:r>
          <a:endParaRPr lang="it-IT" dirty="0"/>
        </a:p>
      </dgm:t>
    </dgm:pt>
    <dgm:pt modelId="{A9ADE91A-170A-4010-9E8C-426931B9F32D}" type="parTrans" cxnId="{E5699181-9568-4572-B191-000F9ABE9312}">
      <dgm:prSet/>
      <dgm:spPr/>
      <dgm:t>
        <a:bodyPr/>
        <a:lstStyle/>
        <a:p>
          <a:endParaRPr lang="it-IT"/>
        </a:p>
      </dgm:t>
    </dgm:pt>
    <dgm:pt modelId="{66A25CBE-2E69-4CE3-9604-2838D82DE2A2}" type="sibTrans" cxnId="{E5699181-9568-4572-B191-000F9ABE9312}">
      <dgm:prSet/>
      <dgm:spPr/>
      <dgm:t>
        <a:bodyPr/>
        <a:lstStyle/>
        <a:p>
          <a:endParaRPr lang="it-IT"/>
        </a:p>
      </dgm:t>
    </dgm:pt>
    <dgm:pt modelId="{6D7B26FC-EB32-487B-80DB-8F3A034168B2}">
      <dgm:prSet/>
      <dgm:spPr/>
      <dgm:t>
        <a:bodyPr/>
        <a:lstStyle/>
        <a:p>
          <a:pPr>
            <a:lnSpc>
              <a:spcPct val="150000"/>
            </a:lnSpc>
          </a:pPr>
          <a:r>
            <a:rPr lang="en-US" dirty="0"/>
            <a:t>IL SETTORE DI APPARTENENZA;</a:t>
          </a:r>
          <a:endParaRPr lang="it-IT" dirty="0"/>
        </a:p>
      </dgm:t>
    </dgm:pt>
    <dgm:pt modelId="{12E457FD-0115-4BAC-AC29-ADE68A515337}" type="parTrans" cxnId="{2F0F832B-E6CD-41A5-800C-6702E0451113}">
      <dgm:prSet/>
      <dgm:spPr/>
      <dgm:t>
        <a:bodyPr/>
        <a:lstStyle/>
        <a:p>
          <a:endParaRPr lang="it-IT"/>
        </a:p>
      </dgm:t>
    </dgm:pt>
    <dgm:pt modelId="{F931D278-A9D9-4FDE-8111-651D34A925E1}" type="sibTrans" cxnId="{2F0F832B-E6CD-41A5-800C-6702E0451113}">
      <dgm:prSet/>
      <dgm:spPr/>
      <dgm:t>
        <a:bodyPr/>
        <a:lstStyle/>
        <a:p>
          <a:endParaRPr lang="it-IT"/>
        </a:p>
      </dgm:t>
    </dgm:pt>
    <dgm:pt modelId="{277BBBB1-FA1C-44A9-9B82-2133B7444B67}">
      <dgm:prSet/>
      <dgm:spPr/>
      <dgm:t>
        <a:bodyPr/>
        <a:lstStyle/>
        <a:p>
          <a:pPr>
            <a:lnSpc>
              <a:spcPct val="150000"/>
            </a:lnSpc>
          </a:pPr>
          <a:r>
            <a:rPr lang="en-US" dirty="0"/>
            <a:t>LE STRATEGIE AZIENDALI;</a:t>
          </a:r>
          <a:endParaRPr lang="it-IT" dirty="0"/>
        </a:p>
      </dgm:t>
    </dgm:pt>
    <dgm:pt modelId="{BAECBF34-820D-4EC3-803C-55BED5FFF598}" type="parTrans" cxnId="{23D31FFF-4DA2-41A6-A47F-B5A1BDBA6FBD}">
      <dgm:prSet/>
      <dgm:spPr/>
      <dgm:t>
        <a:bodyPr/>
        <a:lstStyle/>
        <a:p>
          <a:endParaRPr lang="it-IT"/>
        </a:p>
      </dgm:t>
    </dgm:pt>
    <dgm:pt modelId="{645C548B-5C6D-4E42-A11E-625AD3B2F00C}" type="sibTrans" cxnId="{23D31FFF-4DA2-41A6-A47F-B5A1BDBA6FBD}">
      <dgm:prSet/>
      <dgm:spPr/>
      <dgm:t>
        <a:bodyPr/>
        <a:lstStyle/>
        <a:p>
          <a:endParaRPr lang="it-IT"/>
        </a:p>
      </dgm:t>
    </dgm:pt>
    <dgm:pt modelId="{F91B8FED-B5C3-43B9-9E31-05500D168E20}">
      <dgm:prSet/>
      <dgm:spPr/>
      <dgm:t>
        <a:bodyPr/>
        <a:lstStyle/>
        <a:p>
          <a:pPr>
            <a:lnSpc>
              <a:spcPct val="150000"/>
            </a:lnSpc>
          </a:pPr>
          <a:r>
            <a:rPr lang="en-US" dirty="0"/>
            <a:t>LA STRUTTURA ECONOMICO-FINANZIARIA;</a:t>
          </a:r>
          <a:endParaRPr lang="it-IT" dirty="0"/>
        </a:p>
      </dgm:t>
    </dgm:pt>
    <dgm:pt modelId="{7CC32EA8-947F-4C52-AA87-6FCB4A4C5064}" type="parTrans" cxnId="{6EECAFBC-E5A1-4025-A2B0-8291E4C873BE}">
      <dgm:prSet/>
      <dgm:spPr/>
      <dgm:t>
        <a:bodyPr/>
        <a:lstStyle/>
        <a:p>
          <a:endParaRPr lang="it-IT"/>
        </a:p>
      </dgm:t>
    </dgm:pt>
    <dgm:pt modelId="{DB79D283-A208-46AF-98C6-CF736DC9BB87}" type="sibTrans" cxnId="{6EECAFBC-E5A1-4025-A2B0-8291E4C873BE}">
      <dgm:prSet/>
      <dgm:spPr/>
      <dgm:t>
        <a:bodyPr/>
        <a:lstStyle/>
        <a:p>
          <a:endParaRPr lang="it-IT"/>
        </a:p>
      </dgm:t>
    </dgm:pt>
    <dgm:pt modelId="{5D58E5C8-38D4-4ECF-91D4-02776BC3D803}">
      <dgm:prSet/>
      <dgm:spPr/>
      <dgm:t>
        <a:bodyPr/>
        <a:lstStyle/>
        <a:p>
          <a:pPr>
            <a:lnSpc>
              <a:spcPct val="150000"/>
            </a:lnSpc>
          </a:pPr>
          <a:r>
            <a:rPr lang="en-US" dirty="0"/>
            <a:t>L’ASSETTO DELLE RELAZIONI PATRIMONIALI;</a:t>
          </a:r>
          <a:endParaRPr lang="it-IT" dirty="0"/>
        </a:p>
      </dgm:t>
    </dgm:pt>
    <dgm:pt modelId="{DC4A3B18-9ADC-44A2-83F4-50FA16AF3B98}" type="parTrans" cxnId="{56892617-42CE-452D-B801-0D33417750CA}">
      <dgm:prSet/>
      <dgm:spPr/>
      <dgm:t>
        <a:bodyPr/>
        <a:lstStyle/>
        <a:p>
          <a:endParaRPr lang="it-IT"/>
        </a:p>
      </dgm:t>
    </dgm:pt>
    <dgm:pt modelId="{7A03263C-AE45-4134-B8CD-140D88524E64}" type="sibTrans" cxnId="{56892617-42CE-452D-B801-0D33417750CA}">
      <dgm:prSet/>
      <dgm:spPr/>
      <dgm:t>
        <a:bodyPr/>
        <a:lstStyle/>
        <a:p>
          <a:endParaRPr lang="it-IT"/>
        </a:p>
      </dgm:t>
    </dgm:pt>
    <dgm:pt modelId="{317FD749-8707-48D4-AB88-97D93162DEC8}">
      <dgm:prSet/>
      <dgm:spPr/>
      <dgm:t>
        <a:bodyPr/>
        <a:lstStyle/>
        <a:p>
          <a:pPr>
            <a:lnSpc>
              <a:spcPct val="150000"/>
            </a:lnSpc>
          </a:pPr>
          <a:r>
            <a:rPr lang="en-US" dirty="0"/>
            <a:t>L’ANDAMENTO DELLE RELAZIONI CON IL MERCATO;</a:t>
          </a:r>
          <a:endParaRPr lang="it-IT" dirty="0"/>
        </a:p>
      </dgm:t>
    </dgm:pt>
    <dgm:pt modelId="{BDACE90F-036B-4656-B6C4-6EEC5F1FD3B1}" type="parTrans" cxnId="{C99FD3FE-A542-4E69-A453-F03DE73F80B6}">
      <dgm:prSet/>
      <dgm:spPr/>
      <dgm:t>
        <a:bodyPr/>
        <a:lstStyle/>
        <a:p>
          <a:endParaRPr lang="it-IT"/>
        </a:p>
      </dgm:t>
    </dgm:pt>
    <dgm:pt modelId="{3E7C278B-D32B-49F0-8FA1-326B71620C91}" type="sibTrans" cxnId="{C99FD3FE-A542-4E69-A453-F03DE73F80B6}">
      <dgm:prSet/>
      <dgm:spPr/>
      <dgm:t>
        <a:bodyPr/>
        <a:lstStyle/>
        <a:p>
          <a:endParaRPr lang="it-IT"/>
        </a:p>
      </dgm:t>
    </dgm:pt>
    <dgm:pt modelId="{4AEBF27B-F118-493D-98B8-C32179F58172}" type="pres">
      <dgm:prSet presAssocID="{ED9AB9E3-2E71-482A-978E-A84C199A8B3A}" presName="linear" presStyleCnt="0">
        <dgm:presLayoutVars>
          <dgm:dir/>
          <dgm:animLvl val="lvl"/>
          <dgm:resizeHandles val="exact"/>
        </dgm:presLayoutVars>
      </dgm:prSet>
      <dgm:spPr/>
    </dgm:pt>
    <dgm:pt modelId="{60150F06-C414-434D-9D78-C87E7ED7897B}" type="pres">
      <dgm:prSet presAssocID="{C15BC0A6-1341-407C-8DD0-B82F089AB90D}" presName="parentLin" presStyleCnt="0"/>
      <dgm:spPr/>
    </dgm:pt>
    <dgm:pt modelId="{EB7A850E-E277-48DE-BF1B-50FEEEDDAD6B}" type="pres">
      <dgm:prSet presAssocID="{C15BC0A6-1341-407C-8DD0-B82F089AB90D}" presName="parentLeftMargin" presStyleLbl="node1" presStyleIdx="0" presStyleCnt="1"/>
      <dgm:spPr/>
    </dgm:pt>
    <dgm:pt modelId="{AF83B4B1-36EE-4C5C-A63C-1CFA18F2EA3C}" type="pres">
      <dgm:prSet presAssocID="{C15BC0A6-1341-407C-8DD0-B82F089AB90D}" presName="parentText" presStyleLbl="node1" presStyleIdx="0" presStyleCnt="1" custScaleX="119758" custScaleY="120138">
        <dgm:presLayoutVars>
          <dgm:chMax val="0"/>
          <dgm:bulletEnabled val="1"/>
        </dgm:presLayoutVars>
      </dgm:prSet>
      <dgm:spPr/>
    </dgm:pt>
    <dgm:pt modelId="{7A886FBB-20C1-46B1-A88E-9641BD877045}" type="pres">
      <dgm:prSet presAssocID="{C15BC0A6-1341-407C-8DD0-B82F089AB90D}" presName="negativeSpace" presStyleCnt="0"/>
      <dgm:spPr/>
    </dgm:pt>
    <dgm:pt modelId="{6F91FEDC-D7BA-473A-85CE-603CB51D78AD}" type="pres">
      <dgm:prSet presAssocID="{C15BC0A6-1341-407C-8DD0-B82F089AB90D}" presName="childText" presStyleLbl="conFgAcc1" presStyleIdx="0" presStyleCnt="1" custLinFactNeighborX="1987" custLinFactNeighborY="8288">
        <dgm:presLayoutVars>
          <dgm:bulletEnabled val="1"/>
        </dgm:presLayoutVars>
      </dgm:prSet>
      <dgm:spPr/>
    </dgm:pt>
  </dgm:ptLst>
  <dgm:cxnLst>
    <dgm:cxn modelId="{56892617-42CE-452D-B801-0D33417750CA}" srcId="{C15BC0A6-1341-407C-8DD0-B82F089AB90D}" destId="{5D58E5C8-38D4-4ECF-91D4-02776BC3D803}" srcOrd="4" destOrd="0" parTransId="{DC4A3B18-9ADC-44A2-83F4-50FA16AF3B98}" sibTransId="{7A03263C-AE45-4134-B8CD-140D88524E64}"/>
    <dgm:cxn modelId="{E504B723-D0C7-4B2F-96A8-26CE9CEB4493}" type="presOf" srcId="{5D58E5C8-38D4-4ECF-91D4-02776BC3D803}" destId="{6F91FEDC-D7BA-473A-85CE-603CB51D78AD}" srcOrd="0" destOrd="4" presId="urn:microsoft.com/office/officeart/2005/8/layout/list1"/>
    <dgm:cxn modelId="{2F0F832B-E6CD-41A5-800C-6702E0451113}" srcId="{C15BC0A6-1341-407C-8DD0-B82F089AB90D}" destId="{6D7B26FC-EB32-487B-80DB-8F3A034168B2}" srcOrd="1" destOrd="0" parTransId="{12E457FD-0115-4BAC-AC29-ADE68A515337}" sibTransId="{F931D278-A9D9-4FDE-8111-651D34A925E1}"/>
    <dgm:cxn modelId="{9EFCE32B-4EAE-46E7-A33A-6C58DEB4EC42}" srcId="{ED9AB9E3-2E71-482A-978E-A84C199A8B3A}" destId="{C15BC0A6-1341-407C-8DD0-B82F089AB90D}" srcOrd="0" destOrd="0" parTransId="{2456BFA2-61D0-47E9-8D24-4048F9FA7F5A}" sibTransId="{BEA4E5C5-3A96-4516-BC85-AE045EE95B66}"/>
    <dgm:cxn modelId="{FD292C6D-489D-470F-9135-DB63667D2951}" type="presOf" srcId="{6D7B26FC-EB32-487B-80DB-8F3A034168B2}" destId="{6F91FEDC-D7BA-473A-85CE-603CB51D78AD}" srcOrd="0" destOrd="1" presId="urn:microsoft.com/office/officeart/2005/8/layout/list1"/>
    <dgm:cxn modelId="{D869D956-0AC3-4910-94BE-A790C8C6B58D}" type="presOf" srcId="{A587E642-1A0E-4336-A2D1-635856425066}" destId="{6F91FEDC-D7BA-473A-85CE-603CB51D78AD}" srcOrd="0" destOrd="0" presId="urn:microsoft.com/office/officeart/2005/8/layout/list1"/>
    <dgm:cxn modelId="{E5699181-9568-4572-B191-000F9ABE9312}" srcId="{C15BC0A6-1341-407C-8DD0-B82F089AB90D}" destId="{A587E642-1A0E-4336-A2D1-635856425066}" srcOrd="0" destOrd="0" parTransId="{A9ADE91A-170A-4010-9E8C-426931B9F32D}" sibTransId="{66A25CBE-2E69-4CE3-9604-2838D82DE2A2}"/>
    <dgm:cxn modelId="{3757CAAA-410C-4564-9751-C0C4CD220072}" type="presOf" srcId="{C15BC0A6-1341-407C-8DD0-B82F089AB90D}" destId="{EB7A850E-E277-48DE-BF1B-50FEEEDDAD6B}" srcOrd="0" destOrd="0" presId="urn:microsoft.com/office/officeart/2005/8/layout/list1"/>
    <dgm:cxn modelId="{A72408AD-2782-47C6-8E52-D0EAB7EC7FC4}" type="presOf" srcId="{F91B8FED-B5C3-43B9-9E31-05500D168E20}" destId="{6F91FEDC-D7BA-473A-85CE-603CB51D78AD}" srcOrd="0" destOrd="3" presId="urn:microsoft.com/office/officeart/2005/8/layout/list1"/>
    <dgm:cxn modelId="{6EECAFBC-E5A1-4025-A2B0-8291E4C873BE}" srcId="{C15BC0A6-1341-407C-8DD0-B82F089AB90D}" destId="{F91B8FED-B5C3-43B9-9E31-05500D168E20}" srcOrd="3" destOrd="0" parTransId="{7CC32EA8-947F-4C52-AA87-6FCB4A4C5064}" sibTransId="{DB79D283-A208-46AF-98C6-CF736DC9BB87}"/>
    <dgm:cxn modelId="{B9C3D4C2-1FC9-4F04-B9EA-8B11A49B2547}" type="presOf" srcId="{ED9AB9E3-2E71-482A-978E-A84C199A8B3A}" destId="{4AEBF27B-F118-493D-98B8-C32179F58172}" srcOrd="0" destOrd="0" presId="urn:microsoft.com/office/officeart/2005/8/layout/list1"/>
    <dgm:cxn modelId="{C539A4C8-3395-4814-BD3F-27E84B96B462}" type="presOf" srcId="{277BBBB1-FA1C-44A9-9B82-2133B7444B67}" destId="{6F91FEDC-D7BA-473A-85CE-603CB51D78AD}" srcOrd="0" destOrd="2" presId="urn:microsoft.com/office/officeart/2005/8/layout/list1"/>
    <dgm:cxn modelId="{A593DAD8-427F-43D0-950C-BCB70FC20057}" type="presOf" srcId="{C15BC0A6-1341-407C-8DD0-B82F089AB90D}" destId="{AF83B4B1-36EE-4C5C-A63C-1CFA18F2EA3C}" srcOrd="1" destOrd="0" presId="urn:microsoft.com/office/officeart/2005/8/layout/list1"/>
    <dgm:cxn modelId="{1B006DDB-CF9E-48DB-B688-61C131D7B703}" type="presOf" srcId="{317FD749-8707-48D4-AB88-97D93162DEC8}" destId="{6F91FEDC-D7BA-473A-85CE-603CB51D78AD}" srcOrd="0" destOrd="5" presId="urn:microsoft.com/office/officeart/2005/8/layout/list1"/>
    <dgm:cxn modelId="{C99FD3FE-A542-4E69-A453-F03DE73F80B6}" srcId="{C15BC0A6-1341-407C-8DD0-B82F089AB90D}" destId="{317FD749-8707-48D4-AB88-97D93162DEC8}" srcOrd="5" destOrd="0" parTransId="{BDACE90F-036B-4656-B6C4-6EEC5F1FD3B1}" sibTransId="{3E7C278B-D32B-49F0-8FA1-326B71620C91}"/>
    <dgm:cxn modelId="{23D31FFF-4DA2-41A6-A47F-B5A1BDBA6FBD}" srcId="{C15BC0A6-1341-407C-8DD0-B82F089AB90D}" destId="{277BBBB1-FA1C-44A9-9B82-2133B7444B67}" srcOrd="2" destOrd="0" parTransId="{BAECBF34-820D-4EC3-803C-55BED5FFF598}" sibTransId="{645C548B-5C6D-4E42-A11E-625AD3B2F00C}"/>
    <dgm:cxn modelId="{4DAF317F-D87F-4FEC-BC00-B306344FCF0E}" type="presParOf" srcId="{4AEBF27B-F118-493D-98B8-C32179F58172}" destId="{60150F06-C414-434D-9D78-C87E7ED7897B}" srcOrd="0" destOrd="0" presId="urn:microsoft.com/office/officeart/2005/8/layout/list1"/>
    <dgm:cxn modelId="{08D2D0F3-EA5F-4283-996C-B4757B94C6F8}" type="presParOf" srcId="{60150F06-C414-434D-9D78-C87E7ED7897B}" destId="{EB7A850E-E277-48DE-BF1B-50FEEEDDAD6B}" srcOrd="0" destOrd="0" presId="urn:microsoft.com/office/officeart/2005/8/layout/list1"/>
    <dgm:cxn modelId="{1DA8C139-7F26-4C2B-BB10-ADBD008B06D1}" type="presParOf" srcId="{60150F06-C414-434D-9D78-C87E7ED7897B}" destId="{AF83B4B1-36EE-4C5C-A63C-1CFA18F2EA3C}" srcOrd="1" destOrd="0" presId="urn:microsoft.com/office/officeart/2005/8/layout/list1"/>
    <dgm:cxn modelId="{EF5599FB-597E-4DF0-BF30-E0450F2EB1B6}" type="presParOf" srcId="{4AEBF27B-F118-493D-98B8-C32179F58172}" destId="{7A886FBB-20C1-46B1-A88E-9641BD877045}" srcOrd="1" destOrd="0" presId="urn:microsoft.com/office/officeart/2005/8/layout/list1"/>
    <dgm:cxn modelId="{5C5EEB96-3E94-4C11-94FC-1AB68821F35F}" type="presParOf" srcId="{4AEBF27B-F118-493D-98B8-C32179F58172}" destId="{6F91FEDC-D7BA-473A-85CE-603CB51D78AD}"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3F9C9E-F638-4A5A-A7EB-D1EAA80590A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39D997B-29F0-4432-9B5D-6D6EC6D93D28}">
      <dgm:prSet/>
      <dgm:spPr/>
      <dgm:t>
        <a:bodyPr/>
        <a:lstStyle/>
        <a:p>
          <a:pPr>
            <a:lnSpc>
              <a:spcPct val="100000"/>
            </a:lnSpc>
          </a:pPr>
          <a:r>
            <a:rPr lang="en-US" b="1" i="1" dirty="0"/>
            <a:t>IMPRESE</a:t>
          </a:r>
          <a:endParaRPr lang="en-US" dirty="0"/>
        </a:p>
      </dgm:t>
    </dgm:pt>
    <dgm:pt modelId="{C1B5BE9B-6679-405C-91B3-7B4B227ABEBE}" type="parTrans" cxnId="{CF0F78A2-795F-4C2C-A587-3DF605136B56}">
      <dgm:prSet/>
      <dgm:spPr/>
      <dgm:t>
        <a:bodyPr/>
        <a:lstStyle/>
        <a:p>
          <a:endParaRPr lang="en-US"/>
        </a:p>
      </dgm:t>
    </dgm:pt>
    <dgm:pt modelId="{6CE05601-A30A-4A07-9446-7FFC50FB79BA}" type="sibTrans" cxnId="{CF0F78A2-795F-4C2C-A587-3DF605136B56}">
      <dgm:prSet/>
      <dgm:spPr/>
      <dgm:t>
        <a:bodyPr/>
        <a:lstStyle/>
        <a:p>
          <a:endParaRPr lang="en-US"/>
        </a:p>
      </dgm:t>
    </dgm:pt>
    <dgm:pt modelId="{A2D15AB4-753F-4D6C-8008-276653D1EFA3}">
      <dgm:prSet/>
      <dgm:spPr/>
      <dgm:t>
        <a:bodyPr/>
        <a:lstStyle/>
        <a:p>
          <a:pPr>
            <a:lnSpc>
              <a:spcPct val="100000"/>
            </a:lnSpc>
          </a:pPr>
          <a:r>
            <a:rPr lang="it-IT" i="1" dirty="0"/>
            <a:t>Ripresa economica più debole rispetto alla media italiana;</a:t>
          </a:r>
          <a:endParaRPr lang="en-US" dirty="0"/>
        </a:p>
      </dgm:t>
    </dgm:pt>
    <dgm:pt modelId="{3D524050-1234-4C4D-953F-D6FD045A9F42}" type="parTrans" cxnId="{0989C442-0F04-46A5-B6EE-677F5E05BCA5}">
      <dgm:prSet/>
      <dgm:spPr/>
      <dgm:t>
        <a:bodyPr/>
        <a:lstStyle/>
        <a:p>
          <a:endParaRPr lang="en-US"/>
        </a:p>
      </dgm:t>
    </dgm:pt>
    <dgm:pt modelId="{A441FD90-FD43-4541-8262-D95E16660D22}" type="sibTrans" cxnId="{0989C442-0F04-46A5-B6EE-677F5E05BCA5}">
      <dgm:prSet/>
      <dgm:spPr/>
      <dgm:t>
        <a:bodyPr/>
        <a:lstStyle/>
        <a:p>
          <a:endParaRPr lang="en-US"/>
        </a:p>
      </dgm:t>
    </dgm:pt>
    <dgm:pt modelId="{45F17897-F0FF-4DFD-BDB8-FE4B42ABF435}">
      <dgm:prSet/>
      <dgm:spPr/>
      <dgm:t>
        <a:bodyPr/>
        <a:lstStyle/>
        <a:p>
          <a:pPr>
            <a:lnSpc>
              <a:spcPct val="100000"/>
            </a:lnSpc>
          </a:pPr>
          <a:r>
            <a:rPr lang="it-IT" i="1"/>
            <a:t>Forte divario tra sud e nord Italia;</a:t>
          </a:r>
          <a:endParaRPr lang="en-US"/>
        </a:p>
      </dgm:t>
    </dgm:pt>
    <dgm:pt modelId="{6CE0AAB6-48EE-4FD1-9F5B-159240426D04}" type="parTrans" cxnId="{ED6C70E5-6538-4270-A6FA-A975023DB8B9}">
      <dgm:prSet/>
      <dgm:spPr/>
      <dgm:t>
        <a:bodyPr/>
        <a:lstStyle/>
        <a:p>
          <a:endParaRPr lang="en-US"/>
        </a:p>
      </dgm:t>
    </dgm:pt>
    <dgm:pt modelId="{1DAD8C35-E770-4E68-BEF4-9AD539DDA0D6}" type="sibTrans" cxnId="{ED6C70E5-6538-4270-A6FA-A975023DB8B9}">
      <dgm:prSet/>
      <dgm:spPr/>
      <dgm:t>
        <a:bodyPr/>
        <a:lstStyle/>
        <a:p>
          <a:endParaRPr lang="en-US"/>
        </a:p>
      </dgm:t>
    </dgm:pt>
    <dgm:pt modelId="{AB5C1CC8-AEC1-478C-8C2C-6CB9AA33F93F}">
      <dgm:prSet/>
      <dgm:spPr/>
      <dgm:t>
        <a:bodyPr/>
        <a:lstStyle/>
        <a:p>
          <a:pPr>
            <a:lnSpc>
              <a:spcPct val="100000"/>
            </a:lnSpc>
          </a:pPr>
          <a:r>
            <a:rPr lang="it-IT" i="1"/>
            <a:t>Processo di deleveraging in atto ed in particolare nel terziario, anche se non omogeneo nell’aumento di liquidità delle imprese;</a:t>
          </a:r>
          <a:endParaRPr lang="en-US"/>
        </a:p>
      </dgm:t>
    </dgm:pt>
    <dgm:pt modelId="{DA5594A2-5799-42AB-A63D-806D47FD4552}" type="parTrans" cxnId="{3E2C8F9C-1988-451D-A4F2-EE45191BDE7D}">
      <dgm:prSet/>
      <dgm:spPr/>
      <dgm:t>
        <a:bodyPr/>
        <a:lstStyle/>
        <a:p>
          <a:endParaRPr lang="en-US"/>
        </a:p>
      </dgm:t>
    </dgm:pt>
    <dgm:pt modelId="{CCAB59C2-5307-457F-8D57-B081DFAEB5DC}" type="sibTrans" cxnId="{3E2C8F9C-1988-451D-A4F2-EE45191BDE7D}">
      <dgm:prSet/>
      <dgm:spPr/>
      <dgm:t>
        <a:bodyPr/>
        <a:lstStyle/>
        <a:p>
          <a:endParaRPr lang="en-US"/>
        </a:p>
      </dgm:t>
    </dgm:pt>
    <dgm:pt modelId="{D6342DD1-C872-48CB-8A8F-31FF82902602}">
      <dgm:prSet/>
      <dgm:spPr/>
      <dgm:t>
        <a:bodyPr/>
        <a:lstStyle/>
        <a:p>
          <a:pPr>
            <a:lnSpc>
              <a:spcPct val="100000"/>
            </a:lnSpc>
          </a:pPr>
          <a:r>
            <a:rPr lang="it-IT" i="1"/>
            <a:t>Aumento del ROE, in parte dovuto alla diminuzione dell’IRES e al super e iper-ammortamento;</a:t>
          </a:r>
          <a:endParaRPr lang="en-US"/>
        </a:p>
      </dgm:t>
    </dgm:pt>
    <dgm:pt modelId="{65053128-82E4-41FC-BCCA-9E6A525990F9}" type="parTrans" cxnId="{1C728BC9-E184-4530-917E-D833E103573A}">
      <dgm:prSet/>
      <dgm:spPr/>
      <dgm:t>
        <a:bodyPr/>
        <a:lstStyle/>
        <a:p>
          <a:endParaRPr lang="en-US"/>
        </a:p>
      </dgm:t>
    </dgm:pt>
    <dgm:pt modelId="{7A47342A-CCA4-4E41-91B8-57D16F1EE7FF}" type="sibTrans" cxnId="{1C728BC9-E184-4530-917E-D833E103573A}">
      <dgm:prSet/>
      <dgm:spPr/>
      <dgm:t>
        <a:bodyPr/>
        <a:lstStyle/>
        <a:p>
          <a:endParaRPr lang="en-US"/>
        </a:p>
      </dgm:t>
    </dgm:pt>
    <dgm:pt modelId="{6673D18D-F40C-4319-B29E-EA415EF000CD}">
      <dgm:prSet/>
      <dgm:spPr/>
      <dgm:t>
        <a:bodyPr/>
        <a:lstStyle/>
        <a:p>
          <a:pPr>
            <a:lnSpc>
              <a:spcPct val="100000"/>
            </a:lnSpc>
          </a:pPr>
          <a:r>
            <a:rPr lang="it-IT" i="1"/>
            <a:t>Peso rilevante della GDO nel settore e saturazione del mercato della grande distribuzione.</a:t>
          </a:r>
          <a:endParaRPr lang="en-US"/>
        </a:p>
      </dgm:t>
    </dgm:pt>
    <dgm:pt modelId="{820F53D5-734C-40F6-B68B-A5166EBC9F3B}" type="parTrans" cxnId="{9008674D-2CB1-42C6-8DA7-84E67189573C}">
      <dgm:prSet/>
      <dgm:spPr/>
      <dgm:t>
        <a:bodyPr/>
        <a:lstStyle/>
        <a:p>
          <a:endParaRPr lang="en-US"/>
        </a:p>
      </dgm:t>
    </dgm:pt>
    <dgm:pt modelId="{2AD7EF9F-04F2-4919-A04F-09881C04DF97}" type="sibTrans" cxnId="{9008674D-2CB1-42C6-8DA7-84E67189573C}">
      <dgm:prSet/>
      <dgm:spPr/>
      <dgm:t>
        <a:bodyPr/>
        <a:lstStyle/>
        <a:p>
          <a:endParaRPr lang="en-US"/>
        </a:p>
      </dgm:t>
    </dgm:pt>
    <dgm:pt modelId="{C90E0907-AE6B-4CFE-8243-6CBFEA06E17B}" type="pres">
      <dgm:prSet presAssocID="{2D3F9C9E-F638-4A5A-A7EB-D1EAA80590AC}" presName="root" presStyleCnt="0">
        <dgm:presLayoutVars>
          <dgm:dir/>
          <dgm:resizeHandles val="exact"/>
        </dgm:presLayoutVars>
      </dgm:prSet>
      <dgm:spPr/>
    </dgm:pt>
    <dgm:pt modelId="{46598E35-1882-4B27-85C3-136F36B80BDC}" type="pres">
      <dgm:prSet presAssocID="{E39D997B-29F0-4432-9B5D-6D6EC6D93D28}" presName="compNode" presStyleCnt="0"/>
      <dgm:spPr/>
    </dgm:pt>
    <dgm:pt modelId="{143C9977-719E-4EC9-AAD7-8DF2200F0438}" type="pres">
      <dgm:prSet presAssocID="{E39D997B-29F0-4432-9B5D-6D6EC6D93D28}" presName="bgRect" presStyleLbl="bgShp" presStyleIdx="0" presStyleCnt="6"/>
      <dgm:spPr/>
    </dgm:pt>
    <dgm:pt modelId="{550672FE-5E48-4190-AC26-618C9154D68E}" type="pres">
      <dgm:prSet presAssocID="{E39D997B-29F0-4432-9B5D-6D6EC6D93D2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nd Chime"/>
        </a:ext>
      </dgm:extLst>
    </dgm:pt>
    <dgm:pt modelId="{0A5DE178-EF3F-4837-91A5-DC0C22272F72}" type="pres">
      <dgm:prSet presAssocID="{E39D997B-29F0-4432-9B5D-6D6EC6D93D28}" presName="spaceRect" presStyleCnt="0"/>
      <dgm:spPr/>
    </dgm:pt>
    <dgm:pt modelId="{F211BD9C-3F09-4787-BA04-26D509A714B4}" type="pres">
      <dgm:prSet presAssocID="{E39D997B-29F0-4432-9B5D-6D6EC6D93D28}" presName="parTx" presStyleLbl="revTx" presStyleIdx="0" presStyleCnt="6">
        <dgm:presLayoutVars>
          <dgm:chMax val="0"/>
          <dgm:chPref val="0"/>
        </dgm:presLayoutVars>
      </dgm:prSet>
      <dgm:spPr/>
    </dgm:pt>
    <dgm:pt modelId="{43329D26-FC3A-4B88-9442-3B1386D6A921}" type="pres">
      <dgm:prSet presAssocID="{6CE05601-A30A-4A07-9446-7FFC50FB79BA}" presName="sibTrans" presStyleCnt="0"/>
      <dgm:spPr/>
    </dgm:pt>
    <dgm:pt modelId="{0DF322F8-072D-4A72-A142-1650E3F95460}" type="pres">
      <dgm:prSet presAssocID="{A2D15AB4-753F-4D6C-8008-276653D1EFA3}" presName="compNode" presStyleCnt="0"/>
      <dgm:spPr/>
    </dgm:pt>
    <dgm:pt modelId="{2715D6E1-D7BC-40BD-93C8-CCCA4ACCA5CE}" type="pres">
      <dgm:prSet presAssocID="{A2D15AB4-753F-4D6C-8008-276653D1EFA3}" presName="bgRect" presStyleLbl="bgShp" presStyleIdx="1" presStyleCnt="6"/>
      <dgm:spPr/>
    </dgm:pt>
    <dgm:pt modelId="{8520F16E-B235-4EA8-B8AC-A5D28D328AF2}" type="pres">
      <dgm:prSet presAssocID="{A2D15AB4-753F-4D6C-8008-276653D1EFA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d Face with No Fill"/>
        </a:ext>
      </dgm:extLst>
    </dgm:pt>
    <dgm:pt modelId="{5D53922E-8EEE-40CC-B103-6916277F0620}" type="pres">
      <dgm:prSet presAssocID="{A2D15AB4-753F-4D6C-8008-276653D1EFA3}" presName="spaceRect" presStyleCnt="0"/>
      <dgm:spPr/>
    </dgm:pt>
    <dgm:pt modelId="{0A40ACC3-7B86-4431-BCC9-0C98C40F8EC7}" type="pres">
      <dgm:prSet presAssocID="{A2D15AB4-753F-4D6C-8008-276653D1EFA3}" presName="parTx" presStyleLbl="revTx" presStyleIdx="1" presStyleCnt="6">
        <dgm:presLayoutVars>
          <dgm:chMax val="0"/>
          <dgm:chPref val="0"/>
        </dgm:presLayoutVars>
      </dgm:prSet>
      <dgm:spPr/>
    </dgm:pt>
    <dgm:pt modelId="{576A7D86-8EFC-464A-ADE2-FDBBDF05C3A7}" type="pres">
      <dgm:prSet presAssocID="{A441FD90-FD43-4541-8262-D95E16660D22}" presName="sibTrans" presStyleCnt="0"/>
      <dgm:spPr/>
    </dgm:pt>
    <dgm:pt modelId="{9289D42B-B702-46C2-8B10-2BBAAD2A0140}" type="pres">
      <dgm:prSet presAssocID="{45F17897-F0FF-4DFD-BDB8-FE4B42ABF435}" presName="compNode" presStyleCnt="0"/>
      <dgm:spPr/>
    </dgm:pt>
    <dgm:pt modelId="{77483299-3FF6-4225-8BC2-63259C1EB97D}" type="pres">
      <dgm:prSet presAssocID="{45F17897-F0FF-4DFD-BDB8-FE4B42ABF435}" presName="bgRect" presStyleLbl="bgShp" presStyleIdx="2" presStyleCnt="6"/>
      <dgm:spPr/>
    </dgm:pt>
    <dgm:pt modelId="{665324D2-5F91-45AE-AA97-B8E3852BC5D4}" type="pres">
      <dgm:prSet presAssocID="{45F17897-F0FF-4DFD-BDB8-FE4B42ABF43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4FE75039-36CF-4452-8066-6F14D5DF7089}" type="pres">
      <dgm:prSet presAssocID="{45F17897-F0FF-4DFD-BDB8-FE4B42ABF435}" presName="spaceRect" presStyleCnt="0"/>
      <dgm:spPr/>
    </dgm:pt>
    <dgm:pt modelId="{1F0F3774-058E-41F2-84F5-09B0A7BAD045}" type="pres">
      <dgm:prSet presAssocID="{45F17897-F0FF-4DFD-BDB8-FE4B42ABF435}" presName="parTx" presStyleLbl="revTx" presStyleIdx="2" presStyleCnt="6">
        <dgm:presLayoutVars>
          <dgm:chMax val="0"/>
          <dgm:chPref val="0"/>
        </dgm:presLayoutVars>
      </dgm:prSet>
      <dgm:spPr/>
    </dgm:pt>
    <dgm:pt modelId="{C7D14B9B-77C2-47E8-A449-05CBAE5416DA}" type="pres">
      <dgm:prSet presAssocID="{1DAD8C35-E770-4E68-BEF4-9AD539DDA0D6}" presName="sibTrans" presStyleCnt="0"/>
      <dgm:spPr/>
    </dgm:pt>
    <dgm:pt modelId="{42858402-1465-4143-B370-983923902DC7}" type="pres">
      <dgm:prSet presAssocID="{AB5C1CC8-AEC1-478C-8C2C-6CB9AA33F93F}" presName="compNode" presStyleCnt="0"/>
      <dgm:spPr/>
    </dgm:pt>
    <dgm:pt modelId="{506D3A9B-E40F-401D-AFD3-DD54A129661A}" type="pres">
      <dgm:prSet presAssocID="{AB5C1CC8-AEC1-478C-8C2C-6CB9AA33F93F}" presName="bgRect" presStyleLbl="bgShp" presStyleIdx="3" presStyleCnt="6"/>
      <dgm:spPr>
        <a:solidFill>
          <a:schemeClr val="accent5"/>
        </a:solidFill>
      </dgm:spPr>
    </dgm:pt>
    <dgm:pt modelId="{74292FAB-A866-471E-AA5C-0472F1D080D5}" type="pres">
      <dgm:prSet presAssocID="{AB5C1CC8-AEC1-478C-8C2C-6CB9AA33F93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A46C2E4C-E97E-49A6-8401-7889D5721163}" type="pres">
      <dgm:prSet presAssocID="{AB5C1CC8-AEC1-478C-8C2C-6CB9AA33F93F}" presName="spaceRect" presStyleCnt="0"/>
      <dgm:spPr/>
    </dgm:pt>
    <dgm:pt modelId="{318AD9BE-AFBF-477F-9B46-4A4A63494F85}" type="pres">
      <dgm:prSet presAssocID="{AB5C1CC8-AEC1-478C-8C2C-6CB9AA33F93F}" presName="parTx" presStyleLbl="revTx" presStyleIdx="3" presStyleCnt="6">
        <dgm:presLayoutVars>
          <dgm:chMax val="0"/>
          <dgm:chPref val="0"/>
        </dgm:presLayoutVars>
      </dgm:prSet>
      <dgm:spPr/>
    </dgm:pt>
    <dgm:pt modelId="{AA4B5707-57CD-42D0-B698-0A10488A9EEF}" type="pres">
      <dgm:prSet presAssocID="{CCAB59C2-5307-457F-8D57-B081DFAEB5DC}" presName="sibTrans" presStyleCnt="0"/>
      <dgm:spPr/>
    </dgm:pt>
    <dgm:pt modelId="{95913B2A-916D-4358-976E-43982B3BC286}" type="pres">
      <dgm:prSet presAssocID="{D6342DD1-C872-48CB-8A8F-31FF82902602}" presName="compNode" presStyleCnt="0"/>
      <dgm:spPr/>
    </dgm:pt>
    <dgm:pt modelId="{FCD3758C-07EF-4E57-A835-B92B9C1E5854}" type="pres">
      <dgm:prSet presAssocID="{D6342DD1-C872-48CB-8A8F-31FF82902602}" presName="bgRect" presStyleLbl="bgShp" presStyleIdx="4" presStyleCnt="6"/>
      <dgm:spPr/>
    </dgm:pt>
    <dgm:pt modelId="{EDECC9D1-EA3A-4BE0-80FA-3107E1421979}" type="pres">
      <dgm:prSet presAssocID="{D6342DD1-C872-48CB-8A8F-31FF8290260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CDF1C3C1-20D8-437A-82B4-D92FB99689FD}" type="pres">
      <dgm:prSet presAssocID="{D6342DD1-C872-48CB-8A8F-31FF82902602}" presName="spaceRect" presStyleCnt="0"/>
      <dgm:spPr/>
    </dgm:pt>
    <dgm:pt modelId="{7B78CE50-18D0-43C8-B3E4-959A93910BDC}" type="pres">
      <dgm:prSet presAssocID="{D6342DD1-C872-48CB-8A8F-31FF82902602}" presName="parTx" presStyleLbl="revTx" presStyleIdx="4" presStyleCnt="6">
        <dgm:presLayoutVars>
          <dgm:chMax val="0"/>
          <dgm:chPref val="0"/>
        </dgm:presLayoutVars>
      </dgm:prSet>
      <dgm:spPr/>
    </dgm:pt>
    <dgm:pt modelId="{7A295B2A-2DAB-445B-9D78-6FB828EC535C}" type="pres">
      <dgm:prSet presAssocID="{7A47342A-CCA4-4E41-91B8-57D16F1EE7FF}" presName="sibTrans" presStyleCnt="0"/>
      <dgm:spPr/>
    </dgm:pt>
    <dgm:pt modelId="{68D1D14D-60E3-49A9-B944-48752B4FF859}" type="pres">
      <dgm:prSet presAssocID="{6673D18D-F40C-4319-B29E-EA415EF000CD}" presName="compNode" presStyleCnt="0"/>
      <dgm:spPr/>
    </dgm:pt>
    <dgm:pt modelId="{E07079F6-DBFB-4B50-A018-9F520A82DC0A}" type="pres">
      <dgm:prSet presAssocID="{6673D18D-F40C-4319-B29E-EA415EF000CD}" presName="bgRect" presStyleLbl="bgShp" presStyleIdx="5" presStyleCnt="6"/>
      <dgm:spPr/>
    </dgm:pt>
    <dgm:pt modelId="{99D54BCB-3365-4CC1-AC82-89109AAAC29E}" type="pres">
      <dgm:prSet presAssocID="{6673D18D-F40C-4319-B29E-EA415EF000C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NormalDistribution"/>
        </a:ext>
      </dgm:extLst>
    </dgm:pt>
    <dgm:pt modelId="{577B2008-47F2-4AAA-8617-B353FADB11B8}" type="pres">
      <dgm:prSet presAssocID="{6673D18D-F40C-4319-B29E-EA415EF000CD}" presName="spaceRect" presStyleCnt="0"/>
      <dgm:spPr/>
    </dgm:pt>
    <dgm:pt modelId="{C7F785DE-77A7-4524-A642-EB8DF1AD0BE2}" type="pres">
      <dgm:prSet presAssocID="{6673D18D-F40C-4319-B29E-EA415EF000CD}" presName="parTx" presStyleLbl="revTx" presStyleIdx="5" presStyleCnt="6">
        <dgm:presLayoutVars>
          <dgm:chMax val="0"/>
          <dgm:chPref val="0"/>
        </dgm:presLayoutVars>
      </dgm:prSet>
      <dgm:spPr/>
    </dgm:pt>
  </dgm:ptLst>
  <dgm:cxnLst>
    <dgm:cxn modelId="{E15B0307-117E-4B9F-8658-E7F4EF9E820A}" type="presOf" srcId="{AB5C1CC8-AEC1-478C-8C2C-6CB9AA33F93F}" destId="{318AD9BE-AFBF-477F-9B46-4A4A63494F85}" srcOrd="0" destOrd="0" presId="urn:microsoft.com/office/officeart/2018/2/layout/IconVerticalSolidList"/>
    <dgm:cxn modelId="{C4D5FD0E-1FE1-4D7D-993F-65AE9951DD65}" type="presOf" srcId="{2D3F9C9E-F638-4A5A-A7EB-D1EAA80590AC}" destId="{C90E0907-AE6B-4CFE-8243-6CBFEA06E17B}" srcOrd="0" destOrd="0" presId="urn:microsoft.com/office/officeart/2018/2/layout/IconVerticalSolidList"/>
    <dgm:cxn modelId="{647AEA3D-1808-4499-9D3C-EB162A9DBE90}" type="presOf" srcId="{E39D997B-29F0-4432-9B5D-6D6EC6D93D28}" destId="{F211BD9C-3F09-4787-BA04-26D509A714B4}" srcOrd="0" destOrd="0" presId="urn:microsoft.com/office/officeart/2018/2/layout/IconVerticalSolidList"/>
    <dgm:cxn modelId="{5FCA603F-D8DC-44BC-AD57-47D9B926294C}" type="presOf" srcId="{45F17897-F0FF-4DFD-BDB8-FE4B42ABF435}" destId="{1F0F3774-058E-41F2-84F5-09B0A7BAD045}" srcOrd="0" destOrd="0" presId="urn:microsoft.com/office/officeart/2018/2/layout/IconVerticalSolidList"/>
    <dgm:cxn modelId="{0989C442-0F04-46A5-B6EE-677F5E05BCA5}" srcId="{2D3F9C9E-F638-4A5A-A7EB-D1EAA80590AC}" destId="{A2D15AB4-753F-4D6C-8008-276653D1EFA3}" srcOrd="1" destOrd="0" parTransId="{3D524050-1234-4C4D-953F-D6FD045A9F42}" sibTransId="{A441FD90-FD43-4541-8262-D95E16660D22}"/>
    <dgm:cxn modelId="{9008674D-2CB1-42C6-8DA7-84E67189573C}" srcId="{2D3F9C9E-F638-4A5A-A7EB-D1EAA80590AC}" destId="{6673D18D-F40C-4319-B29E-EA415EF000CD}" srcOrd="5" destOrd="0" parTransId="{820F53D5-734C-40F6-B68B-A5166EBC9F3B}" sibTransId="{2AD7EF9F-04F2-4919-A04F-09881C04DF97}"/>
    <dgm:cxn modelId="{D363468E-F4AA-4E92-8843-41EFD80D3F9F}" type="presOf" srcId="{D6342DD1-C872-48CB-8A8F-31FF82902602}" destId="{7B78CE50-18D0-43C8-B3E4-959A93910BDC}" srcOrd="0" destOrd="0" presId="urn:microsoft.com/office/officeart/2018/2/layout/IconVerticalSolidList"/>
    <dgm:cxn modelId="{3E2C8F9C-1988-451D-A4F2-EE45191BDE7D}" srcId="{2D3F9C9E-F638-4A5A-A7EB-D1EAA80590AC}" destId="{AB5C1CC8-AEC1-478C-8C2C-6CB9AA33F93F}" srcOrd="3" destOrd="0" parTransId="{DA5594A2-5799-42AB-A63D-806D47FD4552}" sibTransId="{CCAB59C2-5307-457F-8D57-B081DFAEB5DC}"/>
    <dgm:cxn modelId="{CF0F78A2-795F-4C2C-A587-3DF605136B56}" srcId="{2D3F9C9E-F638-4A5A-A7EB-D1EAA80590AC}" destId="{E39D997B-29F0-4432-9B5D-6D6EC6D93D28}" srcOrd="0" destOrd="0" parTransId="{C1B5BE9B-6679-405C-91B3-7B4B227ABEBE}" sibTransId="{6CE05601-A30A-4A07-9446-7FFC50FB79BA}"/>
    <dgm:cxn modelId="{E8C314B1-F220-46C2-9DE6-CA5DE54B59AD}" type="presOf" srcId="{A2D15AB4-753F-4D6C-8008-276653D1EFA3}" destId="{0A40ACC3-7B86-4431-BCC9-0C98C40F8EC7}" srcOrd="0" destOrd="0" presId="urn:microsoft.com/office/officeart/2018/2/layout/IconVerticalSolidList"/>
    <dgm:cxn modelId="{1C728BC9-E184-4530-917E-D833E103573A}" srcId="{2D3F9C9E-F638-4A5A-A7EB-D1EAA80590AC}" destId="{D6342DD1-C872-48CB-8A8F-31FF82902602}" srcOrd="4" destOrd="0" parTransId="{65053128-82E4-41FC-BCCA-9E6A525990F9}" sibTransId="{7A47342A-CCA4-4E41-91B8-57D16F1EE7FF}"/>
    <dgm:cxn modelId="{ED6C70E5-6538-4270-A6FA-A975023DB8B9}" srcId="{2D3F9C9E-F638-4A5A-A7EB-D1EAA80590AC}" destId="{45F17897-F0FF-4DFD-BDB8-FE4B42ABF435}" srcOrd="2" destOrd="0" parTransId="{6CE0AAB6-48EE-4FD1-9F5B-159240426D04}" sibTransId="{1DAD8C35-E770-4E68-BEF4-9AD539DDA0D6}"/>
    <dgm:cxn modelId="{5F880BF9-4B62-41CE-80C6-AB8488AA9344}" type="presOf" srcId="{6673D18D-F40C-4319-B29E-EA415EF000CD}" destId="{C7F785DE-77A7-4524-A642-EB8DF1AD0BE2}" srcOrd="0" destOrd="0" presId="urn:microsoft.com/office/officeart/2018/2/layout/IconVerticalSolidList"/>
    <dgm:cxn modelId="{62611736-2C1D-4E88-B1BE-49F87844C6F4}" type="presParOf" srcId="{C90E0907-AE6B-4CFE-8243-6CBFEA06E17B}" destId="{46598E35-1882-4B27-85C3-136F36B80BDC}" srcOrd="0" destOrd="0" presId="urn:microsoft.com/office/officeart/2018/2/layout/IconVerticalSolidList"/>
    <dgm:cxn modelId="{5F22D75B-BA7B-4151-BB95-CD8A7A809351}" type="presParOf" srcId="{46598E35-1882-4B27-85C3-136F36B80BDC}" destId="{143C9977-719E-4EC9-AAD7-8DF2200F0438}" srcOrd="0" destOrd="0" presId="urn:microsoft.com/office/officeart/2018/2/layout/IconVerticalSolidList"/>
    <dgm:cxn modelId="{1F6B048D-9F72-45AF-B37D-1D2E173C4A97}" type="presParOf" srcId="{46598E35-1882-4B27-85C3-136F36B80BDC}" destId="{550672FE-5E48-4190-AC26-618C9154D68E}" srcOrd="1" destOrd="0" presId="urn:microsoft.com/office/officeart/2018/2/layout/IconVerticalSolidList"/>
    <dgm:cxn modelId="{738EF26F-4CA1-4BD3-BFCD-5D91E910958A}" type="presParOf" srcId="{46598E35-1882-4B27-85C3-136F36B80BDC}" destId="{0A5DE178-EF3F-4837-91A5-DC0C22272F72}" srcOrd="2" destOrd="0" presId="urn:microsoft.com/office/officeart/2018/2/layout/IconVerticalSolidList"/>
    <dgm:cxn modelId="{C9183617-B3B0-4C74-BACC-E768904DB043}" type="presParOf" srcId="{46598E35-1882-4B27-85C3-136F36B80BDC}" destId="{F211BD9C-3F09-4787-BA04-26D509A714B4}" srcOrd="3" destOrd="0" presId="urn:microsoft.com/office/officeart/2018/2/layout/IconVerticalSolidList"/>
    <dgm:cxn modelId="{8011E319-C65F-4379-A39E-87C19E18E4E6}" type="presParOf" srcId="{C90E0907-AE6B-4CFE-8243-6CBFEA06E17B}" destId="{43329D26-FC3A-4B88-9442-3B1386D6A921}" srcOrd="1" destOrd="0" presId="urn:microsoft.com/office/officeart/2018/2/layout/IconVerticalSolidList"/>
    <dgm:cxn modelId="{200F428F-074F-4568-BD9D-B312FD4985A4}" type="presParOf" srcId="{C90E0907-AE6B-4CFE-8243-6CBFEA06E17B}" destId="{0DF322F8-072D-4A72-A142-1650E3F95460}" srcOrd="2" destOrd="0" presId="urn:microsoft.com/office/officeart/2018/2/layout/IconVerticalSolidList"/>
    <dgm:cxn modelId="{954A58D3-3322-4E00-8443-224367D06937}" type="presParOf" srcId="{0DF322F8-072D-4A72-A142-1650E3F95460}" destId="{2715D6E1-D7BC-40BD-93C8-CCCA4ACCA5CE}" srcOrd="0" destOrd="0" presId="urn:microsoft.com/office/officeart/2018/2/layout/IconVerticalSolidList"/>
    <dgm:cxn modelId="{A317F94D-1E36-4892-9AC3-0C8536F57A09}" type="presParOf" srcId="{0DF322F8-072D-4A72-A142-1650E3F95460}" destId="{8520F16E-B235-4EA8-B8AC-A5D28D328AF2}" srcOrd="1" destOrd="0" presId="urn:microsoft.com/office/officeart/2018/2/layout/IconVerticalSolidList"/>
    <dgm:cxn modelId="{7AD02AEF-0875-4E25-B214-94142660E162}" type="presParOf" srcId="{0DF322F8-072D-4A72-A142-1650E3F95460}" destId="{5D53922E-8EEE-40CC-B103-6916277F0620}" srcOrd="2" destOrd="0" presId="urn:microsoft.com/office/officeart/2018/2/layout/IconVerticalSolidList"/>
    <dgm:cxn modelId="{49EDBBAE-D97C-4F24-A035-FED329C7D642}" type="presParOf" srcId="{0DF322F8-072D-4A72-A142-1650E3F95460}" destId="{0A40ACC3-7B86-4431-BCC9-0C98C40F8EC7}" srcOrd="3" destOrd="0" presId="urn:microsoft.com/office/officeart/2018/2/layout/IconVerticalSolidList"/>
    <dgm:cxn modelId="{18487505-8A23-4B6E-B97A-7DE4E57B026D}" type="presParOf" srcId="{C90E0907-AE6B-4CFE-8243-6CBFEA06E17B}" destId="{576A7D86-8EFC-464A-ADE2-FDBBDF05C3A7}" srcOrd="3" destOrd="0" presId="urn:microsoft.com/office/officeart/2018/2/layout/IconVerticalSolidList"/>
    <dgm:cxn modelId="{6E1F7B68-8186-4DF1-904A-27884857D8D2}" type="presParOf" srcId="{C90E0907-AE6B-4CFE-8243-6CBFEA06E17B}" destId="{9289D42B-B702-46C2-8B10-2BBAAD2A0140}" srcOrd="4" destOrd="0" presId="urn:microsoft.com/office/officeart/2018/2/layout/IconVerticalSolidList"/>
    <dgm:cxn modelId="{1E240A33-5C9F-4535-A5E8-4877F32404A4}" type="presParOf" srcId="{9289D42B-B702-46C2-8B10-2BBAAD2A0140}" destId="{77483299-3FF6-4225-8BC2-63259C1EB97D}" srcOrd="0" destOrd="0" presId="urn:microsoft.com/office/officeart/2018/2/layout/IconVerticalSolidList"/>
    <dgm:cxn modelId="{74E1B53E-7648-4DAB-BEF2-CC806DA53AA9}" type="presParOf" srcId="{9289D42B-B702-46C2-8B10-2BBAAD2A0140}" destId="{665324D2-5F91-45AE-AA97-B8E3852BC5D4}" srcOrd="1" destOrd="0" presId="urn:microsoft.com/office/officeart/2018/2/layout/IconVerticalSolidList"/>
    <dgm:cxn modelId="{2457047B-9B46-458A-BF12-E1A8B713027E}" type="presParOf" srcId="{9289D42B-B702-46C2-8B10-2BBAAD2A0140}" destId="{4FE75039-36CF-4452-8066-6F14D5DF7089}" srcOrd="2" destOrd="0" presId="urn:microsoft.com/office/officeart/2018/2/layout/IconVerticalSolidList"/>
    <dgm:cxn modelId="{9B201CE1-ED21-4857-BC6C-61A6E1EC9C81}" type="presParOf" srcId="{9289D42B-B702-46C2-8B10-2BBAAD2A0140}" destId="{1F0F3774-058E-41F2-84F5-09B0A7BAD045}" srcOrd="3" destOrd="0" presId="urn:microsoft.com/office/officeart/2018/2/layout/IconVerticalSolidList"/>
    <dgm:cxn modelId="{3EC1CE6F-4D77-48F4-BB36-E1DB258F8EC9}" type="presParOf" srcId="{C90E0907-AE6B-4CFE-8243-6CBFEA06E17B}" destId="{C7D14B9B-77C2-47E8-A449-05CBAE5416DA}" srcOrd="5" destOrd="0" presId="urn:microsoft.com/office/officeart/2018/2/layout/IconVerticalSolidList"/>
    <dgm:cxn modelId="{4874F1B3-3E35-400B-95BB-4E715260A555}" type="presParOf" srcId="{C90E0907-AE6B-4CFE-8243-6CBFEA06E17B}" destId="{42858402-1465-4143-B370-983923902DC7}" srcOrd="6" destOrd="0" presId="urn:microsoft.com/office/officeart/2018/2/layout/IconVerticalSolidList"/>
    <dgm:cxn modelId="{3B0BCE96-63AF-4903-99B1-A3A85B51E214}" type="presParOf" srcId="{42858402-1465-4143-B370-983923902DC7}" destId="{506D3A9B-E40F-401D-AFD3-DD54A129661A}" srcOrd="0" destOrd="0" presId="urn:microsoft.com/office/officeart/2018/2/layout/IconVerticalSolidList"/>
    <dgm:cxn modelId="{9453DA73-E864-4E31-8A12-A7F636DC76DA}" type="presParOf" srcId="{42858402-1465-4143-B370-983923902DC7}" destId="{74292FAB-A866-471E-AA5C-0472F1D080D5}" srcOrd="1" destOrd="0" presId="urn:microsoft.com/office/officeart/2018/2/layout/IconVerticalSolidList"/>
    <dgm:cxn modelId="{65CF34CA-0200-4620-B8AB-BD27A3DC1BB3}" type="presParOf" srcId="{42858402-1465-4143-B370-983923902DC7}" destId="{A46C2E4C-E97E-49A6-8401-7889D5721163}" srcOrd="2" destOrd="0" presId="urn:microsoft.com/office/officeart/2018/2/layout/IconVerticalSolidList"/>
    <dgm:cxn modelId="{9DDA4530-9C3F-427A-A429-C14F5F2BCA7A}" type="presParOf" srcId="{42858402-1465-4143-B370-983923902DC7}" destId="{318AD9BE-AFBF-477F-9B46-4A4A63494F85}" srcOrd="3" destOrd="0" presId="urn:microsoft.com/office/officeart/2018/2/layout/IconVerticalSolidList"/>
    <dgm:cxn modelId="{DDB002F8-ED4E-4C24-A49A-84D196E61AB6}" type="presParOf" srcId="{C90E0907-AE6B-4CFE-8243-6CBFEA06E17B}" destId="{AA4B5707-57CD-42D0-B698-0A10488A9EEF}" srcOrd="7" destOrd="0" presId="urn:microsoft.com/office/officeart/2018/2/layout/IconVerticalSolidList"/>
    <dgm:cxn modelId="{E3E3DC9D-E2C5-421D-8D14-6BAEF5C46F88}" type="presParOf" srcId="{C90E0907-AE6B-4CFE-8243-6CBFEA06E17B}" destId="{95913B2A-916D-4358-976E-43982B3BC286}" srcOrd="8" destOrd="0" presId="urn:microsoft.com/office/officeart/2018/2/layout/IconVerticalSolidList"/>
    <dgm:cxn modelId="{ADCA8C4A-2FD1-44CB-AD4F-E84331333A98}" type="presParOf" srcId="{95913B2A-916D-4358-976E-43982B3BC286}" destId="{FCD3758C-07EF-4E57-A835-B92B9C1E5854}" srcOrd="0" destOrd="0" presId="urn:microsoft.com/office/officeart/2018/2/layout/IconVerticalSolidList"/>
    <dgm:cxn modelId="{93A2B2C9-3625-42D5-A674-C9E39FD73A46}" type="presParOf" srcId="{95913B2A-916D-4358-976E-43982B3BC286}" destId="{EDECC9D1-EA3A-4BE0-80FA-3107E1421979}" srcOrd="1" destOrd="0" presId="urn:microsoft.com/office/officeart/2018/2/layout/IconVerticalSolidList"/>
    <dgm:cxn modelId="{4CDCCE51-65B1-4B77-A8BF-17A214000D61}" type="presParOf" srcId="{95913B2A-916D-4358-976E-43982B3BC286}" destId="{CDF1C3C1-20D8-437A-82B4-D92FB99689FD}" srcOrd="2" destOrd="0" presId="urn:microsoft.com/office/officeart/2018/2/layout/IconVerticalSolidList"/>
    <dgm:cxn modelId="{75DF940C-DFFA-480D-A12F-18EF325D8391}" type="presParOf" srcId="{95913B2A-916D-4358-976E-43982B3BC286}" destId="{7B78CE50-18D0-43C8-B3E4-959A93910BDC}" srcOrd="3" destOrd="0" presId="urn:microsoft.com/office/officeart/2018/2/layout/IconVerticalSolidList"/>
    <dgm:cxn modelId="{4E15A53C-71E4-461E-9B48-9E22D440A0D7}" type="presParOf" srcId="{C90E0907-AE6B-4CFE-8243-6CBFEA06E17B}" destId="{7A295B2A-2DAB-445B-9D78-6FB828EC535C}" srcOrd="9" destOrd="0" presId="urn:microsoft.com/office/officeart/2018/2/layout/IconVerticalSolidList"/>
    <dgm:cxn modelId="{F2466321-E213-4BA5-AC5F-D4F0CF8ABC19}" type="presParOf" srcId="{C90E0907-AE6B-4CFE-8243-6CBFEA06E17B}" destId="{68D1D14D-60E3-49A9-B944-48752B4FF859}" srcOrd="10" destOrd="0" presId="urn:microsoft.com/office/officeart/2018/2/layout/IconVerticalSolidList"/>
    <dgm:cxn modelId="{60B827D9-F92C-4CDB-8D43-1BC96222ED46}" type="presParOf" srcId="{68D1D14D-60E3-49A9-B944-48752B4FF859}" destId="{E07079F6-DBFB-4B50-A018-9F520A82DC0A}" srcOrd="0" destOrd="0" presId="urn:microsoft.com/office/officeart/2018/2/layout/IconVerticalSolidList"/>
    <dgm:cxn modelId="{DD38A95D-33F7-48B6-B196-0CA7B004CC7F}" type="presParOf" srcId="{68D1D14D-60E3-49A9-B944-48752B4FF859}" destId="{99D54BCB-3365-4CC1-AC82-89109AAAC29E}" srcOrd="1" destOrd="0" presId="urn:microsoft.com/office/officeart/2018/2/layout/IconVerticalSolidList"/>
    <dgm:cxn modelId="{8F2B6848-47C9-44FA-95A5-0A23627FF7CA}" type="presParOf" srcId="{68D1D14D-60E3-49A9-B944-48752B4FF859}" destId="{577B2008-47F2-4AAA-8617-B353FADB11B8}" srcOrd="2" destOrd="0" presId="urn:microsoft.com/office/officeart/2018/2/layout/IconVerticalSolidList"/>
    <dgm:cxn modelId="{56419B58-83D3-4B22-B96C-CFEF7B4B7CC2}" type="presParOf" srcId="{68D1D14D-60E3-49A9-B944-48752B4FF859}" destId="{C7F785DE-77A7-4524-A642-EB8DF1AD0B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05D48C-32D8-4354-9E7E-9824848ECB1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C57D45AC-F7B1-42C4-9F7A-348123C9C10F}">
      <dgm:prSet/>
      <dgm:spPr>
        <a:solidFill>
          <a:schemeClr val="accent1">
            <a:hueOff val="0"/>
            <a:satOff val="0"/>
            <a:lumOff val="0"/>
            <a:alpha val="86000"/>
          </a:schemeClr>
        </a:solidFill>
      </dgm:spPr>
      <dgm:t>
        <a:bodyPr/>
        <a:lstStyle/>
        <a:p>
          <a:r>
            <a:rPr lang="it-IT" dirty="0"/>
            <a:t>In merito allo scenario economico di riferimento abbiamo raccolto una serie di dati macroeconomici riferibili al contesto siciliano  che riteniamo possano incidere sul settore e sull’impresa:</a:t>
          </a:r>
        </a:p>
      </dgm:t>
    </dgm:pt>
    <dgm:pt modelId="{54C499D9-C834-4907-A4BF-12A90BAFA37B}" type="parTrans" cxnId="{6D1A65C1-5E24-4BCE-8870-57620CA5C7CB}">
      <dgm:prSet/>
      <dgm:spPr/>
      <dgm:t>
        <a:bodyPr/>
        <a:lstStyle/>
        <a:p>
          <a:endParaRPr lang="it-IT"/>
        </a:p>
      </dgm:t>
    </dgm:pt>
    <dgm:pt modelId="{144F41FB-1BDC-42F8-9345-EED6DFAF358B}" type="sibTrans" cxnId="{6D1A65C1-5E24-4BCE-8870-57620CA5C7CB}">
      <dgm:prSet/>
      <dgm:spPr/>
      <dgm:t>
        <a:bodyPr/>
        <a:lstStyle/>
        <a:p>
          <a:endParaRPr lang="it-IT"/>
        </a:p>
      </dgm:t>
    </dgm:pt>
    <dgm:pt modelId="{6D6D0F22-6915-48DC-829D-4B5A29127882}" type="pres">
      <dgm:prSet presAssocID="{0E05D48C-32D8-4354-9E7E-9824848ECB10}" presName="linear" presStyleCnt="0">
        <dgm:presLayoutVars>
          <dgm:animLvl val="lvl"/>
          <dgm:resizeHandles val="exact"/>
        </dgm:presLayoutVars>
      </dgm:prSet>
      <dgm:spPr/>
    </dgm:pt>
    <dgm:pt modelId="{2F1A40AF-DE4A-46A9-AFED-A2093280D173}" type="pres">
      <dgm:prSet presAssocID="{C57D45AC-F7B1-42C4-9F7A-348123C9C10F}" presName="parentText" presStyleLbl="node1" presStyleIdx="0" presStyleCnt="1">
        <dgm:presLayoutVars>
          <dgm:chMax val="0"/>
          <dgm:bulletEnabled val="1"/>
        </dgm:presLayoutVars>
      </dgm:prSet>
      <dgm:spPr/>
    </dgm:pt>
  </dgm:ptLst>
  <dgm:cxnLst>
    <dgm:cxn modelId="{6D1A65C1-5E24-4BCE-8870-57620CA5C7CB}" srcId="{0E05D48C-32D8-4354-9E7E-9824848ECB10}" destId="{C57D45AC-F7B1-42C4-9F7A-348123C9C10F}" srcOrd="0" destOrd="0" parTransId="{54C499D9-C834-4907-A4BF-12A90BAFA37B}" sibTransId="{144F41FB-1BDC-42F8-9345-EED6DFAF358B}"/>
    <dgm:cxn modelId="{680104CD-B685-4E0C-8630-B92E4221E4F3}" type="presOf" srcId="{C57D45AC-F7B1-42C4-9F7A-348123C9C10F}" destId="{2F1A40AF-DE4A-46A9-AFED-A2093280D173}" srcOrd="0" destOrd="0" presId="urn:microsoft.com/office/officeart/2005/8/layout/vList2"/>
    <dgm:cxn modelId="{045BB5FA-74C4-4FDE-AF34-FCB602EC8E0A}" type="presOf" srcId="{0E05D48C-32D8-4354-9E7E-9824848ECB10}" destId="{6D6D0F22-6915-48DC-829D-4B5A29127882}" srcOrd="0" destOrd="0" presId="urn:microsoft.com/office/officeart/2005/8/layout/vList2"/>
    <dgm:cxn modelId="{F20A1695-D29E-4E78-9D83-FB0C6451C5B0}" type="presParOf" srcId="{6D6D0F22-6915-48DC-829D-4B5A29127882}" destId="{2F1A40AF-DE4A-46A9-AFED-A2093280D173}"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7E9A64-F177-4482-BF52-0B2E2781BDC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06EC78B6-B098-464A-AB97-04A86B379231}">
      <dgm:prSet/>
      <dgm:spPr/>
      <dgm:t>
        <a:bodyPr/>
        <a:lstStyle/>
        <a:p>
          <a:r>
            <a:rPr lang="it-IT" dirty="0">
              <a:latin typeface="+mn-lt"/>
            </a:rPr>
            <a:t>SETTORE: </a:t>
          </a:r>
          <a:r>
            <a:rPr lang="it-IT" dirty="0">
              <a:solidFill>
                <a:schemeClr val="bg1"/>
              </a:solidFill>
              <a:latin typeface="+mn-lt"/>
            </a:rPr>
            <a:t>Supermercato</a:t>
          </a:r>
        </a:p>
      </dgm:t>
    </dgm:pt>
    <dgm:pt modelId="{215F852F-EA9D-4AC2-AE6B-0F5010FB8498}" type="parTrans" cxnId="{95756946-F116-4143-A4D1-B8A7B4C2BABB}">
      <dgm:prSet/>
      <dgm:spPr/>
      <dgm:t>
        <a:bodyPr/>
        <a:lstStyle/>
        <a:p>
          <a:endParaRPr lang="it-IT"/>
        </a:p>
      </dgm:t>
    </dgm:pt>
    <dgm:pt modelId="{CF74D926-486D-4B2D-9F79-8D2E71198AD6}" type="sibTrans" cxnId="{95756946-F116-4143-A4D1-B8A7B4C2BABB}">
      <dgm:prSet/>
      <dgm:spPr/>
      <dgm:t>
        <a:bodyPr/>
        <a:lstStyle/>
        <a:p>
          <a:endParaRPr lang="it-IT"/>
        </a:p>
      </dgm:t>
    </dgm:pt>
    <dgm:pt modelId="{30109AA8-A908-48A9-8814-B7980DBCF6CC}">
      <dgm:prSet/>
      <dgm:spPr/>
      <dgm:t>
        <a:bodyPr/>
        <a:lstStyle/>
        <a:p>
          <a:r>
            <a:rPr lang="it-IT" dirty="0"/>
            <a:t>CODICE ATECO: </a:t>
          </a:r>
          <a:r>
            <a:rPr lang="it-IT" dirty="0">
              <a:solidFill>
                <a:schemeClr val="bg1"/>
              </a:solidFill>
            </a:rPr>
            <a:t>47.11.20</a:t>
          </a:r>
        </a:p>
      </dgm:t>
    </dgm:pt>
    <dgm:pt modelId="{D253E612-D363-4FF5-B7BE-B6200C81D3E8}" type="parTrans" cxnId="{5BD302C5-140F-46E5-B9D1-F5739D57E09C}">
      <dgm:prSet/>
      <dgm:spPr/>
      <dgm:t>
        <a:bodyPr/>
        <a:lstStyle/>
        <a:p>
          <a:endParaRPr lang="it-IT"/>
        </a:p>
      </dgm:t>
    </dgm:pt>
    <dgm:pt modelId="{C9ECFD3E-5AC2-4D1A-968B-3815C3C37DE1}" type="sibTrans" cxnId="{5BD302C5-140F-46E5-B9D1-F5739D57E09C}">
      <dgm:prSet/>
      <dgm:spPr/>
      <dgm:t>
        <a:bodyPr/>
        <a:lstStyle/>
        <a:p>
          <a:endParaRPr lang="it-IT"/>
        </a:p>
      </dgm:t>
    </dgm:pt>
    <dgm:pt modelId="{B8599310-0CF4-4DBF-AA56-FD297AFC89E0}">
      <dgm:prSet/>
      <dgm:spPr/>
      <dgm:t>
        <a:bodyPr/>
        <a:lstStyle/>
        <a:p>
          <a:r>
            <a:rPr lang="it-IT" dirty="0"/>
            <a:t>LIVELLO DI RISCHIOSITA’: Basso</a:t>
          </a:r>
        </a:p>
      </dgm:t>
    </dgm:pt>
    <dgm:pt modelId="{55E07479-65C6-4D0E-ACF7-B90BB46E1696}" type="parTrans" cxnId="{AC45B035-F14E-4EDC-9DC8-1F0AE9E9C24A}">
      <dgm:prSet/>
      <dgm:spPr/>
      <dgm:t>
        <a:bodyPr/>
        <a:lstStyle/>
        <a:p>
          <a:endParaRPr lang="it-IT"/>
        </a:p>
      </dgm:t>
    </dgm:pt>
    <dgm:pt modelId="{B2008C1D-0F43-4843-9635-72EA6B9CC97A}" type="sibTrans" cxnId="{AC45B035-F14E-4EDC-9DC8-1F0AE9E9C24A}">
      <dgm:prSet/>
      <dgm:spPr/>
      <dgm:t>
        <a:bodyPr/>
        <a:lstStyle/>
        <a:p>
          <a:endParaRPr lang="it-IT"/>
        </a:p>
      </dgm:t>
    </dgm:pt>
    <dgm:pt modelId="{605F2CE7-8165-4A8D-B090-C692B205A794}">
      <dgm:prSet/>
      <dgm:spPr/>
      <dgm:t>
        <a:bodyPr/>
        <a:lstStyle/>
        <a:p>
          <a:r>
            <a:rPr lang="it-IT"/>
            <a:t>INFLUENZA DEL SETTORE (Rispetto al Pil Nominale): 0,0186%</a:t>
          </a:r>
        </a:p>
      </dgm:t>
    </dgm:pt>
    <dgm:pt modelId="{00A887C0-9C65-4E4E-9139-ACF7E2FFEFBF}" type="parTrans" cxnId="{D6F53238-9D92-47CD-8B84-7F1AFD2880C1}">
      <dgm:prSet/>
      <dgm:spPr/>
      <dgm:t>
        <a:bodyPr/>
        <a:lstStyle/>
        <a:p>
          <a:endParaRPr lang="it-IT"/>
        </a:p>
      </dgm:t>
    </dgm:pt>
    <dgm:pt modelId="{56A66D9F-6D3B-43AD-93E4-C4540A5EBE27}" type="sibTrans" cxnId="{D6F53238-9D92-47CD-8B84-7F1AFD2880C1}">
      <dgm:prSet/>
      <dgm:spPr/>
      <dgm:t>
        <a:bodyPr/>
        <a:lstStyle/>
        <a:p>
          <a:endParaRPr lang="it-IT"/>
        </a:p>
      </dgm:t>
    </dgm:pt>
    <dgm:pt modelId="{8C7378B3-31B9-4459-8586-1A644F374538}">
      <dgm:prSet/>
      <dgm:spPr/>
      <dgm:t>
        <a:bodyPr/>
        <a:lstStyle/>
        <a:p>
          <a:r>
            <a:rPr lang="it-IT"/>
            <a:t>TREND DEL SETTORE: Crescente</a:t>
          </a:r>
        </a:p>
      </dgm:t>
    </dgm:pt>
    <dgm:pt modelId="{A80C6C07-1608-42F6-B5CC-82836363608E}" type="parTrans" cxnId="{3412010E-1C46-434E-A9D5-DAF2472EB09C}">
      <dgm:prSet/>
      <dgm:spPr/>
      <dgm:t>
        <a:bodyPr/>
        <a:lstStyle/>
        <a:p>
          <a:endParaRPr lang="it-IT"/>
        </a:p>
      </dgm:t>
    </dgm:pt>
    <dgm:pt modelId="{F83211F7-7314-4F3D-87F2-911FD916E780}" type="sibTrans" cxnId="{3412010E-1C46-434E-A9D5-DAF2472EB09C}">
      <dgm:prSet/>
      <dgm:spPr/>
      <dgm:t>
        <a:bodyPr/>
        <a:lstStyle/>
        <a:p>
          <a:endParaRPr lang="it-IT"/>
        </a:p>
      </dgm:t>
    </dgm:pt>
    <dgm:pt modelId="{300D988E-6875-4C4C-8EE7-8346472800FD}">
      <dgm:prSet/>
      <dgm:spPr/>
      <dgm:t>
        <a:bodyPr/>
        <a:lstStyle/>
        <a:p>
          <a:r>
            <a:rPr lang="it-IT" dirty="0"/>
            <a:t>TIPO DI SETTORE: Labour-Intensive</a:t>
          </a:r>
        </a:p>
      </dgm:t>
    </dgm:pt>
    <dgm:pt modelId="{AED89D82-4168-4450-80EC-4B015430E4B8}" type="parTrans" cxnId="{5A572411-D500-4E0F-AB61-62D86BAB403F}">
      <dgm:prSet/>
      <dgm:spPr/>
      <dgm:t>
        <a:bodyPr/>
        <a:lstStyle/>
        <a:p>
          <a:endParaRPr lang="it-IT"/>
        </a:p>
      </dgm:t>
    </dgm:pt>
    <dgm:pt modelId="{D778AAE8-EAFB-43A6-A7D4-6CE612528BC8}" type="sibTrans" cxnId="{5A572411-D500-4E0F-AB61-62D86BAB403F}">
      <dgm:prSet/>
      <dgm:spPr/>
      <dgm:t>
        <a:bodyPr/>
        <a:lstStyle/>
        <a:p>
          <a:endParaRPr lang="it-IT"/>
        </a:p>
      </dgm:t>
    </dgm:pt>
    <dgm:pt modelId="{27B8CE69-16B0-4C87-B890-9BE2EEADE432}" type="pres">
      <dgm:prSet presAssocID="{577E9A64-F177-4482-BF52-0B2E2781BDC4}" presName="linear" presStyleCnt="0">
        <dgm:presLayoutVars>
          <dgm:animLvl val="lvl"/>
          <dgm:resizeHandles val="exact"/>
        </dgm:presLayoutVars>
      </dgm:prSet>
      <dgm:spPr/>
    </dgm:pt>
    <dgm:pt modelId="{D5B280E5-0C92-4246-A57C-09AF44DCAB65}" type="pres">
      <dgm:prSet presAssocID="{06EC78B6-B098-464A-AB97-04A86B379231}" presName="parentText" presStyleLbl="node1" presStyleIdx="0" presStyleCnt="6">
        <dgm:presLayoutVars>
          <dgm:chMax val="0"/>
          <dgm:bulletEnabled val="1"/>
        </dgm:presLayoutVars>
      </dgm:prSet>
      <dgm:spPr/>
    </dgm:pt>
    <dgm:pt modelId="{45975A9A-74BB-4E45-8C76-3EB0A646D1DC}" type="pres">
      <dgm:prSet presAssocID="{CF74D926-486D-4B2D-9F79-8D2E71198AD6}" presName="spacer" presStyleCnt="0"/>
      <dgm:spPr/>
    </dgm:pt>
    <dgm:pt modelId="{7781364A-CAE2-4D6E-9C95-8EE47E82507E}" type="pres">
      <dgm:prSet presAssocID="{30109AA8-A908-48A9-8814-B7980DBCF6CC}" presName="parentText" presStyleLbl="node1" presStyleIdx="1" presStyleCnt="6">
        <dgm:presLayoutVars>
          <dgm:chMax val="0"/>
          <dgm:bulletEnabled val="1"/>
        </dgm:presLayoutVars>
      </dgm:prSet>
      <dgm:spPr/>
    </dgm:pt>
    <dgm:pt modelId="{D7CF8731-CEF8-4492-B0D9-23E18BC6F130}" type="pres">
      <dgm:prSet presAssocID="{C9ECFD3E-5AC2-4D1A-968B-3815C3C37DE1}" presName="spacer" presStyleCnt="0"/>
      <dgm:spPr/>
    </dgm:pt>
    <dgm:pt modelId="{6EB9624D-DD97-4036-9285-A2F270AE4705}" type="pres">
      <dgm:prSet presAssocID="{B8599310-0CF4-4DBF-AA56-FD297AFC89E0}" presName="parentText" presStyleLbl="node1" presStyleIdx="2" presStyleCnt="6">
        <dgm:presLayoutVars>
          <dgm:chMax val="0"/>
          <dgm:bulletEnabled val="1"/>
        </dgm:presLayoutVars>
      </dgm:prSet>
      <dgm:spPr/>
    </dgm:pt>
    <dgm:pt modelId="{FDD1A458-985B-41FF-BD93-1F439CFD330A}" type="pres">
      <dgm:prSet presAssocID="{B2008C1D-0F43-4843-9635-72EA6B9CC97A}" presName="spacer" presStyleCnt="0"/>
      <dgm:spPr/>
    </dgm:pt>
    <dgm:pt modelId="{59E9A6B2-4EDA-4CEA-8E8E-81A9812C8712}" type="pres">
      <dgm:prSet presAssocID="{605F2CE7-8165-4A8D-B090-C692B205A794}" presName="parentText" presStyleLbl="node1" presStyleIdx="3" presStyleCnt="6">
        <dgm:presLayoutVars>
          <dgm:chMax val="0"/>
          <dgm:bulletEnabled val="1"/>
        </dgm:presLayoutVars>
      </dgm:prSet>
      <dgm:spPr/>
    </dgm:pt>
    <dgm:pt modelId="{054874E0-2E1A-4357-A193-43D6F014883C}" type="pres">
      <dgm:prSet presAssocID="{56A66D9F-6D3B-43AD-93E4-C4540A5EBE27}" presName="spacer" presStyleCnt="0"/>
      <dgm:spPr/>
    </dgm:pt>
    <dgm:pt modelId="{FCAB0FD5-AA58-4990-9B98-15CE87D8F371}" type="pres">
      <dgm:prSet presAssocID="{8C7378B3-31B9-4459-8586-1A644F374538}" presName="parentText" presStyleLbl="node1" presStyleIdx="4" presStyleCnt="6">
        <dgm:presLayoutVars>
          <dgm:chMax val="0"/>
          <dgm:bulletEnabled val="1"/>
        </dgm:presLayoutVars>
      </dgm:prSet>
      <dgm:spPr/>
    </dgm:pt>
    <dgm:pt modelId="{43838F2A-6F04-44E1-B6C6-7CE7611DF058}" type="pres">
      <dgm:prSet presAssocID="{F83211F7-7314-4F3D-87F2-911FD916E780}" presName="spacer" presStyleCnt="0"/>
      <dgm:spPr/>
    </dgm:pt>
    <dgm:pt modelId="{A1CE2365-C222-493C-B283-E4730FB6E593}" type="pres">
      <dgm:prSet presAssocID="{300D988E-6875-4C4C-8EE7-8346472800FD}" presName="parentText" presStyleLbl="node1" presStyleIdx="5" presStyleCnt="6">
        <dgm:presLayoutVars>
          <dgm:chMax val="0"/>
          <dgm:bulletEnabled val="1"/>
        </dgm:presLayoutVars>
      </dgm:prSet>
      <dgm:spPr/>
    </dgm:pt>
  </dgm:ptLst>
  <dgm:cxnLst>
    <dgm:cxn modelId="{F1439F0D-347A-43DC-8F5A-6228F04C4C03}" type="presOf" srcId="{B8599310-0CF4-4DBF-AA56-FD297AFC89E0}" destId="{6EB9624D-DD97-4036-9285-A2F270AE4705}" srcOrd="0" destOrd="0" presId="urn:microsoft.com/office/officeart/2005/8/layout/vList2"/>
    <dgm:cxn modelId="{3412010E-1C46-434E-A9D5-DAF2472EB09C}" srcId="{577E9A64-F177-4482-BF52-0B2E2781BDC4}" destId="{8C7378B3-31B9-4459-8586-1A644F374538}" srcOrd="4" destOrd="0" parTransId="{A80C6C07-1608-42F6-B5CC-82836363608E}" sibTransId="{F83211F7-7314-4F3D-87F2-911FD916E780}"/>
    <dgm:cxn modelId="{CA69090F-A046-4B66-B257-BC84D770FD30}" type="presOf" srcId="{300D988E-6875-4C4C-8EE7-8346472800FD}" destId="{A1CE2365-C222-493C-B283-E4730FB6E593}" srcOrd="0" destOrd="0" presId="urn:microsoft.com/office/officeart/2005/8/layout/vList2"/>
    <dgm:cxn modelId="{5A572411-D500-4E0F-AB61-62D86BAB403F}" srcId="{577E9A64-F177-4482-BF52-0B2E2781BDC4}" destId="{300D988E-6875-4C4C-8EE7-8346472800FD}" srcOrd="5" destOrd="0" parTransId="{AED89D82-4168-4450-80EC-4B015430E4B8}" sibTransId="{D778AAE8-EAFB-43A6-A7D4-6CE612528BC8}"/>
    <dgm:cxn modelId="{AC45B035-F14E-4EDC-9DC8-1F0AE9E9C24A}" srcId="{577E9A64-F177-4482-BF52-0B2E2781BDC4}" destId="{B8599310-0CF4-4DBF-AA56-FD297AFC89E0}" srcOrd="2" destOrd="0" parTransId="{55E07479-65C6-4D0E-ACF7-B90BB46E1696}" sibTransId="{B2008C1D-0F43-4843-9635-72EA6B9CC97A}"/>
    <dgm:cxn modelId="{D6F53238-9D92-47CD-8B84-7F1AFD2880C1}" srcId="{577E9A64-F177-4482-BF52-0B2E2781BDC4}" destId="{605F2CE7-8165-4A8D-B090-C692B205A794}" srcOrd="3" destOrd="0" parTransId="{00A887C0-9C65-4E4E-9139-ACF7E2FFEFBF}" sibTransId="{56A66D9F-6D3B-43AD-93E4-C4540A5EBE27}"/>
    <dgm:cxn modelId="{95756946-F116-4143-A4D1-B8A7B4C2BABB}" srcId="{577E9A64-F177-4482-BF52-0B2E2781BDC4}" destId="{06EC78B6-B098-464A-AB97-04A86B379231}" srcOrd="0" destOrd="0" parTransId="{215F852F-EA9D-4AC2-AE6B-0F5010FB8498}" sibTransId="{CF74D926-486D-4B2D-9F79-8D2E71198AD6}"/>
    <dgm:cxn modelId="{D84F5970-8B4A-42B2-B64E-E0E9FE9E94ED}" type="presOf" srcId="{605F2CE7-8165-4A8D-B090-C692B205A794}" destId="{59E9A6B2-4EDA-4CEA-8E8E-81A9812C8712}" srcOrd="0" destOrd="0" presId="urn:microsoft.com/office/officeart/2005/8/layout/vList2"/>
    <dgm:cxn modelId="{D2ABEA97-C895-4B17-9911-BF68CC4BD66D}" type="presOf" srcId="{8C7378B3-31B9-4459-8586-1A644F374538}" destId="{FCAB0FD5-AA58-4990-9B98-15CE87D8F371}" srcOrd="0" destOrd="0" presId="urn:microsoft.com/office/officeart/2005/8/layout/vList2"/>
    <dgm:cxn modelId="{25710D9E-2529-4703-ABCC-7AD06A802CF2}" type="presOf" srcId="{30109AA8-A908-48A9-8814-B7980DBCF6CC}" destId="{7781364A-CAE2-4D6E-9C95-8EE47E82507E}" srcOrd="0" destOrd="0" presId="urn:microsoft.com/office/officeart/2005/8/layout/vList2"/>
    <dgm:cxn modelId="{5BD302C5-140F-46E5-B9D1-F5739D57E09C}" srcId="{577E9A64-F177-4482-BF52-0B2E2781BDC4}" destId="{30109AA8-A908-48A9-8814-B7980DBCF6CC}" srcOrd="1" destOrd="0" parTransId="{D253E612-D363-4FF5-B7BE-B6200C81D3E8}" sibTransId="{C9ECFD3E-5AC2-4D1A-968B-3815C3C37DE1}"/>
    <dgm:cxn modelId="{6A2409E5-9A70-4D4C-8F71-7A5E0C5DFF64}" type="presOf" srcId="{06EC78B6-B098-464A-AB97-04A86B379231}" destId="{D5B280E5-0C92-4246-A57C-09AF44DCAB65}" srcOrd="0" destOrd="0" presId="urn:microsoft.com/office/officeart/2005/8/layout/vList2"/>
    <dgm:cxn modelId="{E4A638EB-1782-4550-AD13-F472BA277CE7}" type="presOf" srcId="{577E9A64-F177-4482-BF52-0B2E2781BDC4}" destId="{27B8CE69-16B0-4C87-B890-9BE2EEADE432}" srcOrd="0" destOrd="0" presId="urn:microsoft.com/office/officeart/2005/8/layout/vList2"/>
    <dgm:cxn modelId="{72B5ABA8-6444-4E76-86E7-E5A3FC908386}" type="presParOf" srcId="{27B8CE69-16B0-4C87-B890-9BE2EEADE432}" destId="{D5B280E5-0C92-4246-A57C-09AF44DCAB65}" srcOrd="0" destOrd="0" presId="urn:microsoft.com/office/officeart/2005/8/layout/vList2"/>
    <dgm:cxn modelId="{7449E19E-1FA2-4425-807E-3D3A5D89C33E}" type="presParOf" srcId="{27B8CE69-16B0-4C87-B890-9BE2EEADE432}" destId="{45975A9A-74BB-4E45-8C76-3EB0A646D1DC}" srcOrd="1" destOrd="0" presId="urn:microsoft.com/office/officeart/2005/8/layout/vList2"/>
    <dgm:cxn modelId="{4975E6C2-8890-4837-807F-EF8E51F2C959}" type="presParOf" srcId="{27B8CE69-16B0-4C87-B890-9BE2EEADE432}" destId="{7781364A-CAE2-4D6E-9C95-8EE47E82507E}" srcOrd="2" destOrd="0" presId="urn:microsoft.com/office/officeart/2005/8/layout/vList2"/>
    <dgm:cxn modelId="{596334B1-D71A-463F-8A05-9566AA167BA0}" type="presParOf" srcId="{27B8CE69-16B0-4C87-B890-9BE2EEADE432}" destId="{D7CF8731-CEF8-4492-B0D9-23E18BC6F130}" srcOrd="3" destOrd="0" presId="urn:microsoft.com/office/officeart/2005/8/layout/vList2"/>
    <dgm:cxn modelId="{E7B8CA93-EE26-4D42-8346-8A459B84CB93}" type="presParOf" srcId="{27B8CE69-16B0-4C87-B890-9BE2EEADE432}" destId="{6EB9624D-DD97-4036-9285-A2F270AE4705}" srcOrd="4" destOrd="0" presId="urn:microsoft.com/office/officeart/2005/8/layout/vList2"/>
    <dgm:cxn modelId="{3CCBB586-BA31-4EAE-B16C-8A489E01826F}" type="presParOf" srcId="{27B8CE69-16B0-4C87-B890-9BE2EEADE432}" destId="{FDD1A458-985B-41FF-BD93-1F439CFD330A}" srcOrd="5" destOrd="0" presId="urn:microsoft.com/office/officeart/2005/8/layout/vList2"/>
    <dgm:cxn modelId="{B37BA41F-7026-47CC-9F68-352DF094A032}" type="presParOf" srcId="{27B8CE69-16B0-4C87-B890-9BE2EEADE432}" destId="{59E9A6B2-4EDA-4CEA-8E8E-81A9812C8712}" srcOrd="6" destOrd="0" presId="urn:microsoft.com/office/officeart/2005/8/layout/vList2"/>
    <dgm:cxn modelId="{8D01F8BE-0827-465D-9E3E-E2A65AD36CF7}" type="presParOf" srcId="{27B8CE69-16B0-4C87-B890-9BE2EEADE432}" destId="{054874E0-2E1A-4357-A193-43D6F014883C}" srcOrd="7" destOrd="0" presId="urn:microsoft.com/office/officeart/2005/8/layout/vList2"/>
    <dgm:cxn modelId="{E2957525-6D42-48C4-B7D8-A519AEC4E313}" type="presParOf" srcId="{27B8CE69-16B0-4C87-B890-9BE2EEADE432}" destId="{FCAB0FD5-AA58-4990-9B98-15CE87D8F371}" srcOrd="8" destOrd="0" presId="urn:microsoft.com/office/officeart/2005/8/layout/vList2"/>
    <dgm:cxn modelId="{3D68AF8B-98F7-462F-8E5E-309DF2BE2A6E}" type="presParOf" srcId="{27B8CE69-16B0-4C87-B890-9BE2EEADE432}" destId="{43838F2A-6F04-44E1-B6C6-7CE7611DF058}" srcOrd="9" destOrd="0" presId="urn:microsoft.com/office/officeart/2005/8/layout/vList2"/>
    <dgm:cxn modelId="{7B3CF5BE-8FB4-46F0-8F63-A1776CB12C6F}" type="presParOf" srcId="{27B8CE69-16B0-4C87-B890-9BE2EEADE432}" destId="{A1CE2365-C222-493C-B283-E4730FB6E593}"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1F9635-A44D-4141-BEEA-D50CCD1D0677}"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it-IT"/>
        </a:p>
      </dgm:t>
    </dgm:pt>
    <dgm:pt modelId="{0C55E874-2C63-4948-8596-DFA4133939F4}">
      <dgm:prSet phldrT="[Testo]"/>
      <dgm:spPr>
        <a:solidFill>
          <a:schemeClr val="accent2">
            <a:lumMod val="75000"/>
            <a:alpha val="50000"/>
          </a:schemeClr>
        </a:solidFill>
      </dgm:spPr>
      <dgm:t>
        <a:bodyPr/>
        <a:lstStyle/>
        <a:p>
          <a:r>
            <a:rPr lang="it-IT" dirty="0"/>
            <a:t>Prodotti good </a:t>
          </a:r>
          <a:r>
            <a:rPr lang="it-IT" dirty="0" err="1"/>
            <a:t>value</a:t>
          </a:r>
          <a:r>
            <a:rPr lang="it-IT" dirty="0"/>
            <a:t> for money</a:t>
          </a:r>
        </a:p>
      </dgm:t>
    </dgm:pt>
    <dgm:pt modelId="{2E929644-A8A3-4D0A-9141-8613D1DC4CF7}" type="parTrans" cxnId="{4FB894AC-0903-49AE-9990-A3DFD04260C5}">
      <dgm:prSet/>
      <dgm:spPr/>
      <dgm:t>
        <a:bodyPr/>
        <a:lstStyle/>
        <a:p>
          <a:endParaRPr lang="it-IT"/>
        </a:p>
      </dgm:t>
    </dgm:pt>
    <dgm:pt modelId="{B5C1FB87-4EF9-4A01-984F-D55E54CD78D7}" type="sibTrans" cxnId="{4FB894AC-0903-49AE-9990-A3DFD04260C5}">
      <dgm:prSet/>
      <dgm:spPr/>
      <dgm:t>
        <a:bodyPr/>
        <a:lstStyle/>
        <a:p>
          <a:endParaRPr lang="it-IT"/>
        </a:p>
      </dgm:t>
    </dgm:pt>
    <dgm:pt modelId="{50E86947-F85B-43C7-8A87-7B4F8549841A}">
      <dgm:prSet phldrT="[Testo]"/>
      <dgm:spPr/>
      <dgm:t>
        <a:bodyPr/>
        <a:lstStyle/>
        <a:p>
          <a:r>
            <a:rPr lang="it-IT" dirty="0"/>
            <a:t>Fidelizzazione della clientela</a:t>
          </a:r>
        </a:p>
      </dgm:t>
    </dgm:pt>
    <dgm:pt modelId="{2AD3109F-1F9B-43AF-BF85-DABA6628C5AB}" type="parTrans" cxnId="{826FA33A-D875-4AA9-B597-B9E08F65A559}">
      <dgm:prSet/>
      <dgm:spPr/>
      <dgm:t>
        <a:bodyPr/>
        <a:lstStyle/>
        <a:p>
          <a:endParaRPr lang="it-IT"/>
        </a:p>
      </dgm:t>
    </dgm:pt>
    <dgm:pt modelId="{1BB492D5-BA3B-4ABB-8D42-B1D311E89AF4}" type="sibTrans" cxnId="{826FA33A-D875-4AA9-B597-B9E08F65A559}">
      <dgm:prSet/>
      <dgm:spPr/>
      <dgm:t>
        <a:bodyPr/>
        <a:lstStyle/>
        <a:p>
          <a:endParaRPr lang="it-IT"/>
        </a:p>
      </dgm:t>
    </dgm:pt>
    <dgm:pt modelId="{A9123860-6375-4347-A0CB-2D9D56914379}">
      <dgm:prSet phldrT="[Testo]"/>
      <dgm:spPr>
        <a:solidFill>
          <a:schemeClr val="accent6">
            <a:lumMod val="20000"/>
            <a:lumOff val="80000"/>
            <a:alpha val="50000"/>
          </a:schemeClr>
        </a:solidFill>
      </dgm:spPr>
      <dgm:t>
        <a:bodyPr/>
        <a:lstStyle/>
        <a:p>
          <a:r>
            <a:rPr lang="it-IT" dirty="0"/>
            <a:t>Distribuzione in tutto il territorio siciliano</a:t>
          </a:r>
        </a:p>
      </dgm:t>
    </dgm:pt>
    <dgm:pt modelId="{C214F69A-9BAE-48E8-8AB0-93700F6CBE53}" type="parTrans" cxnId="{0D85B356-80B4-4A78-9E2B-8E830CD856E4}">
      <dgm:prSet/>
      <dgm:spPr/>
      <dgm:t>
        <a:bodyPr/>
        <a:lstStyle/>
        <a:p>
          <a:endParaRPr lang="it-IT"/>
        </a:p>
      </dgm:t>
    </dgm:pt>
    <dgm:pt modelId="{155472FE-0B32-45CD-BD71-E57B0EC29DA2}" type="sibTrans" cxnId="{0D85B356-80B4-4A78-9E2B-8E830CD856E4}">
      <dgm:prSet/>
      <dgm:spPr/>
      <dgm:t>
        <a:bodyPr/>
        <a:lstStyle/>
        <a:p>
          <a:endParaRPr lang="it-IT"/>
        </a:p>
      </dgm:t>
    </dgm:pt>
    <dgm:pt modelId="{F04A021C-2C09-4E6E-89ED-2C483A235854}">
      <dgm:prSet phldrT="[Testo]"/>
      <dgm:spPr>
        <a:solidFill>
          <a:srgbClr val="E5E509">
            <a:alpha val="50000"/>
          </a:srgbClr>
        </a:solidFill>
      </dgm:spPr>
      <dgm:t>
        <a:bodyPr/>
        <a:lstStyle/>
        <a:p>
          <a:r>
            <a:rPr lang="it-IT" dirty="0" err="1"/>
            <a:t>Everyday</a:t>
          </a:r>
          <a:r>
            <a:rPr lang="it-IT" dirty="0"/>
            <a:t> Low Pricing (EDLP)</a:t>
          </a:r>
        </a:p>
      </dgm:t>
    </dgm:pt>
    <dgm:pt modelId="{7610F0FE-8BFF-48CF-8B47-DEACDFE81107}" type="parTrans" cxnId="{0CA01664-9A0D-4EC5-BDC9-3A4765B85222}">
      <dgm:prSet/>
      <dgm:spPr/>
      <dgm:t>
        <a:bodyPr/>
        <a:lstStyle/>
        <a:p>
          <a:endParaRPr lang="it-IT"/>
        </a:p>
      </dgm:t>
    </dgm:pt>
    <dgm:pt modelId="{F63ED04B-6155-480D-B72A-CC9043986EDF}" type="sibTrans" cxnId="{0CA01664-9A0D-4EC5-BDC9-3A4765B85222}">
      <dgm:prSet/>
      <dgm:spPr/>
      <dgm:t>
        <a:bodyPr/>
        <a:lstStyle/>
        <a:p>
          <a:endParaRPr lang="it-IT"/>
        </a:p>
      </dgm:t>
    </dgm:pt>
    <dgm:pt modelId="{CF3D0D1D-2348-4938-A035-742E066E2D63}">
      <dgm:prSet phldrT="[Testo]"/>
      <dgm:spPr>
        <a:solidFill>
          <a:schemeClr val="accent5">
            <a:alpha val="50000"/>
          </a:schemeClr>
        </a:solidFill>
      </dgm:spPr>
      <dgm:t>
        <a:bodyPr/>
        <a:lstStyle/>
        <a:p>
          <a:r>
            <a:rPr lang="it-IT" dirty="0"/>
            <a:t>Ingresso nel Gruppo </a:t>
          </a:r>
          <a:r>
            <a:rPr lang="it-IT" dirty="0" err="1"/>
            <a:t>Végé</a:t>
          </a:r>
          <a:endParaRPr lang="it-IT" dirty="0"/>
        </a:p>
      </dgm:t>
    </dgm:pt>
    <dgm:pt modelId="{BFECDBEC-508F-498D-8227-BAE219BE7E24}" type="parTrans" cxnId="{77F59574-1413-4FBA-A105-F35E3034603C}">
      <dgm:prSet/>
      <dgm:spPr/>
      <dgm:t>
        <a:bodyPr/>
        <a:lstStyle/>
        <a:p>
          <a:endParaRPr lang="it-IT"/>
        </a:p>
      </dgm:t>
    </dgm:pt>
    <dgm:pt modelId="{9D9DD636-014F-448B-86A3-3A6245A8C026}" type="sibTrans" cxnId="{77F59574-1413-4FBA-A105-F35E3034603C}">
      <dgm:prSet/>
      <dgm:spPr/>
      <dgm:t>
        <a:bodyPr/>
        <a:lstStyle/>
        <a:p>
          <a:endParaRPr lang="it-IT"/>
        </a:p>
      </dgm:t>
    </dgm:pt>
    <dgm:pt modelId="{D07EFC32-899E-4745-8078-49C12A5B2E09}" type="pres">
      <dgm:prSet presAssocID="{ED1F9635-A44D-4141-BEEA-D50CCD1D0677}" presName="Name0" presStyleCnt="0">
        <dgm:presLayoutVars>
          <dgm:dir/>
          <dgm:resizeHandles val="exact"/>
        </dgm:presLayoutVars>
      </dgm:prSet>
      <dgm:spPr/>
    </dgm:pt>
    <dgm:pt modelId="{57E0A848-6F72-41FC-B2DA-981626747B5D}" type="pres">
      <dgm:prSet presAssocID="{0C55E874-2C63-4948-8596-DFA4133939F4}" presName="Name5" presStyleLbl="vennNode1" presStyleIdx="0" presStyleCnt="5">
        <dgm:presLayoutVars>
          <dgm:bulletEnabled val="1"/>
        </dgm:presLayoutVars>
      </dgm:prSet>
      <dgm:spPr/>
    </dgm:pt>
    <dgm:pt modelId="{70A94635-3D67-4833-9821-5559C2F02FC7}" type="pres">
      <dgm:prSet presAssocID="{B5C1FB87-4EF9-4A01-984F-D55E54CD78D7}" presName="space" presStyleCnt="0"/>
      <dgm:spPr/>
    </dgm:pt>
    <dgm:pt modelId="{538CEABB-519B-4E21-A8C6-7B457BC01332}" type="pres">
      <dgm:prSet presAssocID="{50E86947-F85B-43C7-8A87-7B4F8549841A}" presName="Name5" presStyleLbl="vennNode1" presStyleIdx="1" presStyleCnt="5">
        <dgm:presLayoutVars>
          <dgm:bulletEnabled val="1"/>
        </dgm:presLayoutVars>
      </dgm:prSet>
      <dgm:spPr/>
    </dgm:pt>
    <dgm:pt modelId="{9ACDF498-B6F5-4DBC-B77C-297F1D930417}" type="pres">
      <dgm:prSet presAssocID="{1BB492D5-BA3B-4ABB-8D42-B1D311E89AF4}" presName="space" presStyleCnt="0"/>
      <dgm:spPr/>
    </dgm:pt>
    <dgm:pt modelId="{6526E881-214A-42F2-9950-BA70BA4E6D68}" type="pres">
      <dgm:prSet presAssocID="{A9123860-6375-4347-A0CB-2D9D56914379}" presName="Name5" presStyleLbl="vennNode1" presStyleIdx="2" presStyleCnt="5">
        <dgm:presLayoutVars>
          <dgm:bulletEnabled val="1"/>
        </dgm:presLayoutVars>
      </dgm:prSet>
      <dgm:spPr/>
    </dgm:pt>
    <dgm:pt modelId="{E7521903-D7AF-4ED2-A8B9-6287E3F2969B}" type="pres">
      <dgm:prSet presAssocID="{155472FE-0B32-45CD-BD71-E57B0EC29DA2}" presName="space" presStyleCnt="0"/>
      <dgm:spPr/>
    </dgm:pt>
    <dgm:pt modelId="{50CD5A21-0167-443D-9E9D-8D479790DC1D}" type="pres">
      <dgm:prSet presAssocID="{F04A021C-2C09-4E6E-89ED-2C483A235854}" presName="Name5" presStyleLbl="vennNode1" presStyleIdx="3" presStyleCnt="5">
        <dgm:presLayoutVars>
          <dgm:bulletEnabled val="1"/>
        </dgm:presLayoutVars>
      </dgm:prSet>
      <dgm:spPr/>
    </dgm:pt>
    <dgm:pt modelId="{F9EFA977-1B3C-470D-BF9D-598E7A5B8FBF}" type="pres">
      <dgm:prSet presAssocID="{F63ED04B-6155-480D-B72A-CC9043986EDF}" presName="space" presStyleCnt="0"/>
      <dgm:spPr/>
    </dgm:pt>
    <dgm:pt modelId="{A04B6C2B-0C81-459D-9688-1C3D645E4B85}" type="pres">
      <dgm:prSet presAssocID="{CF3D0D1D-2348-4938-A035-742E066E2D63}" presName="Name5" presStyleLbl="vennNode1" presStyleIdx="4" presStyleCnt="5">
        <dgm:presLayoutVars>
          <dgm:bulletEnabled val="1"/>
        </dgm:presLayoutVars>
      </dgm:prSet>
      <dgm:spPr/>
    </dgm:pt>
  </dgm:ptLst>
  <dgm:cxnLst>
    <dgm:cxn modelId="{826FA33A-D875-4AA9-B597-B9E08F65A559}" srcId="{ED1F9635-A44D-4141-BEEA-D50CCD1D0677}" destId="{50E86947-F85B-43C7-8A87-7B4F8549841A}" srcOrd="1" destOrd="0" parTransId="{2AD3109F-1F9B-43AF-BF85-DABA6628C5AB}" sibTransId="{1BB492D5-BA3B-4ABB-8D42-B1D311E89AF4}"/>
    <dgm:cxn modelId="{0CA01664-9A0D-4EC5-BDC9-3A4765B85222}" srcId="{ED1F9635-A44D-4141-BEEA-D50CCD1D0677}" destId="{F04A021C-2C09-4E6E-89ED-2C483A235854}" srcOrd="3" destOrd="0" parTransId="{7610F0FE-8BFF-48CF-8B47-DEACDFE81107}" sibTransId="{F63ED04B-6155-480D-B72A-CC9043986EDF}"/>
    <dgm:cxn modelId="{6FB89865-3CC4-4595-851F-29531C95E6DC}" type="presOf" srcId="{ED1F9635-A44D-4141-BEEA-D50CCD1D0677}" destId="{D07EFC32-899E-4745-8078-49C12A5B2E09}" srcOrd="0" destOrd="0" presId="urn:microsoft.com/office/officeart/2005/8/layout/venn3"/>
    <dgm:cxn modelId="{258F9D73-0DE5-46DC-AFBE-3609DA39E7E3}" type="presOf" srcId="{50E86947-F85B-43C7-8A87-7B4F8549841A}" destId="{538CEABB-519B-4E21-A8C6-7B457BC01332}" srcOrd="0" destOrd="0" presId="urn:microsoft.com/office/officeart/2005/8/layout/venn3"/>
    <dgm:cxn modelId="{77F59574-1413-4FBA-A105-F35E3034603C}" srcId="{ED1F9635-A44D-4141-BEEA-D50CCD1D0677}" destId="{CF3D0D1D-2348-4938-A035-742E066E2D63}" srcOrd="4" destOrd="0" parTransId="{BFECDBEC-508F-498D-8227-BAE219BE7E24}" sibTransId="{9D9DD636-014F-448B-86A3-3A6245A8C026}"/>
    <dgm:cxn modelId="{0D85B356-80B4-4A78-9E2B-8E830CD856E4}" srcId="{ED1F9635-A44D-4141-BEEA-D50CCD1D0677}" destId="{A9123860-6375-4347-A0CB-2D9D56914379}" srcOrd="2" destOrd="0" parTransId="{C214F69A-9BAE-48E8-8AB0-93700F6CBE53}" sibTransId="{155472FE-0B32-45CD-BD71-E57B0EC29DA2}"/>
    <dgm:cxn modelId="{33511FA2-E456-4D4A-A3CA-103EE657FB68}" type="presOf" srcId="{CF3D0D1D-2348-4938-A035-742E066E2D63}" destId="{A04B6C2B-0C81-459D-9688-1C3D645E4B85}" srcOrd="0" destOrd="0" presId="urn:microsoft.com/office/officeart/2005/8/layout/venn3"/>
    <dgm:cxn modelId="{5CE8F3A3-B650-4901-B6BE-549B42959FD4}" type="presOf" srcId="{0C55E874-2C63-4948-8596-DFA4133939F4}" destId="{57E0A848-6F72-41FC-B2DA-981626747B5D}" srcOrd="0" destOrd="0" presId="urn:microsoft.com/office/officeart/2005/8/layout/venn3"/>
    <dgm:cxn modelId="{4FB894AC-0903-49AE-9990-A3DFD04260C5}" srcId="{ED1F9635-A44D-4141-BEEA-D50CCD1D0677}" destId="{0C55E874-2C63-4948-8596-DFA4133939F4}" srcOrd="0" destOrd="0" parTransId="{2E929644-A8A3-4D0A-9141-8613D1DC4CF7}" sibTransId="{B5C1FB87-4EF9-4A01-984F-D55E54CD78D7}"/>
    <dgm:cxn modelId="{4CC5EEBC-9AD1-494F-B67E-A0E46CAE2777}" type="presOf" srcId="{F04A021C-2C09-4E6E-89ED-2C483A235854}" destId="{50CD5A21-0167-443D-9E9D-8D479790DC1D}" srcOrd="0" destOrd="0" presId="urn:microsoft.com/office/officeart/2005/8/layout/venn3"/>
    <dgm:cxn modelId="{6F41FDE8-E85B-4C14-ACC0-F6D0847906F4}" type="presOf" srcId="{A9123860-6375-4347-A0CB-2D9D56914379}" destId="{6526E881-214A-42F2-9950-BA70BA4E6D68}" srcOrd="0" destOrd="0" presId="urn:microsoft.com/office/officeart/2005/8/layout/venn3"/>
    <dgm:cxn modelId="{D31DBD22-D4CD-4ED4-821E-EF83BEC9A225}" type="presParOf" srcId="{D07EFC32-899E-4745-8078-49C12A5B2E09}" destId="{57E0A848-6F72-41FC-B2DA-981626747B5D}" srcOrd="0" destOrd="0" presId="urn:microsoft.com/office/officeart/2005/8/layout/venn3"/>
    <dgm:cxn modelId="{4EB93412-CEEB-4744-9303-DC92E4951851}" type="presParOf" srcId="{D07EFC32-899E-4745-8078-49C12A5B2E09}" destId="{70A94635-3D67-4833-9821-5559C2F02FC7}" srcOrd="1" destOrd="0" presId="urn:microsoft.com/office/officeart/2005/8/layout/venn3"/>
    <dgm:cxn modelId="{A5B4B824-C0DD-4351-B3A0-A10E7C797C94}" type="presParOf" srcId="{D07EFC32-899E-4745-8078-49C12A5B2E09}" destId="{538CEABB-519B-4E21-A8C6-7B457BC01332}" srcOrd="2" destOrd="0" presId="urn:microsoft.com/office/officeart/2005/8/layout/venn3"/>
    <dgm:cxn modelId="{7C30D339-9496-4903-8DD6-9122A00563A1}" type="presParOf" srcId="{D07EFC32-899E-4745-8078-49C12A5B2E09}" destId="{9ACDF498-B6F5-4DBC-B77C-297F1D930417}" srcOrd="3" destOrd="0" presId="urn:microsoft.com/office/officeart/2005/8/layout/venn3"/>
    <dgm:cxn modelId="{D698DC4E-31D1-433B-83BD-AB9133FCBCEC}" type="presParOf" srcId="{D07EFC32-899E-4745-8078-49C12A5B2E09}" destId="{6526E881-214A-42F2-9950-BA70BA4E6D68}" srcOrd="4" destOrd="0" presId="urn:microsoft.com/office/officeart/2005/8/layout/venn3"/>
    <dgm:cxn modelId="{6B242BBB-49A9-422A-8201-60F0AA922F5D}" type="presParOf" srcId="{D07EFC32-899E-4745-8078-49C12A5B2E09}" destId="{E7521903-D7AF-4ED2-A8B9-6287E3F2969B}" srcOrd="5" destOrd="0" presId="urn:microsoft.com/office/officeart/2005/8/layout/venn3"/>
    <dgm:cxn modelId="{5ECC5A80-CE16-45DB-BAC8-38B57DFA546D}" type="presParOf" srcId="{D07EFC32-899E-4745-8078-49C12A5B2E09}" destId="{50CD5A21-0167-443D-9E9D-8D479790DC1D}" srcOrd="6" destOrd="0" presId="urn:microsoft.com/office/officeart/2005/8/layout/venn3"/>
    <dgm:cxn modelId="{CE6AF206-A581-47B1-8645-2BD3994AF1C8}" type="presParOf" srcId="{D07EFC32-899E-4745-8078-49C12A5B2E09}" destId="{F9EFA977-1B3C-470D-BF9D-598E7A5B8FBF}" srcOrd="7" destOrd="0" presId="urn:microsoft.com/office/officeart/2005/8/layout/venn3"/>
    <dgm:cxn modelId="{4C2E1C69-691D-461D-BAC9-6F427BE6265E}" type="presParOf" srcId="{D07EFC32-899E-4745-8078-49C12A5B2E09}" destId="{A04B6C2B-0C81-459D-9688-1C3D645E4B85}" srcOrd="8"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CF07AA0-2CA6-4547-9499-67748ED49808}"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it-IT"/>
        </a:p>
      </dgm:t>
    </dgm:pt>
    <dgm:pt modelId="{20982B7E-8720-4B46-BCDC-E47113DD4740}">
      <dgm:prSet phldrT="[Testo]"/>
      <dgm:spPr>
        <a:ln>
          <a:solidFill>
            <a:srgbClr val="FADBD3"/>
          </a:solidFill>
        </a:ln>
      </dgm:spPr>
      <dgm:t>
        <a:bodyPr/>
        <a:lstStyle/>
        <a:p>
          <a:r>
            <a:rPr lang="it-IT" dirty="0"/>
            <a:t>Profilo Finanziario</a:t>
          </a:r>
        </a:p>
      </dgm:t>
    </dgm:pt>
    <dgm:pt modelId="{1D4D3334-5736-4DCE-B8BE-AC16EF919DD1}" type="parTrans" cxnId="{C9F22B10-7B19-4EDB-A411-B2E9D53E042B}">
      <dgm:prSet/>
      <dgm:spPr/>
      <dgm:t>
        <a:bodyPr/>
        <a:lstStyle/>
        <a:p>
          <a:endParaRPr lang="it-IT"/>
        </a:p>
      </dgm:t>
    </dgm:pt>
    <dgm:pt modelId="{23F4869F-7040-4372-BBE6-E06964CEDB6C}" type="sibTrans" cxnId="{C9F22B10-7B19-4EDB-A411-B2E9D53E042B}">
      <dgm:prSet/>
      <dgm:spPr/>
      <dgm:t>
        <a:bodyPr/>
        <a:lstStyle/>
        <a:p>
          <a:endParaRPr lang="it-IT"/>
        </a:p>
      </dgm:t>
    </dgm:pt>
    <dgm:pt modelId="{625554A3-5EFC-4CF6-BC3D-DA354F151415}">
      <dgm:prSet phldrT="[Testo]"/>
      <dgm:spPr/>
      <dgm:t>
        <a:bodyPr/>
        <a:lstStyle/>
        <a:p>
          <a:r>
            <a:rPr lang="it-IT" dirty="0"/>
            <a:t>Profilo Patrimoniale</a:t>
          </a:r>
        </a:p>
      </dgm:t>
    </dgm:pt>
    <dgm:pt modelId="{C1B60C21-8DDC-419E-9E15-D67B3D930A8E}" type="parTrans" cxnId="{C5836D13-31D3-4540-81A6-C4003EC0900C}">
      <dgm:prSet/>
      <dgm:spPr/>
      <dgm:t>
        <a:bodyPr/>
        <a:lstStyle/>
        <a:p>
          <a:endParaRPr lang="it-IT"/>
        </a:p>
      </dgm:t>
    </dgm:pt>
    <dgm:pt modelId="{2F5B9F3A-FF56-420A-945E-A1C94B8F04F5}" type="sibTrans" cxnId="{C5836D13-31D3-4540-81A6-C4003EC0900C}">
      <dgm:prSet/>
      <dgm:spPr/>
      <dgm:t>
        <a:bodyPr/>
        <a:lstStyle/>
        <a:p>
          <a:endParaRPr lang="it-IT"/>
        </a:p>
      </dgm:t>
    </dgm:pt>
    <dgm:pt modelId="{C0B51F87-617C-4AB6-89D3-E432F8029C8E}">
      <dgm:prSet phldrT="[Testo]"/>
      <dgm:spPr>
        <a:solidFill>
          <a:srgbClr val="FDC068"/>
        </a:solidFill>
        <a:effectLst>
          <a:outerShdw blurRad="50800" dist="38100" dir="2700000" algn="tl" rotWithShape="0">
            <a:schemeClr val="accent6">
              <a:lumMod val="40000"/>
              <a:lumOff val="60000"/>
              <a:alpha val="40000"/>
            </a:schemeClr>
          </a:outerShdw>
        </a:effectLst>
      </dgm:spPr>
      <dgm:t>
        <a:bodyPr/>
        <a:lstStyle/>
        <a:p>
          <a:r>
            <a:rPr lang="it-IT" dirty="0"/>
            <a:t>Analisi del patrimonio netto.</a:t>
          </a:r>
        </a:p>
      </dgm:t>
    </dgm:pt>
    <dgm:pt modelId="{BDCFC636-53E9-4A64-9AD2-0306749F813E}" type="parTrans" cxnId="{6670DB33-2B8A-4010-BFE1-50A6D7D5BC02}">
      <dgm:prSet/>
      <dgm:spPr/>
      <dgm:t>
        <a:bodyPr/>
        <a:lstStyle/>
        <a:p>
          <a:endParaRPr lang="it-IT"/>
        </a:p>
      </dgm:t>
    </dgm:pt>
    <dgm:pt modelId="{12766BAA-B752-4D72-9017-B1937CAE00D0}" type="sibTrans" cxnId="{6670DB33-2B8A-4010-BFE1-50A6D7D5BC02}">
      <dgm:prSet/>
      <dgm:spPr/>
      <dgm:t>
        <a:bodyPr/>
        <a:lstStyle/>
        <a:p>
          <a:endParaRPr lang="it-IT"/>
        </a:p>
      </dgm:t>
    </dgm:pt>
    <dgm:pt modelId="{0B5E89A1-1FA1-4F85-969C-E5E63F499E20}">
      <dgm:prSet phldrT="[Testo]"/>
      <dgm:spPr/>
      <dgm:t>
        <a:bodyPr/>
        <a:lstStyle/>
        <a:p>
          <a:r>
            <a:rPr lang="it-IT" dirty="0"/>
            <a:t>Profilo Reddituale</a:t>
          </a:r>
        </a:p>
      </dgm:t>
    </dgm:pt>
    <dgm:pt modelId="{8E8E491E-0B53-428A-8002-C9C7BF6A1DF3}" type="parTrans" cxnId="{CE242649-4703-45E6-8560-E91BA92A8A57}">
      <dgm:prSet/>
      <dgm:spPr/>
      <dgm:t>
        <a:bodyPr/>
        <a:lstStyle/>
        <a:p>
          <a:endParaRPr lang="it-IT"/>
        </a:p>
      </dgm:t>
    </dgm:pt>
    <dgm:pt modelId="{732E8D89-42A4-48AF-8ABB-60D44B78CD43}" type="sibTrans" cxnId="{CE242649-4703-45E6-8560-E91BA92A8A57}">
      <dgm:prSet/>
      <dgm:spPr/>
      <dgm:t>
        <a:bodyPr/>
        <a:lstStyle/>
        <a:p>
          <a:endParaRPr lang="it-IT"/>
        </a:p>
      </dgm:t>
    </dgm:pt>
    <dgm:pt modelId="{541DEB4E-4397-4CD2-A467-35FB2A7DF6C0}">
      <dgm:prSet phldrT="[Testo]"/>
      <dgm:spPr>
        <a:solidFill>
          <a:srgbClr val="FDC068"/>
        </a:solidFill>
        <a:effectLst>
          <a:outerShdw blurRad="50800" dist="38100" dir="2700000" algn="tl" rotWithShape="0">
            <a:schemeClr val="accent6">
              <a:lumMod val="40000"/>
              <a:lumOff val="60000"/>
              <a:alpha val="40000"/>
            </a:schemeClr>
          </a:outerShdw>
        </a:effectLst>
      </dgm:spPr>
      <dgm:t>
        <a:bodyPr/>
        <a:lstStyle/>
        <a:p>
          <a:r>
            <a:rPr lang="it-IT" dirty="0"/>
            <a:t>Analisi dell’andamento reddituale.</a:t>
          </a:r>
        </a:p>
      </dgm:t>
    </dgm:pt>
    <dgm:pt modelId="{9F65B518-E0F4-4BE4-BD66-3E53AB63A648}" type="parTrans" cxnId="{D4A807BF-E4A2-4F85-8BDF-15B4593B851D}">
      <dgm:prSet/>
      <dgm:spPr/>
      <dgm:t>
        <a:bodyPr/>
        <a:lstStyle/>
        <a:p>
          <a:endParaRPr lang="it-IT"/>
        </a:p>
      </dgm:t>
    </dgm:pt>
    <dgm:pt modelId="{7C92FB28-01CC-4FF9-995C-3368E737BF28}" type="sibTrans" cxnId="{D4A807BF-E4A2-4F85-8BDF-15B4593B851D}">
      <dgm:prSet/>
      <dgm:spPr/>
      <dgm:t>
        <a:bodyPr/>
        <a:lstStyle/>
        <a:p>
          <a:endParaRPr lang="it-IT"/>
        </a:p>
      </dgm:t>
    </dgm:pt>
    <dgm:pt modelId="{33B5DFFC-2669-4CCD-9183-14F42D5A5AE8}">
      <dgm:prSet/>
      <dgm:spPr>
        <a:solidFill>
          <a:srgbClr val="FDC068"/>
        </a:solidFill>
        <a:effectLst>
          <a:outerShdw blurRad="50800" dist="38100" dir="2700000" algn="tl" rotWithShape="0">
            <a:schemeClr val="accent6">
              <a:lumMod val="40000"/>
              <a:lumOff val="60000"/>
              <a:alpha val="40000"/>
            </a:schemeClr>
          </a:outerShdw>
        </a:effectLst>
      </dgm:spPr>
      <dgm:t>
        <a:bodyPr/>
        <a:lstStyle/>
        <a:p>
          <a:r>
            <a:rPr lang="it-IT" dirty="0"/>
            <a:t>Indicatori di redditività.</a:t>
          </a:r>
        </a:p>
      </dgm:t>
    </dgm:pt>
    <dgm:pt modelId="{D015F794-59D4-46FC-AF13-BFFABEE21145}" type="parTrans" cxnId="{783B6B0C-5E4C-43E9-905C-E76DC0B0A975}">
      <dgm:prSet/>
      <dgm:spPr/>
      <dgm:t>
        <a:bodyPr/>
        <a:lstStyle/>
        <a:p>
          <a:endParaRPr lang="it-IT"/>
        </a:p>
      </dgm:t>
    </dgm:pt>
    <dgm:pt modelId="{D3F5D098-65A8-4921-854B-13B09DB467BE}" type="sibTrans" cxnId="{783B6B0C-5E4C-43E9-905C-E76DC0B0A975}">
      <dgm:prSet/>
      <dgm:spPr/>
      <dgm:t>
        <a:bodyPr/>
        <a:lstStyle/>
        <a:p>
          <a:endParaRPr lang="it-IT"/>
        </a:p>
      </dgm:t>
    </dgm:pt>
    <dgm:pt modelId="{9BFDE554-BC6C-42F6-95C0-59D35F768E65}">
      <dgm:prSet/>
      <dgm:spPr>
        <a:solidFill>
          <a:srgbClr val="FDC068"/>
        </a:solidFill>
        <a:effectLst>
          <a:outerShdw blurRad="50800" dist="38100" dir="2700000" algn="tl" rotWithShape="0">
            <a:schemeClr val="accent6">
              <a:lumMod val="40000"/>
              <a:lumOff val="60000"/>
              <a:alpha val="40000"/>
            </a:schemeClr>
          </a:outerShdw>
        </a:effectLst>
      </dgm:spPr>
      <dgm:t>
        <a:bodyPr/>
        <a:lstStyle/>
        <a:p>
          <a:r>
            <a:rPr lang="it-IT" dirty="0"/>
            <a:t>Analisi della rischiosità.</a:t>
          </a:r>
        </a:p>
      </dgm:t>
    </dgm:pt>
    <dgm:pt modelId="{3D75E48B-A91E-4487-88AB-B94872B29497}" type="parTrans" cxnId="{6398CF46-2CD0-46E5-8107-6E2D033A91A7}">
      <dgm:prSet/>
      <dgm:spPr/>
      <dgm:t>
        <a:bodyPr/>
        <a:lstStyle/>
        <a:p>
          <a:endParaRPr lang="it-IT"/>
        </a:p>
      </dgm:t>
    </dgm:pt>
    <dgm:pt modelId="{55E87EB0-027C-4D22-8BD4-062FE6836B23}" type="sibTrans" cxnId="{6398CF46-2CD0-46E5-8107-6E2D033A91A7}">
      <dgm:prSet/>
      <dgm:spPr/>
      <dgm:t>
        <a:bodyPr/>
        <a:lstStyle/>
        <a:p>
          <a:endParaRPr lang="it-IT"/>
        </a:p>
      </dgm:t>
    </dgm:pt>
    <dgm:pt modelId="{71378B1D-379F-4AA5-80AE-245A3031FB95}">
      <dgm:prSet phldrT="[Testo]" custT="1"/>
      <dgm:spPr>
        <a:solidFill>
          <a:srgbClr val="FDC068"/>
        </a:solidFill>
        <a:ln>
          <a:solidFill>
            <a:srgbClr val="FADBD3"/>
          </a:solidFill>
        </a:ln>
        <a:effectLst>
          <a:outerShdw blurRad="50800" dist="38100" dir="2700000" algn="tl" rotWithShape="0">
            <a:schemeClr val="accent6">
              <a:lumMod val="40000"/>
              <a:lumOff val="60000"/>
              <a:alpha val="40000"/>
            </a:schemeClr>
          </a:outerShdw>
        </a:effectLst>
      </dgm:spPr>
      <dgm:t>
        <a:bodyPr/>
        <a:lstStyle/>
        <a:p>
          <a:r>
            <a:rPr lang="it-IT" sz="2100" dirty="0"/>
            <a:t>Analisi dei crediti e dei debiti</a:t>
          </a:r>
        </a:p>
      </dgm:t>
    </dgm:pt>
    <dgm:pt modelId="{A6680AFB-F528-467D-BB2B-2CE35BFAC01B}" type="sibTrans" cxnId="{25CCAD95-9004-4FD4-A37B-80AD2BA9C1D9}">
      <dgm:prSet/>
      <dgm:spPr/>
      <dgm:t>
        <a:bodyPr/>
        <a:lstStyle/>
        <a:p>
          <a:endParaRPr lang="it-IT"/>
        </a:p>
      </dgm:t>
    </dgm:pt>
    <dgm:pt modelId="{3CE81C03-BEDE-4448-964B-072A55E55A0D}" type="parTrans" cxnId="{25CCAD95-9004-4FD4-A37B-80AD2BA9C1D9}">
      <dgm:prSet/>
      <dgm:spPr/>
      <dgm:t>
        <a:bodyPr/>
        <a:lstStyle/>
        <a:p>
          <a:endParaRPr lang="it-IT"/>
        </a:p>
      </dgm:t>
    </dgm:pt>
    <dgm:pt modelId="{84ED31DC-D582-4AC6-8C64-F0195148E974}">
      <dgm:prSet phldrT="[Testo]" custT="1"/>
      <dgm:spPr>
        <a:solidFill>
          <a:srgbClr val="FDC068"/>
        </a:solidFill>
        <a:ln>
          <a:solidFill>
            <a:srgbClr val="FADBD3"/>
          </a:solidFill>
        </a:ln>
        <a:effectLst>
          <a:outerShdw blurRad="50800" dist="38100" dir="2700000" algn="tl" rotWithShape="0">
            <a:schemeClr val="accent6">
              <a:lumMod val="40000"/>
              <a:lumOff val="60000"/>
              <a:alpha val="40000"/>
            </a:schemeClr>
          </a:outerShdw>
        </a:effectLst>
      </dgm:spPr>
      <dgm:t>
        <a:bodyPr/>
        <a:lstStyle/>
        <a:p>
          <a:r>
            <a:rPr lang="it-IT" sz="2100" dirty="0"/>
            <a:t>Analisi della liquidità</a:t>
          </a:r>
          <a:endParaRPr lang="it-IT" sz="1800" dirty="0"/>
        </a:p>
      </dgm:t>
    </dgm:pt>
    <dgm:pt modelId="{451566CD-3012-4B20-B858-A03176D91E60}" type="parTrans" cxnId="{924ACFD7-51E4-408A-8A3F-458166D76879}">
      <dgm:prSet/>
      <dgm:spPr/>
      <dgm:t>
        <a:bodyPr/>
        <a:lstStyle/>
        <a:p>
          <a:endParaRPr lang="it-IT"/>
        </a:p>
      </dgm:t>
    </dgm:pt>
    <dgm:pt modelId="{8BE76575-09EA-4D0C-8173-DF2B10C147C8}" type="sibTrans" cxnId="{924ACFD7-51E4-408A-8A3F-458166D76879}">
      <dgm:prSet/>
      <dgm:spPr/>
      <dgm:t>
        <a:bodyPr/>
        <a:lstStyle/>
        <a:p>
          <a:endParaRPr lang="it-IT"/>
        </a:p>
      </dgm:t>
    </dgm:pt>
    <dgm:pt modelId="{6032F52F-E635-4214-8DC1-CEFC8A98DC0A}">
      <dgm:prSet/>
      <dgm:spPr>
        <a:solidFill>
          <a:srgbClr val="FDC068"/>
        </a:solidFill>
        <a:effectLst>
          <a:outerShdw blurRad="50800" dist="38100" dir="2700000" algn="tl" rotWithShape="0">
            <a:schemeClr val="accent6">
              <a:lumMod val="40000"/>
              <a:lumOff val="60000"/>
              <a:alpha val="40000"/>
            </a:schemeClr>
          </a:outerShdw>
        </a:effectLst>
      </dgm:spPr>
      <dgm:t>
        <a:bodyPr/>
        <a:lstStyle/>
        <a:p>
          <a:r>
            <a:rPr lang="it-IT" dirty="0"/>
            <a:t>Rapporto di indebitamento</a:t>
          </a:r>
        </a:p>
      </dgm:t>
    </dgm:pt>
    <dgm:pt modelId="{74F0BADA-8E71-457E-A028-6126C8E8EE7E}" type="parTrans" cxnId="{2379464C-CA34-4B63-BC79-93BC1C0FE77E}">
      <dgm:prSet/>
      <dgm:spPr/>
      <dgm:t>
        <a:bodyPr/>
        <a:lstStyle/>
        <a:p>
          <a:endParaRPr lang="it-IT"/>
        </a:p>
      </dgm:t>
    </dgm:pt>
    <dgm:pt modelId="{11085648-3BC3-45FA-B4E8-2FA1E0414ECD}" type="sibTrans" cxnId="{2379464C-CA34-4B63-BC79-93BC1C0FE77E}">
      <dgm:prSet/>
      <dgm:spPr/>
      <dgm:t>
        <a:bodyPr/>
        <a:lstStyle/>
        <a:p>
          <a:endParaRPr lang="it-IT"/>
        </a:p>
      </dgm:t>
    </dgm:pt>
    <dgm:pt modelId="{E826DA1D-2253-4A4A-BD8B-F0C334589B11}" type="pres">
      <dgm:prSet presAssocID="{CCF07AA0-2CA6-4547-9499-67748ED49808}" presName="Name0" presStyleCnt="0">
        <dgm:presLayoutVars>
          <dgm:dir/>
          <dgm:animLvl val="lvl"/>
          <dgm:resizeHandles val="exact"/>
        </dgm:presLayoutVars>
      </dgm:prSet>
      <dgm:spPr/>
    </dgm:pt>
    <dgm:pt modelId="{B427ACB0-A637-4292-ADE6-BAF7CAFD73F6}" type="pres">
      <dgm:prSet presAssocID="{20982B7E-8720-4B46-BCDC-E47113DD4740}" presName="composite" presStyleCnt="0"/>
      <dgm:spPr/>
    </dgm:pt>
    <dgm:pt modelId="{EB62773C-56D1-4A04-92A1-B221F44B0909}" type="pres">
      <dgm:prSet presAssocID="{20982B7E-8720-4B46-BCDC-E47113DD4740}" presName="parTx" presStyleLbl="alignNode1" presStyleIdx="0" presStyleCnt="3">
        <dgm:presLayoutVars>
          <dgm:chMax val="0"/>
          <dgm:chPref val="0"/>
          <dgm:bulletEnabled val="1"/>
        </dgm:presLayoutVars>
      </dgm:prSet>
      <dgm:spPr>
        <a:prstGeom prst="snipRoundRect">
          <a:avLst/>
        </a:prstGeom>
      </dgm:spPr>
    </dgm:pt>
    <dgm:pt modelId="{70CFDD51-CF01-4352-A32D-E6610F07B926}" type="pres">
      <dgm:prSet presAssocID="{20982B7E-8720-4B46-BCDC-E47113DD4740}" presName="desTx" presStyleLbl="alignAccFollowNode1" presStyleIdx="0" presStyleCnt="3">
        <dgm:presLayoutVars>
          <dgm:bulletEnabled val="1"/>
        </dgm:presLayoutVars>
      </dgm:prSet>
      <dgm:spPr/>
    </dgm:pt>
    <dgm:pt modelId="{793849AD-7DC8-431C-99AA-11F0E454F70D}" type="pres">
      <dgm:prSet presAssocID="{23F4869F-7040-4372-BBE6-E06964CEDB6C}" presName="space" presStyleCnt="0"/>
      <dgm:spPr/>
    </dgm:pt>
    <dgm:pt modelId="{E6F7FBF9-0559-48F0-8214-4ECB05E31C22}" type="pres">
      <dgm:prSet presAssocID="{625554A3-5EFC-4CF6-BC3D-DA354F151415}" presName="composite" presStyleCnt="0"/>
      <dgm:spPr/>
    </dgm:pt>
    <dgm:pt modelId="{E043B225-5577-4916-9CB6-7525F18F3C27}" type="pres">
      <dgm:prSet presAssocID="{625554A3-5EFC-4CF6-BC3D-DA354F151415}" presName="parTx" presStyleLbl="alignNode1" presStyleIdx="1" presStyleCnt="3">
        <dgm:presLayoutVars>
          <dgm:chMax val="0"/>
          <dgm:chPref val="0"/>
          <dgm:bulletEnabled val="1"/>
        </dgm:presLayoutVars>
      </dgm:prSet>
      <dgm:spPr>
        <a:prstGeom prst="snipRoundRect">
          <a:avLst/>
        </a:prstGeom>
      </dgm:spPr>
    </dgm:pt>
    <dgm:pt modelId="{28D03DA0-C61B-4563-BB11-C62B67487A4F}" type="pres">
      <dgm:prSet presAssocID="{625554A3-5EFC-4CF6-BC3D-DA354F151415}" presName="desTx" presStyleLbl="alignAccFollowNode1" presStyleIdx="1" presStyleCnt="3">
        <dgm:presLayoutVars>
          <dgm:bulletEnabled val="1"/>
        </dgm:presLayoutVars>
      </dgm:prSet>
      <dgm:spPr/>
    </dgm:pt>
    <dgm:pt modelId="{6478DF2A-AEE2-48F9-83BE-DAD385BEE476}" type="pres">
      <dgm:prSet presAssocID="{2F5B9F3A-FF56-420A-945E-A1C94B8F04F5}" presName="space" presStyleCnt="0"/>
      <dgm:spPr/>
    </dgm:pt>
    <dgm:pt modelId="{3FDBE52C-D322-407B-BDE3-9F1F71581284}" type="pres">
      <dgm:prSet presAssocID="{0B5E89A1-1FA1-4F85-969C-E5E63F499E20}" presName="composite" presStyleCnt="0"/>
      <dgm:spPr/>
    </dgm:pt>
    <dgm:pt modelId="{C3EC64AE-2873-4107-91E0-B57752A0007B}" type="pres">
      <dgm:prSet presAssocID="{0B5E89A1-1FA1-4F85-969C-E5E63F499E20}" presName="parTx" presStyleLbl="alignNode1" presStyleIdx="2" presStyleCnt="3">
        <dgm:presLayoutVars>
          <dgm:chMax val="0"/>
          <dgm:chPref val="0"/>
          <dgm:bulletEnabled val="1"/>
        </dgm:presLayoutVars>
      </dgm:prSet>
      <dgm:spPr>
        <a:prstGeom prst="snipRoundRect">
          <a:avLst/>
        </a:prstGeom>
      </dgm:spPr>
    </dgm:pt>
    <dgm:pt modelId="{27EFB794-AF1F-4B36-AB3E-BCD325377EDC}" type="pres">
      <dgm:prSet presAssocID="{0B5E89A1-1FA1-4F85-969C-E5E63F499E20}" presName="desTx" presStyleLbl="alignAccFollowNode1" presStyleIdx="2" presStyleCnt="3">
        <dgm:presLayoutVars>
          <dgm:bulletEnabled val="1"/>
        </dgm:presLayoutVars>
      </dgm:prSet>
      <dgm:spPr/>
    </dgm:pt>
  </dgm:ptLst>
  <dgm:cxnLst>
    <dgm:cxn modelId="{783B6B0C-5E4C-43E9-905C-E76DC0B0A975}" srcId="{0B5E89A1-1FA1-4F85-969C-E5E63F499E20}" destId="{33B5DFFC-2669-4CCD-9183-14F42D5A5AE8}" srcOrd="1" destOrd="0" parTransId="{D015F794-59D4-46FC-AF13-BFFABEE21145}" sibTransId="{D3F5D098-65A8-4921-854B-13B09DB467BE}"/>
    <dgm:cxn modelId="{0C530F10-5631-44BF-8CF0-780F6E40C4AE}" type="presOf" srcId="{71378B1D-379F-4AA5-80AE-245A3031FB95}" destId="{70CFDD51-CF01-4352-A32D-E6610F07B926}" srcOrd="0" destOrd="1" presId="urn:microsoft.com/office/officeart/2005/8/layout/hList1"/>
    <dgm:cxn modelId="{C9F22B10-7B19-4EDB-A411-B2E9D53E042B}" srcId="{CCF07AA0-2CA6-4547-9499-67748ED49808}" destId="{20982B7E-8720-4B46-BCDC-E47113DD4740}" srcOrd="0" destOrd="0" parTransId="{1D4D3334-5736-4DCE-B8BE-AC16EF919DD1}" sibTransId="{23F4869F-7040-4372-BBE6-E06964CEDB6C}"/>
    <dgm:cxn modelId="{C5836D13-31D3-4540-81A6-C4003EC0900C}" srcId="{CCF07AA0-2CA6-4547-9499-67748ED49808}" destId="{625554A3-5EFC-4CF6-BC3D-DA354F151415}" srcOrd="1" destOrd="0" parTransId="{C1B60C21-8DDC-419E-9E15-D67B3D930A8E}" sibTransId="{2F5B9F3A-FF56-420A-945E-A1C94B8F04F5}"/>
    <dgm:cxn modelId="{93712D20-538B-4A5B-8E66-5CFDD13ADAFC}" type="presOf" srcId="{33B5DFFC-2669-4CCD-9183-14F42D5A5AE8}" destId="{27EFB794-AF1F-4B36-AB3E-BCD325377EDC}" srcOrd="0" destOrd="1" presId="urn:microsoft.com/office/officeart/2005/8/layout/hList1"/>
    <dgm:cxn modelId="{6670DB33-2B8A-4010-BFE1-50A6D7D5BC02}" srcId="{625554A3-5EFC-4CF6-BC3D-DA354F151415}" destId="{C0B51F87-617C-4AB6-89D3-E432F8029C8E}" srcOrd="0" destOrd="0" parTransId="{BDCFC636-53E9-4A64-9AD2-0306749F813E}" sibTransId="{12766BAA-B752-4D72-9017-B1937CAE00D0}"/>
    <dgm:cxn modelId="{FABB1036-E9AB-4E48-8886-1323C336F3BD}" type="presOf" srcId="{625554A3-5EFC-4CF6-BC3D-DA354F151415}" destId="{E043B225-5577-4916-9CB6-7525F18F3C27}" srcOrd="0" destOrd="0" presId="urn:microsoft.com/office/officeart/2005/8/layout/hList1"/>
    <dgm:cxn modelId="{F9654965-C2C2-42E4-A4FC-114422833441}" type="presOf" srcId="{CCF07AA0-2CA6-4547-9499-67748ED49808}" destId="{E826DA1D-2253-4A4A-BD8B-F0C334589B11}" srcOrd="0" destOrd="0" presId="urn:microsoft.com/office/officeart/2005/8/layout/hList1"/>
    <dgm:cxn modelId="{6398CF46-2CD0-46E5-8107-6E2D033A91A7}" srcId="{0B5E89A1-1FA1-4F85-969C-E5E63F499E20}" destId="{9BFDE554-BC6C-42F6-95C0-59D35F768E65}" srcOrd="2" destOrd="0" parTransId="{3D75E48B-A91E-4487-88AB-B94872B29497}" sibTransId="{55E87EB0-027C-4D22-8BD4-062FE6836B23}"/>
    <dgm:cxn modelId="{CE242649-4703-45E6-8560-E91BA92A8A57}" srcId="{CCF07AA0-2CA6-4547-9499-67748ED49808}" destId="{0B5E89A1-1FA1-4F85-969C-E5E63F499E20}" srcOrd="2" destOrd="0" parTransId="{8E8E491E-0B53-428A-8002-C9C7BF6A1DF3}" sibTransId="{732E8D89-42A4-48AF-8ABB-60D44B78CD43}"/>
    <dgm:cxn modelId="{2379464C-CA34-4B63-BC79-93BC1C0FE77E}" srcId="{625554A3-5EFC-4CF6-BC3D-DA354F151415}" destId="{6032F52F-E635-4214-8DC1-CEFC8A98DC0A}" srcOrd="1" destOrd="0" parTransId="{74F0BADA-8E71-457E-A028-6126C8E8EE7E}" sibTransId="{11085648-3BC3-45FA-B4E8-2FA1E0414ECD}"/>
    <dgm:cxn modelId="{B8C69A72-4E10-4C94-9C4B-FB2929E384D7}" type="presOf" srcId="{C0B51F87-617C-4AB6-89D3-E432F8029C8E}" destId="{28D03DA0-C61B-4563-BB11-C62B67487A4F}" srcOrd="0" destOrd="0" presId="urn:microsoft.com/office/officeart/2005/8/layout/hList1"/>
    <dgm:cxn modelId="{D60C4056-41A6-4687-8E51-ABAE438D02DB}" type="presOf" srcId="{6032F52F-E635-4214-8DC1-CEFC8A98DC0A}" destId="{28D03DA0-C61B-4563-BB11-C62B67487A4F}" srcOrd="0" destOrd="1" presId="urn:microsoft.com/office/officeart/2005/8/layout/hList1"/>
    <dgm:cxn modelId="{25CCAD95-9004-4FD4-A37B-80AD2BA9C1D9}" srcId="{20982B7E-8720-4B46-BCDC-E47113DD4740}" destId="{71378B1D-379F-4AA5-80AE-245A3031FB95}" srcOrd="1" destOrd="0" parTransId="{3CE81C03-BEDE-4448-964B-072A55E55A0D}" sibTransId="{A6680AFB-F528-467D-BB2B-2CE35BFAC01B}"/>
    <dgm:cxn modelId="{62577B9D-9CF6-42EF-9938-45423070B5EA}" type="presOf" srcId="{541DEB4E-4397-4CD2-A467-35FB2A7DF6C0}" destId="{27EFB794-AF1F-4B36-AB3E-BCD325377EDC}" srcOrd="0" destOrd="0" presId="urn:microsoft.com/office/officeart/2005/8/layout/hList1"/>
    <dgm:cxn modelId="{020D86BA-36AE-4892-9109-4B615C78FA38}" type="presOf" srcId="{20982B7E-8720-4B46-BCDC-E47113DD4740}" destId="{EB62773C-56D1-4A04-92A1-B221F44B0909}" srcOrd="0" destOrd="0" presId="urn:microsoft.com/office/officeart/2005/8/layout/hList1"/>
    <dgm:cxn modelId="{D4A807BF-E4A2-4F85-8BDF-15B4593B851D}" srcId="{0B5E89A1-1FA1-4F85-969C-E5E63F499E20}" destId="{541DEB4E-4397-4CD2-A467-35FB2A7DF6C0}" srcOrd="0" destOrd="0" parTransId="{9F65B518-E0F4-4BE4-BD66-3E53AB63A648}" sibTransId="{7C92FB28-01CC-4FF9-995C-3368E737BF28}"/>
    <dgm:cxn modelId="{924ACFD7-51E4-408A-8A3F-458166D76879}" srcId="{20982B7E-8720-4B46-BCDC-E47113DD4740}" destId="{84ED31DC-D582-4AC6-8C64-F0195148E974}" srcOrd="0" destOrd="0" parTransId="{451566CD-3012-4B20-B858-A03176D91E60}" sibTransId="{8BE76575-09EA-4D0C-8173-DF2B10C147C8}"/>
    <dgm:cxn modelId="{8A8A68E5-B530-40D6-8DDE-7D1A0741C1D5}" type="presOf" srcId="{0B5E89A1-1FA1-4F85-969C-E5E63F499E20}" destId="{C3EC64AE-2873-4107-91E0-B57752A0007B}" srcOrd="0" destOrd="0" presId="urn:microsoft.com/office/officeart/2005/8/layout/hList1"/>
    <dgm:cxn modelId="{EA671BF3-8C48-4CA5-AAD7-2C089AAB0B1A}" type="presOf" srcId="{84ED31DC-D582-4AC6-8C64-F0195148E974}" destId="{70CFDD51-CF01-4352-A32D-E6610F07B926}" srcOrd="0" destOrd="0" presId="urn:microsoft.com/office/officeart/2005/8/layout/hList1"/>
    <dgm:cxn modelId="{39060CF5-FE7C-4EDC-B45C-48247A20CEC6}" type="presOf" srcId="{9BFDE554-BC6C-42F6-95C0-59D35F768E65}" destId="{27EFB794-AF1F-4B36-AB3E-BCD325377EDC}" srcOrd="0" destOrd="2" presId="urn:microsoft.com/office/officeart/2005/8/layout/hList1"/>
    <dgm:cxn modelId="{8748BE92-1445-43D8-A15B-2779B7AFDB48}" type="presParOf" srcId="{E826DA1D-2253-4A4A-BD8B-F0C334589B11}" destId="{B427ACB0-A637-4292-ADE6-BAF7CAFD73F6}" srcOrd="0" destOrd="0" presId="urn:microsoft.com/office/officeart/2005/8/layout/hList1"/>
    <dgm:cxn modelId="{2C694E53-5AD4-4742-A6BD-290351B6A06D}" type="presParOf" srcId="{B427ACB0-A637-4292-ADE6-BAF7CAFD73F6}" destId="{EB62773C-56D1-4A04-92A1-B221F44B0909}" srcOrd="0" destOrd="0" presId="urn:microsoft.com/office/officeart/2005/8/layout/hList1"/>
    <dgm:cxn modelId="{38CFA5E9-2DDD-4044-8830-94E745997C05}" type="presParOf" srcId="{B427ACB0-A637-4292-ADE6-BAF7CAFD73F6}" destId="{70CFDD51-CF01-4352-A32D-E6610F07B926}" srcOrd="1" destOrd="0" presId="urn:microsoft.com/office/officeart/2005/8/layout/hList1"/>
    <dgm:cxn modelId="{17C0CA5D-E102-4A73-B9D1-412B1D892D23}" type="presParOf" srcId="{E826DA1D-2253-4A4A-BD8B-F0C334589B11}" destId="{793849AD-7DC8-431C-99AA-11F0E454F70D}" srcOrd="1" destOrd="0" presId="urn:microsoft.com/office/officeart/2005/8/layout/hList1"/>
    <dgm:cxn modelId="{97783B94-05ED-43FA-8C8F-350F1AC52AD0}" type="presParOf" srcId="{E826DA1D-2253-4A4A-BD8B-F0C334589B11}" destId="{E6F7FBF9-0559-48F0-8214-4ECB05E31C22}" srcOrd="2" destOrd="0" presId="urn:microsoft.com/office/officeart/2005/8/layout/hList1"/>
    <dgm:cxn modelId="{E0D9FA4A-5E62-446E-9AC4-5F0433101994}" type="presParOf" srcId="{E6F7FBF9-0559-48F0-8214-4ECB05E31C22}" destId="{E043B225-5577-4916-9CB6-7525F18F3C27}" srcOrd="0" destOrd="0" presId="urn:microsoft.com/office/officeart/2005/8/layout/hList1"/>
    <dgm:cxn modelId="{146050E2-9253-45BD-9117-BB99755AC080}" type="presParOf" srcId="{E6F7FBF9-0559-48F0-8214-4ECB05E31C22}" destId="{28D03DA0-C61B-4563-BB11-C62B67487A4F}" srcOrd="1" destOrd="0" presId="urn:microsoft.com/office/officeart/2005/8/layout/hList1"/>
    <dgm:cxn modelId="{9F7D0855-05BA-4CE3-825D-45E11FDC27F5}" type="presParOf" srcId="{E826DA1D-2253-4A4A-BD8B-F0C334589B11}" destId="{6478DF2A-AEE2-48F9-83BE-DAD385BEE476}" srcOrd="3" destOrd="0" presId="urn:microsoft.com/office/officeart/2005/8/layout/hList1"/>
    <dgm:cxn modelId="{4BA1487C-9B41-49C7-AC40-4FF035837717}" type="presParOf" srcId="{E826DA1D-2253-4A4A-BD8B-F0C334589B11}" destId="{3FDBE52C-D322-407B-BDE3-9F1F71581284}" srcOrd="4" destOrd="0" presId="urn:microsoft.com/office/officeart/2005/8/layout/hList1"/>
    <dgm:cxn modelId="{9A50CBD9-8AEE-4EDB-85B7-C25630A2C17E}" type="presParOf" srcId="{3FDBE52C-D322-407B-BDE3-9F1F71581284}" destId="{C3EC64AE-2873-4107-91E0-B57752A0007B}" srcOrd="0" destOrd="0" presId="urn:microsoft.com/office/officeart/2005/8/layout/hList1"/>
    <dgm:cxn modelId="{D6550CF8-1B34-4B15-B4EC-6159D292EA82}" type="presParOf" srcId="{3FDBE52C-D322-407B-BDE3-9F1F71581284}" destId="{27EFB794-AF1F-4B36-AB3E-BCD325377EDC}"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7D160A6-93A7-4F0D-82D3-B6BF06A2CA2F}"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it-IT"/>
        </a:p>
      </dgm:t>
    </dgm:pt>
    <dgm:pt modelId="{F733B9E4-034D-4B8B-B225-C1485FBA9C44}">
      <dgm:prSet/>
      <dgm:spPr/>
      <dgm:t>
        <a:bodyPr/>
        <a:lstStyle/>
        <a:p>
          <a:r>
            <a:rPr lang="it-IT" b="1"/>
            <a:t>RELAZIONI CON GLI SHAREHOLDERS:</a:t>
          </a:r>
          <a:endParaRPr lang="it-IT" dirty="0"/>
        </a:p>
      </dgm:t>
    </dgm:pt>
    <dgm:pt modelId="{D816B366-641F-4CC0-823B-B46C62359044}" type="parTrans" cxnId="{0890B8D4-EF09-443D-8FD2-C91F15FD4889}">
      <dgm:prSet/>
      <dgm:spPr/>
      <dgm:t>
        <a:bodyPr/>
        <a:lstStyle/>
        <a:p>
          <a:endParaRPr lang="it-IT"/>
        </a:p>
      </dgm:t>
    </dgm:pt>
    <dgm:pt modelId="{EA864C5E-5A4D-4FDA-BF78-979FBA26831D}" type="sibTrans" cxnId="{0890B8D4-EF09-443D-8FD2-C91F15FD4889}">
      <dgm:prSet/>
      <dgm:spPr/>
      <dgm:t>
        <a:bodyPr/>
        <a:lstStyle/>
        <a:p>
          <a:endParaRPr lang="it-IT"/>
        </a:p>
      </dgm:t>
    </dgm:pt>
    <dgm:pt modelId="{ED49FCB3-EDEC-45EF-902F-4C77A43230EB}">
      <dgm:prSet/>
      <dgm:spPr/>
      <dgm:t>
        <a:bodyPr/>
        <a:lstStyle/>
        <a:p>
          <a:r>
            <a:rPr lang="it-IT" dirty="0"/>
            <a:t>Rocchetta S.R.L. ha compagine sociale di 5 soci</a:t>
          </a:r>
        </a:p>
      </dgm:t>
    </dgm:pt>
    <dgm:pt modelId="{14924530-66F1-4277-892E-5AE578A6BEC1}" type="parTrans" cxnId="{2BC44E02-97D8-417E-AF9D-2C00329E7848}">
      <dgm:prSet/>
      <dgm:spPr/>
      <dgm:t>
        <a:bodyPr/>
        <a:lstStyle/>
        <a:p>
          <a:endParaRPr lang="it-IT"/>
        </a:p>
      </dgm:t>
    </dgm:pt>
    <dgm:pt modelId="{AD845792-C140-4728-97A7-09BC43F175C7}" type="sibTrans" cxnId="{2BC44E02-97D8-417E-AF9D-2C00329E7848}">
      <dgm:prSet/>
      <dgm:spPr/>
      <dgm:t>
        <a:bodyPr/>
        <a:lstStyle/>
        <a:p>
          <a:endParaRPr lang="it-IT"/>
        </a:p>
      </dgm:t>
    </dgm:pt>
    <dgm:pt modelId="{41B6C71C-5DCF-4C2D-9072-E2F70526A72B}">
      <dgm:prSet/>
      <dgm:spPr/>
      <dgm:t>
        <a:bodyPr/>
        <a:lstStyle/>
        <a:p>
          <a:r>
            <a:rPr lang="it-IT"/>
            <a:t>L’indice di indipendenza Bureau Van Dijk : B+</a:t>
          </a:r>
        </a:p>
      </dgm:t>
    </dgm:pt>
    <dgm:pt modelId="{A039932B-A5A5-459B-928D-CBD658CA269C}" type="parTrans" cxnId="{F2C6A807-99B2-4E78-A0B3-60328B8867AF}">
      <dgm:prSet/>
      <dgm:spPr/>
      <dgm:t>
        <a:bodyPr/>
        <a:lstStyle/>
        <a:p>
          <a:endParaRPr lang="it-IT"/>
        </a:p>
      </dgm:t>
    </dgm:pt>
    <dgm:pt modelId="{D8AC233F-BF28-44C8-8AE6-6F3CCEDF9FD7}" type="sibTrans" cxnId="{F2C6A807-99B2-4E78-A0B3-60328B8867AF}">
      <dgm:prSet/>
      <dgm:spPr/>
      <dgm:t>
        <a:bodyPr/>
        <a:lstStyle/>
        <a:p>
          <a:endParaRPr lang="it-IT"/>
        </a:p>
      </dgm:t>
    </dgm:pt>
    <dgm:pt modelId="{87173775-882D-4AAA-B381-4CBF854445B1}">
      <dgm:prSet/>
      <dgm:spPr/>
      <dgm:t>
        <a:bodyPr/>
        <a:lstStyle/>
        <a:p>
          <a:r>
            <a:rPr lang="it-IT" b="1"/>
            <a:t>ASSETTI PROPRIETARI ​(O PARTECIPAZIONI) ALL’ANNO 2018:</a:t>
          </a:r>
          <a:endParaRPr lang="it-IT"/>
        </a:p>
      </dgm:t>
    </dgm:pt>
    <dgm:pt modelId="{2618F244-6CA5-42BE-A210-432A208D49D2}" type="parTrans" cxnId="{BDCDDE4E-FDB4-4862-A5E8-7E9E94F58EB4}">
      <dgm:prSet/>
      <dgm:spPr/>
      <dgm:t>
        <a:bodyPr/>
        <a:lstStyle/>
        <a:p>
          <a:endParaRPr lang="it-IT"/>
        </a:p>
      </dgm:t>
    </dgm:pt>
    <dgm:pt modelId="{D84B7407-1469-4CD0-8C51-C461871CAA2C}" type="sibTrans" cxnId="{BDCDDE4E-FDB4-4862-A5E8-7E9E94F58EB4}">
      <dgm:prSet/>
      <dgm:spPr/>
      <dgm:t>
        <a:bodyPr/>
        <a:lstStyle/>
        <a:p>
          <a:endParaRPr lang="it-IT"/>
        </a:p>
      </dgm:t>
    </dgm:pt>
    <dgm:pt modelId="{6CFCC3B0-EFCA-40BF-AA22-C56BB68C2E40}">
      <dgm:prSet/>
      <dgm:spPr/>
      <dgm:t>
        <a:bodyPr/>
        <a:lstStyle/>
        <a:p>
          <a:r>
            <a:rPr lang="it-IT"/>
            <a:t>In Imprese COLLEGATE per un ammontare di 150000 €, (30% GRD Scarl)</a:t>
          </a:r>
        </a:p>
      </dgm:t>
    </dgm:pt>
    <dgm:pt modelId="{D6DD6C32-50DB-4A78-8B9E-E5297B6799F4}" type="parTrans" cxnId="{F0EA0C1E-DA0E-4E9D-8414-9DE2044F7EE1}">
      <dgm:prSet/>
      <dgm:spPr/>
      <dgm:t>
        <a:bodyPr/>
        <a:lstStyle/>
        <a:p>
          <a:endParaRPr lang="it-IT"/>
        </a:p>
      </dgm:t>
    </dgm:pt>
    <dgm:pt modelId="{E1C5995B-A883-49CD-9333-AF4FF5CD7C56}" type="sibTrans" cxnId="{F0EA0C1E-DA0E-4E9D-8414-9DE2044F7EE1}">
      <dgm:prSet/>
      <dgm:spPr/>
      <dgm:t>
        <a:bodyPr/>
        <a:lstStyle/>
        <a:p>
          <a:endParaRPr lang="it-IT"/>
        </a:p>
      </dgm:t>
    </dgm:pt>
    <dgm:pt modelId="{C39B4EE7-CBD8-44AF-AAF9-2584A65F6833}">
      <dgm:prSet/>
      <dgm:spPr/>
      <dgm:t>
        <a:bodyPr/>
        <a:lstStyle/>
        <a:p>
          <a:r>
            <a:rPr lang="it-IT"/>
            <a:t>In Imprese CONTROLLATE per un ammontare di 360.000 €, ( n.d.)</a:t>
          </a:r>
        </a:p>
      </dgm:t>
    </dgm:pt>
    <dgm:pt modelId="{54A886F1-9B50-4FD6-BA7D-30C7B8E994F7}" type="parTrans" cxnId="{C08AB6DB-3C36-4231-AF67-28E89AE9A4E5}">
      <dgm:prSet/>
      <dgm:spPr/>
      <dgm:t>
        <a:bodyPr/>
        <a:lstStyle/>
        <a:p>
          <a:endParaRPr lang="it-IT"/>
        </a:p>
      </dgm:t>
    </dgm:pt>
    <dgm:pt modelId="{ACE99DCE-69EC-440C-AEF3-C3C3D9C91D09}" type="sibTrans" cxnId="{C08AB6DB-3C36-4231-AF67-28E89AE9A4E5}">
      <dgm:prSet/>
      <dgm:spPr/>
      <dgm:t>
        <a:bodyPr/>
        <a:lstStyle/>
        <a:p>
          <a:endParaRPr lang="it-IT"/>
        </a:p>
      </dgm:t>
    </dgm:pt>
    <dgm:pt modelId="{FBD3BB81-2840-4C9E-931D-A4316EDE7AC1}" type="pres">
      <dgm:prSet presAssocID="{57D160A6-93A7-4F0D-82D3-B6BF06A2CA2F}" presName="linear" presStyleCnt="0">
        <dgm:presLayoutVars>
          <dgm:animLvl val="lvl"/>
          <dgm:resizeHandles val="exact"/>
        </dgm:presLayoutVars>
      </dgm:prSet>
      <dgm:spPr/>
    </dgm:pt>
    <dgm:pt modelId="{649E6572-4F58-4D7A-ADA0-7278D536D732}" type="pres">
      <dgm:prSet presAssocID="{F733B9E4-034D-4B8B-B225-C1485FBA9C44}" presName="parentText" presStyleLbl="node1" presStyleIdx="0" presStyleCnt="2">
        <dgm:presLayoutVars>
          <dgm:chMax val="0"/>
          <dgm:bulletEnabled val="1"/>
        </dgm:presLayoutVars>
      </dgm:prSet>
      <dgm:spPr/>
    </dgm:pt>
    <dgm:pt modelId="{74FD4263-814C-4380-B709-C66C3F6DBADF}" type="pres">
      <dgm:prSet presAssocID="{F733B9E4-034D-4B8B-B225-C1485FBA9C44}" presName="childText" presStyleLbl="revTx" presStyleIdx="0" presStyleCnt="2">
        <dgm:presLayoutVars>
          <dgm:bulletEnabled val="1"/>
        </dgm:presLayoutVars>
      </dgm:prSet>
      <dgm:spPr/>
    </dgm:pt>
    <dgm:pt modelId="{A34DE01C-D6AF-4626-803C-6EFFE28184AF}" type="pres">
      <dgm:prSet presAssocID="{87173775-882D-4AAA-B381-4CBF854445B1}" presName="parentText" presStyleLbl="node1" presStyleIdx="1" presStyleCnt="2">
        <dgm:presLayoutVars>
          <dgm:chMax val="0"/>
          <dgm:bulletEnabled val="1"/>
        </dgm:presLayoutVars>
      </dgm:prSet>
      <dgm:spPr/>
    </dgm:pt>
    <dgm:pt modelId="{D028CBEA-2BB2-45CA-8796-B4C7BC89B814}" type="pres">
      <dgm:prSet presAssocID="{87173775-882D-4AAA-B381-4CBF854445B1}" presName="childText" presStyleLbl="revTx" presStyleIdx="1" presStyleCnt="2">
        <dgm:presLayoutVars>
          <dgm:bulletEnabled val="1"/>
        </dgm:presLayoutVars>
      </dgm:prSet>
      <dgm:spPr/>
    </dgm:pt>
  </dgm:ptLst>
  <dgm:cxnLst>
    <dgm:cxn modelId="{2BC44E02-97D8-417E-AF9D-2C00329E7848}" srcId="{F733B9E4-034D-4B8B-B225-C1485FBA9C44}" destId="{ED49FCB3-EDEC-45EF-902F-4C77A43230EB}" srcOrd="0" destOrd="0" parTransId="{14924530-66F1-4277-892E-5AE578A6BEC1}" sibTransId="{AD845792-C140-4728-97A7-09BC43F175C7}"/>
    <dgm:cxn modelId="{F2C6A807-99B2-4E78-A0B3-60328B8867AF}" srcId="{F733B9E4-034D-4B8B-B225-C1485FBA9C44}" destId="{41B6C71C-5DCF-4C2D-9072-E2F70526A72B}" srcOrd="1" destOrd="0" parTransId="{A039932B-A5A5-459B-928D-CBD658CA269C}" sibTransId="{D8AC233F-BF28-44C8-8AE6-6F3CCEDF9FD7}"/>
    <dgm:cxn modelId="{F0EA0C1E-DA0E-4E9D-8414-9DE2044F7EE1}" srcId="{87173775-882D-4AAA-B381-4CBF854445B1}" destId="{6CFCC3B0-EFCA-40BF-AA22-C56BB68C2E40}" srcOrd="0" destOrd="0" parTransId="{D6DD6C32-50DB-4A78-8B9E-E5297B6799F4}" sibTransId="{E1C5995B-A883-49CD-9333-AF4FF5CD7C56}"/>
    <dgm:cxn modelId="{C5003F45-502F-4374-8686-E2186582F119}" type="presOf" srcId="{41B6C71C-5DCF-4C2D-9072-E2F70526A72B}" destId="{74FD4263-814C-4380-B709-C66C3F6DBADF}" srcOrd="0" destOrd="1" presId="urn:microsoft.com/office/officeart/2005/8/layout/vList2"/>
    <dgm:cxn modelId="{BDCDDE4E-FDB4-4862-A5E8-7E9E94F58EB4}" srcId="{57D160A6-93A7-4F0D-82D3-B6BF06A2CA2F}" destId="{87173775-882D-4AAA-B381-4CBF854445B1}" srcOrd="1" destOrd="0" parTransId="{2618F244-6CA5-42BE-A210-432A208D49D2}" sibTransId="{D84B7407-1469-4CD0-8C51-C461871CAA2C}"/>
    <dgm:cxn modelId="{9CE5207A-2614-40F5-97FA-877EFD57949E}" type="presOf" srcId="{F733B9E4-034D-4B8B-B225-C1485FBA9C44}" destId="{649E6572-4F58-4D7A-ADA0-7278D536D732}" srcOrd="0" destOrd="0" presId="urn:microsoft.com/office/officeart/2005/8/layout/vList2"/>
    <dgm:cxn modelId="{ADD74894-1B56-4379-8547-332D4EA382C3}" type="presOf" srcId="{57D160A6-93A7-4F0D-82D3-B6BF06A2CA2F}" destId="{FBD3BB81-2840-4C9E-931D-A4316EDE7AC1}" srcOrd="0" destOrd="0" presId="urn:microsoft.com/office/officeart/2005/8/layout/vList2"/>
    <dgm:cxn modelId="{909104BB-1080-4F00-BCA8-DB98C5F36C3C}" type="presOf" srcId="{ED49FCB3-EDEC-45EF-902F-4C77A43230EB}" destId="{74FD4263-814C-4380-B709-C66C3F6DBADF}" srcOrd="0" destOrd="0" presId="urn:microsoft.com/office/officeart/2005/8/layout/vList2"/>
    <dgm:cxn modelId="{45C1B2BF-92CC-4565-A14E-2329A922A972}" type="presOf" srcId="{87173775-882D-4AAA-B381-4CBF854445B1}" destId="{A34DE01C-D6AF-4626-803C-6EFFE28184AF}" srcOrd="0" destOrd="0" presId="urn:microsoft.com/office/officeart/2005/8/layout/vList2"/>
    <dgm:cxn modelId="{0890B8D4-EF09-443D-8FD2-C91F15FD4889}" srcId="{57D160A6-93A7-4F0D-82D3-B6BF06A2CA2F}" destId="{F733B9E4-034D-4B8B-B225-C1485FBA9C44}" srcOrd="0" destOrd="0" parTransId="{D816B366-641F-4CC0-823B-B46C62359044}" sibTransId="{EA864C5E-5A4D-4FDA-BF78-979FBA26831D}"/>
    <dgm:cxn modelId="{C08AB6DB-3C36-4231-AF67-28E89AE9A4E5}" srcId="{87173775-882D-4AAA-B381-4CBF854445B1}" destId="{C39B4EE7-CBD8-44AF-AAF9-2584A65F6833}" srcOrd="1" destOrd="0" parTransId="{54A886F1-9B50-4FD6-BA7D-30C7B8E994F7}" sibTransId="{ACE99DCE-69EC-440C-AEF3-C3C3D9C91D09}"/>
    <dgm:cxn modelId="{D1F7EDE6-2FA1-4D9D-BAD2-C81EF4604AFC}" type="presOf" srcId="{C39B4EE7-CBD8-44AF-AAF9-2584A65F6833}" destId="{D028CBEA-2BB2-45CA-8796-B4C7BC89B814}" srcOrd="0" destOrd="1" presId="urn:microsoft.com/office/officeart/2005/8/layout/vList2"/>
    <dgm:cxn modelId="{8997A0E8-47F2-4FD7-AB1B-B6856AAA3154}" type="presOf" srcId="{6CFCC3B0-EFCA-40BF-AA22-C56BB68C2E40}" destId="{D028CBEA-2BB2-45CA-8796-B4C7BC89B814}" srcOrd="0" destOrd="0" presId="urn:microsoft.com/office/officeart/2005/8/layout/vList2"/>
    <dgm:cxn modelId="{D387CA37-F155-444A-9202-E1F8B7F5A243}" type="presParOf" srcId="{FBD3BB81-2840-4C9E-931D-A4316EDE7AC1}" destId="{649E6572-4F58-4D7A-ADA0-7278D536D732}" srcOrd="0" destOrd="0" presId="urn:microsoft.com/office/officeart/2005/8/layout/vList2"/>
    <dgm:cxn modelId="{B8BE3B07-69D9-43EA-8E81-D6C7F09209AF}" type="presParOf" srcId="{FBD3BB81-2840-4C9E-931D-A4316EDE7AC1}" destId="{74FD4263-814C-4380-B709-C66C3F6DBADF}" srcOrd="1" destOrd="0" presId="urn:microsoft.com/office/officeart/2005/8/layout/vList2"/>
    <dgm:cxn modelId="{1495551C-0366-416F-B516-F8B3CC4DAE16}" type="presParOf" srcId="{FBD3BB81-2840-4C9E-931D-A4316EDE7AC1}" destId="{A34DE01C-D6AF-4626-803C-6EFFE28184AF}" srcOrd="2" destOrd="0" presId="urn:microsoft.com/office/officeart/2005/8/layout/vList2"/>
    <dgm:cxn modelId="{E0B7A496-4997-4D71-AF55-8D30E9ACD3D2}" type="presParOf" srcId="{FBD3BB81-2840-4C9E-931D-A4316EDE7AC1}" destId="{D028CBEA-2BB2-45CA-8796-B4C7BC89B81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79CC3AE-04EE-4773-9A9A-B032E460F238}"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it-IT"/>
        </a:p>
      </dgm:t>
    </dgm:pt>
    <dgm:pt modelId="{7EDC08BF-1347-4606-A68E-225258D711A9}">
      <dgm:prSet custT="1"/>
      <dgm:spPr>
        <a:solidFill>
          <a:srgbClr val="FCE81C">
            <a:alpha val="53000"/>
          </a:srgbClr>
        </a:solidFill>
      </dgm:spPr>
      <dgm:t>
        <a:bodyPr/>
        <a:lstStyle/>
        <a:p>
          <a:r>
            <a:rPr lang="it-IT" sz="1600" dirty="0"/>
            <a:t>GRD è un consorzio che opera sempre nella distribuzione alimentare e comprende 70 punti vendita al suo interno di cui</a:t>
          </a:r>
          <a:r>
            <a:rPr lang="it-IT" sz="1700" dirty="0"/>
            <a:t>:</a:t>
          </a:r>
        </a:p>
      </dgm:t>
    </dgm:pt>
    <dgm:pt modelId="{8A930293-7B16-4C19-953A-F6F0060FE7FC}" type="parTrans" cxnId="{8A806CA8-8988-4B64-A567-AA6B3F7782C5}">
      <dgm:prSet/>
      <dgm:spPr/>
      <dgm:t>
        <a:bodyPr/>
        <a:lstStyle/>
        <a:p>
          <a:endParaRPr lang="it-IT"/>
        </a:p>
      </dgm:t>
    </dgm:pt>
    <dgm:pt modelId="{7602E693-FD91-4CCB-8989-45DAB2DD1C80}" type="sibTrans" cxnId="{8A806CA8-8988-4B64-A567-AA6B3F7782C5}">
      <dgm:prSet/>
      <dgm:spPr/>
      <dgm:t>
        <a:bodyPr/>
        <a:lstStyle/>
        <a:p>
          <a:endParaRPr lang="it-IT"/>
        </a:p>
      </dgm:t>
    </dgm:pt>
    <dgm:pt modelId="{A20C6B9D-6BF7-4723-BDF6-CB55AE7C9371}">
      <dgm:prSet/>
      <dgm:spPr/>
      <dgm:t>
        <a:bodyPr/>
        <a:lstStyle/>
        <a:p>
          <a:endParaRPr lang="it-IT" dirty="0"/>
        </a:p>
      </dgm:t>
    </dgm:pt>
    <dgm:pt modelId="{CA8F06B1-8EA7-45EE-B50A-9A7719A4F7EF}" type="parTrans" cxnId="{B7B8FFAB-7088-4F2E-A1A7-C2B6B8FED0B2}">
      <dgm:prSet/>
      <dgm:spPr/>
      <dgm:t>
        <a:bodyPr/>
        <a:lstStyle/>
        <a:p>
          <a:endParaRPr lang="it-IT"/>
        </a:p>
      </dgm:t>
    </dgm:pt>
    <dgm:pt modelId="{534F2D71-67E4-46B9-A522-567286FC95AB}" type="sibTrans" cxnId="{B7B8FFAB-7088-4F2E-A1A7-C2B6B8FED0B2}">
      <dgm:prSet/>
      <dgm:spPr/>
      <dgm:t>
        <a:bodyPr/>
        <a:lstStyle/>
        <a:p>
          <a:endParaRPr lang="it-IT"/>
        </a:p>
      </dgm:t>
    </dgm:pt>
    <dgm:pt modelId="{577671E3-8BB6-4092-8780-3948EE1D48CC}">
      <dgm:prSet/>
      <dgm:spPr/>
      <dgm:t>
        <a:bodyPr/>
        <a:lstStyle/>
        <a:p>
          <a:r>
            <a:rPr lang="it-IT" dirty="0"/>
            <a:t>1 punti vendita con marchio </a:t>
          </a:r>
          <a:r>
            <a:rPr lang="it-IT" dirty="0" err="1"/>
            <a:t>MaxiSIDIS</a:t>
          </a:r>
          <a:endParaRPr lang="it-IT" dirty="0"/>
        </a:p>
      </dgm:t>
    </dgm:pt>
    <dgm:pt modelId="{476FB9EA-89E9-468B-B06E-CD4EF9273872}" type="parTrans" cxnId="{EF8365B1-B819-4FFC-8137-780C966A55C2}">
      <dgm:prSet/>
      <dgm:spPr/>
      <dgm:t>
        <a:bodyPr/>
        <a:lstStyle/>
        <a:p>
          <a:endParaRPr lang="it-IT"/>
        </a:p>
      </dgm:t>
    </dgm:pt>
    <dgm:pt modelId="{9C2C7D68-163F-45F9-A786-CA3695EC3BB7}" type="sibTrans" cxnId="{EF8365B1-B819-4FFC-8137-780C966A55C2}">
      <dgm:prSet/>
      <dgm:spPr/>
      <dgm:t>
        <a:bodyPr/>
        <a:lstStyle/>
        <a:p>
          <a:endParaRPr lang="it-IT"/>
        </a:p>
      </dgm:t>
    </dgm:pt>
    <dgm:pt modelId="{02876DFD-A88C-40AA-9B6F-35AC1C33BDD7}">
      <dgm:prSet/>
      <dgm:spPr/>
      <dgm:t>
        <a:bodyPr/>
        <a:lstStyle/>
        <a:p>
          <a:r>
            <a:rPr lang="it-IT" dirty="0"/>
            <a:t>7 punti vendita con marchio SIDIS</a:t>
          </a:r>
        </a:p>
      </dgm:t>
    </dgm:pt>
    <dgm:pt modelId="{C828C9C5-B98D-4AAF-8F8F-5D4990877BBD}" type="parTrans" cxnId="{CF4E7046-0505-4F17-949D-33A7C227AA71}">
      <dgm:prSet/>
      <dgm:spPr/>
      <dgm:t>
        <a:bodyPr/>
        <a:lstStyle/>
        <a:p>
          <a:endParaRPr lang="it-IT"/>
        </a:p>
      </dgm:t>
    </dgm:pt>
    <dgm:pt modelId="{B6DDF432-5461-485B-9830-77BF7FDB12A0}" type="sibTrans" cxnId="{CF4E7046-0505-4F17-949D-33A7C227AA71}">
      <dgm:prSet/>
      <dgm:spPr/>
      <dgm:t>
        <a:bodyPr/>
        <a:lstStyle/>
        <a:p>
          <a:endParaRPr lang="it-IT"/>
        </a:p>
      </dgm:t>
    </dgm:pt>
    <dgm:pt modelId="{9EB27CF8-B57E-4A2B-99DC-AAE85158B95B}">
      <dgm:prSet/>
      <dgm:spPr/>
      <dgm:t>
        <a:bodyPr/>
        <a:lstStyle/>
        <a:p>
          <a:r>
            <a:rPr lang="it-IT" dirty="0"/>
            <a:t>1 punti vendita con marchio QUALIS</a:t>
          </a:r>
        </a:p>
      </dgm:t>
    </dgm:pt>
    <dgm:pt modelId="{E653AB2F-2EF5-4FDE-876C-EB72129936C9}" type="parTrans" cxnId="{66B929E3-18AF-44DB-B255-07B6EE94C500}">
      <dgm:prSet/>
      <dgm:spPr/>
      <dgm:t>
        <a:bodyPr/>
        <a:lstStyle/>
        <a:p>
          <a:endParaRPr lang="it-IT"/>
        </a:p>
      </dgm:t>
    </dgm:pt>
    <dgm:pt modelId="{9695F142-A0D1-47E5-96BF-203AFB70AF32}" type="sibTrans" cxnId="{66B929E3-18AF-44DB-B255-07B6EE94C500}">
      <dgm:prSet/>
      <dgm:spPr/>
      <dgm:t>
        <a:bodyPr/>
        <a:lstStyle/>
        <a:p>
          <a:endParaRPr lang="it-IT"/>
        </a:p>
      </dgm:t>
    </dgm:pt>
    <dgm:pt modelId="{AA38A3E4-61F7-4315-A1BB-CAD39C334DA7}">
      <dgm:prSet/>
      <dgm:spPr/>
      <dgm:t>
        <a:bodyPr/>
        <a:lstStyle/>
        <a:p>
          <a:r>
            <a:rPr lang="it-IT" dirty="0"/>
            <a:t>59 punti vendita con marchio </a:t>
          </a:r>
          <a:r>
            <a:rPr lang="it-IT" dirty="0" err="1"/>
            <a:t>Paghipoco</a:t>
          </a:r>
          <a:r>
            <a:rPr lang="it-IT" dirty="0"/>
            <a:t> (Gruppo Rocchetta)</a:t>
          </a:r>
        </a:p>
      </dgm:t>
    </dgm:pt>
    <dgm:pt modelId="{3C714695-9850-4489-9B10-C79FE7493927}" type="parTrans" cxnId="{3D36C487-9CF1-4B1B-A72C-EDF54EB0D693}">
      <dgm:prSet/>
      <dgm:spPr/>
      <dgm:t>
        <a:bodyPr/>
        <a:lstStyle/>
        <a:p>
          <a:endParaRPr lang="it-IT"/>
        </a:p>
      </dgm:t>
    </dgm:pt>
    <dgm:pt modelId="{9D360967-74A4-465F-B943-CD44936A79D1}" type="sibTrans" cxnId="{3D36C487-9CF1-4B1B-A72C-EDF54EB0D693}">
      <dgm:prSet/>
      <dgm:spPr/>
      <dgm:t>
        <a:bodyPr/>
        <a:lstStyle/>
        <a:p>
          <a:endParaRPr lang="it-IT"/>
        </a:p>
      </dgm:t>
    </dgm:pt>
    <dgm:pt modelId="{8D359060-178A-4DF5-A339-0FAA03B29C2D}">
      <dgm:prSet/>
      <dgm:spPr/>
      <dgm:t>
        <a:bodyPr/>
        <a:lstStyle/>
        <a:p>
          <a:r>
            <a:rPr lang="it-IT" dirty="0"/>
            <a:t>2 punti vendita con marchio SIDIS</a:t>
          </a:r>
        </a:p>
      </dgm:t>
    </dgm:pt>
    <dgm:pt modelId="{3BA6BD62-DBD2-4413-8EA0-0767BD2C0B7A}" type="parTrans" cxnId="{F881BFDB-2A85-49F2-A4CC-D2863257ED5D}">
      <dgm:prSet/>
      <dgm:spPr/>
      <dgm:t>
        <a:bodyPr/>
        <a:lstStyle/>
        <a:p>
          <a:endParaRPr lang="it-IT"/>
        </a:p>
      </dgm:t>
    </dgm:pt>
    <dgm:pt modelId="{07A3D418-91C2-4D44-B7F7-844466269F1B}" type="sibTrans" cxnId="{F881BFDB-2A85-49F2-A4CC-D2863257ED5D}">
      <dgm:prSet/>
      <dgm:spPr/>
      <dgm:t>
        <a:bodyPr/>
        <a:lstStyle/>
        <a:p>
          <a:endParaRPr lang="it-IT"/>
        </a:p>
      </dgm:t>
    </dgm:pt>
    <dgm:pt modelId="{907DE69D-9BD6-4A73-80DA-C8C4A30F716C}" type="pres">
      <dgm:prSet presAssocID="{A79CC3AE-04EE-4773-9A9A-B032E460F238}" presName="compositeShape" presStyleCnt="0">
        <dgm:presLayoutVars>
          <dgm:chMax val="7"/>
          <dgm:dir/>
          <dgm:resizeHandles val="exact"/>
        </dgm:presLayoutVars>
      </dgm:prSet>
      <dgm:spPr/>
    </dgm:pt>
    <dgm:pt modelId="{A7DB2626-7420-4CFB-B17D-155B491A11A1}" type="pres">
      <dgm:prSet presAssocID="{7EDC08BF-1347-4606-A68E-225258D711A9}" presName="circ1" presStyleLbl="vennNode1" presStyleIdx="0" presStyleCnt="2" custLinFactNeighborX="-204" custLinFactNeighborY="-9265"/>
      <dgm:spPr/>
    </dgm:pt>
    <dgm:pt modelId="{65F3E4ED-E99B-49B9-A2CB-454B44700E1A}" type="pres">
      <dgm:prSet presAssocID="{7EDC08BF-1347-4606-A68E-225258D711A9}" presName="circ1Tx" presStyleLbl="revTx" presStyleIdx="0" presStyleCnt="0">
        <dgm:presLayoutVars>
          <dgm:chMax val="0"/>
          <dgm:chPref val="0"/>
          <dgm:bulletEnabled val="1"/>
        </dgm:presLayoutVars>
      </dgm:prSet>
      <dgm:spPr/>
    </dgm:pt>
    <dgm:pt modelId="{E32AB678-C873-41D4-BAAE-EEA1C5EA9494}" type="pres">
      <dgm:prSet presAssocID="{A20C6B9D-6BF7-4723-BDF6-CB55AE7C9371}" presName="circ2" presStyleLbl="vennNode1" presStyleIdx="1" presStyleCnt="2" custScaleX="100539" custScaleY="89646" custLinFactNeighborX="9012" custLinFactNeighborY="9378"/>
      <dgm:spPr/>
    </dgm:pt>
    <dgm:pt modelId="{62EDA42E-3B5D-4A81-A7EC-F5636B910C3A}" type="pres">
      <dgm:prSet presAssocID="{A20C6B9D-6BF7-4723-BDF6-CB55AE7C9371}" presName="circ2Tx" presStyleLbl="revTx" presStyleIdx="0" presStyleCnt="0">
        <dgm:presLayoutVars>
          <dgm:chMax val="0"/>
          <dgm:chPref val="0"/>
          <dgm:bulletEnabled val="1"/>
        </dgm:presLayoutVars>
      </dgm:prSet>
      <dgm:spPr/>
    </dgm:pt>
  </dgm:ptLst>
  <dgm:cxnLst>
    <dgm:cxn modelId="{8A1D0701-1A1A-42CE-9DC2-16369DAD74AE}" type="presOf" srcId="{A79CC3AE-04EE-4773-9A9A-B032E460F238}" destId="{907DE69D-9BD6-4A73-80DA-C8C4A30F716C}" srcOrd="0" destOrd="0" presId="urn:microsoft.com/office/officeart/2005/8/layout/venn1"/>
    <dgm:cxn modelId="{D666590B-D0C1-4558-B152-B494151B209F}" type="presOf" srcId="{577671E3-8BB6-4092-8780-3948EE1D48CC}" destId="{E32AB678-C873-41D4-BAAE-EEA1C5EA9494}" srcOrd="0" destOrd="3" presId="urn:microsoft.com/office/officeart/2005/8/layout/venn1"/>
    <dgm:cxn modelId="{501B650D-6D65-4020-95B2-11A50016FA05}" type="presOf" srcId="{8D359060-178A-4DF5-A339-0FAA03B29C2D}" destId="{E32AB678-C873-41D4-BAAE-EEA1C5EA9494}" srcOrd="0" destOrd="2" presId="urn:microsoft.com/office/officeart/2005/8/layout/venn1"/>
    <dgm:cxn modelId="{9B3C561D-3112-4F8A-9D86-08E1935BA679}" type="presOf" srcId="{02876DFD-A88C-40AA-9B6F-35AC1C33BDD7}" destId="{62EDA42E-3B5D-4A81-A7EC-F5636B910C3A}" srcOrd="1" destOrd="4" presId="urn:microsoft.com/office/officeart/2005/8/layout/venn1"/>
    <dgm:cxn modelId="{BBDD7330-CA70-4742-80BF-FE2BCD4612F0}" type="presOf" srcId="{577671E3-8BB6-4092-8780-3948EE1D48CC}" destId="{62EDA42E-3B5D-4A81-A7EC-F5636B910C3A}" srcOrd="1" destOrd="3" presId="urn:microsoft.com/office/officeart/2005/8/layout/venn1"/>
    <dgm:cxn modelId="{CF4E7046-0505-4F17-949D-33A7C227AA71}" srcId="{A20C6B9D-6BF7-4723-BDF6-CB55AE7C9371}" destId="{02876DFD-A88C-40AA-9B6F-35AC1C33BDD7}" srcOrd="3" destOrd="0" parTransId="{C828C9C5-B98D-4AAF-8F8F-5D4990877BBD}" sibTransId="{B6DDF432-5461-485B-9830-77BF7FDB12A0}"/>
    <dgm:cxn modelId="{BDC08967-6E29-4C10-95FB-0FD73B3E5689}" type="presOf" srcId="{7EDC08BF-1347-4606-A68E-225258D711A9}" destId="{A7DB2626-7420-4CFB-B17D-155B491A11A1}" srcOrd="0" destOrd="0" presId="urn:microsoft.com/office/officeart/2005/8/layout/venn1"/>
    <dgm:cxn modelId="{46449369-43A7-4DD3-9E3B-5C295B5D00DC}" type="presOf" srcId="{8D359060-178A-4DF5-A339-0FAA03B29C2D}" destId="{62EDA42E-3B5D-4A81-A7EC-F5636B910C3A}" srcOrd="1" destOrd="2" presId="urn:microsoft.com/office/officeart/2005/8/layout/venn1"/>
    <dgm:cxn modelId="{601B3750-504E-4683-9FCA-8279949F84D0}" type="presOf" srcId="{9EB27CF8-B57E-4A2B-99DC-AAE85158B95B}" destId="{62EDA42E-3B5D-4A81-A7EC-F5636B910C3A}" srcOrd="1" destOrd="5" presId="urn:microsoft.com/office/officeart/2005/8/layout/venn1"/>
    <dgm:cxn modelId="{934E7E74-B29E-4EE9-8060-4B5131C048C5}" type="presOf" srcId="{7EDC08BF-1347-4606-A68E-225258D711A9}" destId="{65F3E4ED-E99B-49B9-A2CB-454B44700E1A}" srcOrd="1" destOrd="0" presId="urn:microsoft.com/office/officeart/2005/8/layout/venn1"/>
    <dgm:cxn modelId="{3D36C487-9CF1-4B1B-A72C-EDF54EB0D693}" srcId="{A20C6B9D-6BF7-4723-BDF6-CB55AE7C9371}" destId="{AA38A3E4-61F7-4315-A1BB-CAD39C334DA7}" srcOrd="0" destOrd="0" parTransId="{3C714695-9850-4489-9B10-C79FE7493927}" sibTransId="{9D360967-74A4-465F-B943-CD44936A79D1}"/>
    <dgm:cxn modelId="{D149229A-D524-4EBD-BCE9-03E09421BDF0}" type="presOf" srcId="{AA38A3E4-61F7-4315-A1BB-CAD39C334DA7}" destId="{62EDA42E-3B5D-4A81-A7EC-F5636B910C3A}" srcOrd="1" destOrd="1" presId="urn:microsoft.com/office/officeart/2005/8/layout/venn1"/>
    <dgm:cxn modelId="{8A806CA8-8988-4B64-A567-AA6B3F7782C5}" srcId="{A79CC3AE-04EE-4773-9A9A-B032E460F238}" destId="{7EDC08BF-1347-4606-A68E-225258D711A9}" srcOrd="0" destOrd="0" parTransId="{8A930293-7B16-4C19-953A-F6F0060FE7FC}" sibTransId="{7602E693-FD91-4CCB-8989-45DAB2DD1C80}"/>
    <dgm:cxn modelId="{B7B8FFAB-7088-4F2E-A1A7-C2B6B8FED0B2}" srcId="{A79CC3AE-04EE-4773-9A9A-B032E460F238}" destId="{A20C6B9D-6BF7-4723-BDF6-CB55AE7C9371}" srcOrd="1" destOrd="0" parTransId="{CA8F06B1-8EA7-45EE-B50A-9A7719A4F7EF}" sibTransId="{534F2D71-67E4-46B9-A522-567286FC95AB}"/>
    <dgm:cxn modelId="{EF8365B1-B819-4FFC-8137-780C966A55C2}" srcId="{A20C6B9D-6BF7-4723-BDF6-CB55AE7C9371}" destId="{577671E3-8BB6-4092-8780-3948EE1D48CC}" srcOrd="2" destOrd="0" parTransId="{476FB9EA-89E9-468B-B06E-CD4EF9273872}" sibTransId="{9C2C7D68-163F-45F9-A786-CA3695EC3BB7}"/>
    <dgm:cxn modelId="{BD68ECB6-230E-4BC9-B22B-A475E2049AD0}" type="presOf" srcId="{02876DFD-A88C-40AA-9B6F-35AC1C33BDD7}" destId="{E32AB678-C873-41D4-BAAE-EEA1C5EA9494}" srcOrd="0" destOrd="4" presId="urn:microsoft.com/office/officeart/2005/8/layout/venn1"/>
    <dgm:cxn modelId="{E85DD9BE-E240-4848-8131-956B11120642}" type="presOf" srcId="{9EB27CF8-B57E-4A2B-99DC-AAE85158B95B}" destId="{E32AB678-C873-41D4-BAAE-EEA1C5EA9494}" srcOrd="0" destOrd="5" presId="urn:microsoft.com/office/officeart/2005/8/layout/venn1"/>
    <dgm:cxn modelId="{F2BC1FC5-2F3E-46B7-9D7A-3CD6EEDF911B}" type="presOf" srcId="{A20C6B9D-6BF7-4723-BDF6-CB55AE7C9371}" destId="{62EDA42E-3B5D-4A81-A7EC-F5636B910C3A}" srcOrd="1" destOrd="0" presId="urn:microsoft.com/office/officeart/2005/8/layout/venn1"/>
    <dgm:cxn modelId="{F881BFDB-2A85-49F2-A4CC-D2863257ED5D}" srcId="{A20C6B9D-6BF7-4723-BDF6-CB55AE7C9371}" destId="{8D359060-178A-4DF5-A339-0FAA03B29C2D}" srcOrd="1" destOrd="0" parTransId="{3BA6BD62-DBD2-4413-8EA0-0767BD2C0B7A}" sibTransId="{07A3D418-91C2-4D44-B7F7-844466269F1B}"/>
    <dgm:cxn modelId="{71B62EE2-58E6-4141-89D8-C50449F15259}" type="presOf" srcId="{AA38A3E4-61F7-4315-A1BB-CAD39C334DA7}" destId="{E32AB678-C873-41D4-BAAE-EEA1C5EA9494}" srcOrd="0" destOrd="1" presId="urn:microsoft.com/office/officeart/2005/8/layout/venn1"/>
    <dgm:cxn modelId="{66B929E3-18AF-44DB-B255-07B6EE94C500}" srcId="{A20C6B9D-6BF7-4723-BDF6-CB55AE7C9371}" destId="{9EB27CF8-B57E-4A2B-99DC-AAE85158B95B}" srcOrd="4" destOrd="0" parTransId="{E653AB2F-2EF5-4FDE-876C-EB72129936C9}" sibTransId="{9695F142-A0D1-47E5-96BF-203AFB70AF32}"/>
    <dgm:cxn modelId="{5E875AF7-F444-4B04-8879-1C2FC2437ADA}" type="presOf" srcId="{A20C6B9D-6BF7-4723-BDF6-CB55AE7C9371}" destId="{E32AB678-C873-41D4-BAAE-EEA1C5EA9494}" srcOrd="0" destOrd="0" presId="urn:microsoft.com/office/officeart/2005/8/layout/venn1"/>
    <dgm:cxn modelId="{FB93920D-5AC1-40B9-A117-771834572649}" type="presParOf" srcId="{907DE69D-9BD6-4A73-80DA-C8C4A30F716C}" destId="{A7DB2626-7420-4CFB-B17D-155B491A11A1}" srcOrd="0" destOrd="0" presId="urn:microsoft.com/office/officeart/2005/8/layout/venn1"/>
    <dgm:cxn modelId="{B723FE99-B46A-429B-9C83-ED943FA277AD}" type="presParOf" srcId="{907DE69D-9BD6-4A73-80DA-C8C4A30F716C}" destId="{65F3E4ED-E99B-49B9-A2CB-454B44700E1A}" srcOrd="1" destOrd="0" presId="urn:microsoft.com/office/officeart/2005/8/layout/venn1"/>
    <dgm:cxn modelId="{625DDA7E-A76E-42AF-A001-D5F937B39F87}" type="presParOf" srcId="{907DE69D-9BD6-4A73-80DA-C8C4A30F716C}" destId="{E32AB678-C873-41D4-BAAE-EEA1C5EA9494}" srcOrd="2" destOrd="0" presId="urn:microsoft.com/office/officeart/2005/8/layout/venn1"/>
    <dgm:cxn modelId="{68555B3C-E4D7-42ED-AD47-224CDEED05D8}" type="presParOf" srcId="{907DE69D-9BD6-4A73-80DA-C8C4A30F716C}" destId="{62EDA42E-3B5D-4A81-A7EC-F5636B910C3A}"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A0B7560-F1B1-4454-9768-CF190196FC6F}"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it-IT"/>
        </a:p>
      </dgm:t>
    </dgm:pt>
    <dgm:pt modelId="{5015B43D-3BB0-40D0-AB49-7BA0B0440F10}">
      <dgm:prSet phldrT="[Testo]" custT="1"/>
      <dgm:spPr>
        <a:solidFill>
          <a:srgbClr val="E84C22"/>
        </a:solidFill>
      </dgm:spPr>
      <dgm:t>
        <a:bodyPr/>
        <a:lstStyle/>
        <a:p>
          <a:r>
            <a:rPr lang="it-IT" sz="1600" dirty="0">
              <a:solidFill>
                <a:schemeClr val="bg1"/>
              </a:solidFill>
            </a:rPr>
            <a:t>GRD Scarl</a:t>
          </a:r>
          <a:endParaRPr lang="it-IT" sz="1600" dirty="0">
            <a:solidFill>
              <a:schemeClr val="tx1"/>
            </a:solidFill>
          </a:endParaRPr>
        </a:p>
        <a:p>
          <a:r>
            <a:rPr lang="it-IT" sz="1600" dirty="0">
              <a:solidFill>
                <a:schemeClr val="tx1"/>
              </a:solidFill>
            </a:rPr>
            <a:t>P. Vendita: 70</a:t>
          </a:r>
        </a:p>
      </dgm:t>
    </dgm:pt>
    <dgm:pt modelId="{FAB5009C-2407-4757-A12D-CC5EA420D72F}" type="parTrans" cxnId="{3AE7F354-AAD1-4AAA-9648-6742C246BE54}">
      <dgm:prSet/>
      <dgm:spPr/>
      <dgm:t>
        <a:bodyPr/>
        <a:lstStyle/>
        <a:p>
          <a:endParaRPr lang="it-IT"/>
        </a:p>
      </dgm:t>
    </dgm:pt>
    <dgm:pt modelId="{53DDE83A-26F6-4831-8A5D-189154677C28}" type="sibTrans" cxnId="{3AE7F354-AAD1-4AAA-9648-6742C246BE54}">
      <dgm:prSet/>
      <dgm:spPr/>
      <dgm:t>
        <a:bodyPr/>
        <a:lstStyle/>
        <a:p>
          <a:endParaRPr lang="it-IT"/>
        </a:p>
      </dgm:t>
    </dgm:pt>
    <dgm:pt modelId="{EFFF693F-43FC-4737-8BC2-53E5F514F7AE}">
      <dgm:prSet phldrT="[Testo]"/>
      <dgm:spPr>
        <a:solidFill>
          <a:schemeClr val="accent1">
            <a:hueOff val="0"/>
            <a:satOff val="0"/>
            <a:lumOff val="0"/>
          </a:schemeClr>
        </a:solidFill>
      </dgm:spPr>
      <dgm:t>
        <a:bodyPr/>
        <a:lstStyle/>
        <a:p>
          <a:r>
            <a:rPr lang="it-IT" dirty="0">
              <a:solidFill>
                <a:schemeClr val="tx1"/>
              </a:solidFill>
            </a:rPr>
            <a:t>Rocchetta S.R.L.</a:t>
          </a:r>
          <a:r>
            <a:rPr lang="it-IT" dirty="0"/>
            <a:t> </a:t>
          </a:r>
          <a:r>
            <a:rPr lang="it-IT" dirty="0" err="1"/>
            <a:t>PaghiPoco</a:t>
          </a:r>
          <a:endParaRPr lang="it-IT" dirty="0"/>
        </a:p>
        <a:p>
          <a:r>
            <a:rPr lang="it-IT" dirty="0" err="1">
              <a:solidFill>
                <a:schemeClr val="tx1"/>
              </a:solidFill>
            </a:rPr>
            <a:t>P.Vendita</a:t>
          </a:r>
          <a:r>
            <a:rPr lang="it-IT" dirty="0">
              <a:solidFill>
                <a:schemeClr val="tx1"/>
              </a:solidFill>
            </a:rPr>
            <a:t>: 59</a:t>
          </a:r>
        </a:p>
        <a:p>
          <a:r>
            <a:rPr lang="it-IT" dirty="0">
              <a:solidFill>
                <a:schemeClr val="tx1"/>
              </a:solidFill>
            </a:rPr>
            <a:t>Partecipazione rilevante: 30%</a:t>
          </a:r>
        </a:p>
      </dgm:t>
    </dgm:pt>
    <dgm:pt modelId="{DCBA89A2-1816-4373-9700-902733C59848}" type="parTrans" cxnId="{D2367975-E9D2-47F2-A62D-27F63E15375A}">
      <dgm:prSet/>
      <dgm:spPr/>
      <dgm:t>
        <a:bodyPr/>
        <a:lstStyle/>
        <a:p>
          <a:endParaRPr lang="it-IT"/>
        </a:p>
      </dgm:t>
    </dgm:pt>
    <dgm:pt modelId="{CAE70CBE-CF31-466B-94A5-4F606EDCF9CA}" type="sibTrans" cxnId="{D2367975-E9D2-47F2-A62D-27F63E15375A}">
      <dgm:prSet/>
      <dgm:spPr/>
      <dgm:t>
        <a:bodyPr/>
        <a:lstStyle/>
        <a:p>
          <a:endParaRPr lang="it-IT"/>
        </a:p>
      </dgm:t>
    </dgm:pt>
    <dgm:pt modelId="{57D2B47B-98D4-46F2-A3BB-8A97F0C3E6B5}">
      <dgm:prSet phldrT="[Testo]"/>
      <dgm:spPr>
        <a:solidFill>
          <a:schemeClr val="accent1">
            <a:hueOff val="0"/>
            <a:satOff val="0"/>
            <a:lumOff val="0"/>
          </a:schemeClr>
        </a:solidFill>
      </dgm:spPr>
      <dgm:t>
        <a:bodyPr/>
        <a:lstStyle/>
        <a:p>
          <a:r>
            <a:rPr lang="it-IT" dirty="0"/>
            <a:t>SIDIS </a:t>
          </a:r>
        </a:p>
        <a:p>
          <a:r>
            <a:rPr lang="it-IT" dirty="0" err="1">
              <a:solidFill>
                <a:schemeClr val="tx1"/>
              </a:solidFill>
            </a:rPr>
            <a:t>P.Vendita</a:t>
          </a:r>
          <a:r>
            <a:rPr lang="it-IT" dirty="0">
              <a:solidFill>
                <a:schemeClr val="tx1"/>
              </a:solidFill>
            </a:rPr>
            <a:t>: 7</a:t>
          </a:r>
        </a:p>
      </dgm:t>
    </dgm:pt>
    <dgm:pt modelId="{3A8C5725-A05C-433B-BE12-96208821A8FA}" type="parTrans" cxnId="{E56DBDC9-164E-4C29-92CB-88890ED9A861}">
      <dgm:prSet/>
      <dgm:spPr/>
      <dgm:t>
        <a:bodyPr/>
        <a:lstStyle/>
        <a:p>
          <a:endParaRPr lang="it-IT"/>
        </a:p>
      </dgm:t>
    </dgm:pt>
    <dgm:pt modelId="{0F1C2FAA-2C95-4ECB-B716-3057B7342F50}" type="sibTrans" cxnId="{E56DBDC9-164E-4C29-92CB-88890ED9A861}">
      <dgm:prSet/>
      <dgm:spPr/>
      <dgm:t>
        <a:bodyPr/>
        <a:lstStyle/>
        <a:p>
          <a:endParaRPr lang="it-IT"/>
        </a:p>
      </dgm:t>
    </dgm:pt>
    <dgm:pt modelId="{75A675BF-EE24-4576-A74B-D90EAF2BFF3B}">
      <dgm:prSet phldrT="[Testo]"/>
      <dgm:spPr/>
      <dgm:t>
        <a:bodyPr/>
        <a:lstStyle/>
        <a:p>
          <a:r>
            <a:rPr lang="it-IT" dirty="0"/>
            <a:t>MAXISIDIS</a:t>
          </a:r>
        </a:p>
        <a:p>
          <a:r>
            <a:rPr lang="it-IT" dirty="0" err="1">
              <a:solidFill>
                <a:schemeClr val="tx1"/>
              </a:solidFill>
            </a:rPr>
            <a:t>P.Vendita</a:t>
          </a:r>
          <a:r>
            <a:rPr lang="it-IT" dirty="0">
              <a:solidFill>
                <a:schemeClr val="tx1"/>
              </a:solidFill>
            </a:rPr>
            <a:t>: 1</a:t>
          </a:r>
        </a:p>
      </dgm:t>
    </dgm:pt>
    <dgm:pt modelId="{B9BF842A-2B0C-43D9-8058-10E26FC2780B}" type="parTrans" cxnId="{4F91252B-05E2-41D0-BB2A-C957560F766E}">
      <dgm:prSet/>
      <dgm:spPr/>
      <dgm:t>
        <a:bodyPr/>
        <a:lstStyle/>
        <a:p>
          <a:endParaRPr lang="it-IT"/>
        </a:p>
      </dgm:t>
    </dgm:pt>
    <dgm:pt modelId="{DFB5F539-F922-4FBE-A5DF-A2EA7A8C96E8}" type="sibTrans" cxnId="{4F91252B-05E2-41D0-BB2A-C957560F766E}">
      <dgm:prSet/>
      <dgm:spPr/>
      <dgm:t>
        <a:bodyPr/>
        <a:lstStyle/>
        <a:p>
          <a:endParaRPr lang="it-IT"/>
        </a:p>
      </dgm:t>
    </dgm:pt>
    <dgm:pt modelId="{13F7F40B-C210-43A8-8B14-991AC8F138A6}">
      <dgm:prSet phldrT="[Testo]"/>
      <dgm:spPr/>
      <dgm:t>
        <a:bodyPr/>
        <a:lstStyle/>
        <a:p>
          <a:r>
            <a:rPr lang="it-IT" dirty="0"/>
            <a:t>Gruppo </a:t>
          </a:r>
          <a:r>
            <a:rPr lang="it-IT" dirty="0" err="1"/>
            <a:t>Végé</a:t>
          </a:r>
          <a:endParaRPr lang="it-IT" dirty="0"/>
        </a:p>
        <a:p>
          <a:r>
            <a:rPr lang="it-IT" dirty="0" err="1">
              <a:solidFill>
                <a:schemeClr val="tx1"/>
              </a:solidFill>
            </a:rPr>
            <a:t>P.Vendita</a:t>
          </a:r>
          <a:r>
            <a:rPr lang="it-IT" dirty="0">
              <a:solidFill>
                <a:schemeClr val="tx1"/>
              </a:solidFill>
            </a:rPr>
            <a:t>: </a:t>
          </a:r>
          <a:r>
            <a:rPr lang="en-US" b="0" i="0" u="none" strike="noStrike" cap="none" spc="0" baseline="0" dirty="0">
              <a:solidFill>
                <a:schemeClr val="tx1"/>
              </a:solidFill>
              <a:uFillTx/>
              <a:latin typeface="Calibri" pitchFamily="34"/>
              <a:ea typeface="Times New Roman" pitchFamily="18"/>
              <a:cs typeface="Calibri" pitchFamily="34"/>
            </a:rPr>
            <a:t>3528</a:t>
          </a:r>
          <a:endParaRPr lang="it-IT" dirty="0">
            <a:solidFill>
              <a:schemeClr val="tx1"/>
            </a:solidFill>
          </a:endParaRPr>
        </a:p>
      </dgm:t>
    </dgm:pt>
    <dgm:pt modelId="{4E3DBC09-FB72-4F04-916B-C67318D6267D}" type="parTrans" cxnId="{3C7A80AC-1B0A-4071-9AFD-34420FCA7E47}">
      <dgm:prSet/>
      <dgm:spPr/>
      <dgm:t>
        <a:bodyPr/>
        <a:lstStyle/>
        <a:p>
          <a:endParaRPr lang="it-IT"/>
        </a:p>
      </dgm:t>
    </dgm:pt>
    <dgm:pt modelId="{777D037E-6890-4FAF-9F8E-15E68E596BB9}" type="sibTrans" cxnId="{3C7A80AC-1B0A-4071-9AFD-34420FCA7E47}">
      <dgm:prSet/>
      <dgm:spPr/>
      <dgm:t>
        <a:bodyPr/>
        <a:lstStyle/>
        <a:p>
          <a:endParaRPr lang="it-IT"/>
        </a:p>
      </dgm:t>
    </dgm:pt>
    <dgm:pt modelId="{A72121A1-E4B3-4950-829F-06A928AD6B35}">
      <dgm:prSet/>
      <dgm:spPr/>
      <dgm:t>
        <a:bodyPr/>
        <a:lstStyle/>
        <a:p>
          <a:r>
            <a:rPr lang="it-IT" dirty="0"/>
            <a:t>QUALIS</a:t>
          </a:r>
        </a:p>
        <a:p>
          <a:r>
            <a:rPr lang="it-IT" dirty="0" err="1">
              <a:solidFill>
                <a:schemeClr val="tx1"/>
              </a:solidFill>
            </a:rPr>
            <a:t>P.Vendita</a:t>
          </a:r>
          <a:r>
            <a:rPr lang="it-IT" dirty="0">
              <a:solidFill>
                <a:schemeClr val="tx1"/>
              </a:solidFill>
            </a:rPr>
            <a:t>: 1</a:t>
          </a:r>
        </a:p>
      </dgm:t>
    </dgm:pt>
    <dgm:pt modelId="{C07C3CB1-967C-45F3-9DCF-D75CB58E6993}" type="parTrans" cxnId="{CFBF24DC-F672-4DE4-989E-FEE347257B9E}">
      <dgm:prSet/>
      <dgm:spPr/>
      <dgm:t>
        <a:bodyPr/>
        <a:lstStyle/>
        <a:p>
          <a:endParaRPr lang="it-IT"/>
        </a:p>
      </dgm:t>
    </dgm:pt>
    <dgm:pt modelId="{86396B9C-B3A2-4B11-9B38-B3663B7F8EC8}" type="sibTrans" cxnId="{CFBF24DC-F672-4DE4-989E-FEE347257B9E}">
      <dgm:prSet/>
      <dgm:spPr/>
      <dgm:t>
        <a:bodyPr/>
        <a:lstStyle/>
        <a:p>
          <a:endParaRPr lang="it-IT"/>
        </a:p>
      </dgm:t>
    </dgm:pt>
    <dgm:pt modelId="{9C4F8999-6C37-4EA1-8AC2-89B7B7F11484}">
      <dgm:prSet/>
      <dgm:spPr/>
      <dgm:t>
        <a:bodyPr/>
        <a:lstStyle/>
        <a:p>
          <a:r>
            <a:rPr lang="it-IT" dirty="0"/>
            <a:t>SUPERSTORE SIDIS</a:t>
          </a:r>
        </a:p>
        <a:p>
          <a:r>
            <a:rPr lang="it-IT" dirty="0" err="1">
              <a:solidFill>
                <a:schemeClr val="tx1"/>
              </a:solidFill>
            </a:rPr>
            <a:t>P.Vendita</a:t>
          </a:r>
          <a:r>
            <a:rPr lang="it-IT" dirty="0">
              <a:solidFill>
                <a:schemeClr val="tx1"/>
              </a:solidFill>
            </a:rPr>
            <a:t>: 2</a:t>
          </a:r>
        </a:p>
      </dgm:t>
    </dgm:pt>
    <dgm:pt modelId="{5B2CEA6C-8722-48B4-8962-2924729A25F1}" type="parTrans" cxnId="{60BB99DE-881D-4B53-8EDC-C5F38873436C}">
      <dgm:prSet/>
      <dgm:spPr/>
      <dgm:t>
        <a:bodyPr/>
        <a:lstStyle/>
        <a:p>
          <a:endParaRPr lang="it-IT"/>
        </a:p>
      </dgm:t>
    </dgm:pt>
    <dgm:pt modelId="{D42D7BF0-DB64-4426-A459-3242EC8565A0}" type="sibTrans" cxnId="{60BB99DE-881D-4B53-8EDC-C5F38873436C}">
      <dgm:prSet/>
      <dgm:spPr/>
      <dgm:t>
        <a:bodyPr/>
        <a:lstStyle/>
        <a:p>
          <a:endParaRPr lang="it-IT"/>
        </a:p>
      </dgm:t>
    </dgm:pt>
    <dgm:pt modelId="{756B324A-64A3-4095-AB41-0184CE1EFA3D}" type="pres">
      <dgm:prSet presAssocID="{5A0B7560-F1B1-4454-9768-CF190196FC6F}" presName="Name0" presStyleCnt="0">
        <dgm:presLayoutVars>
          <dgm:chMax val="1"/>
          <dgm:dir/>
          <dgm:animLvl val="ctr"/>
          <dgm:resizeHandles val="exact"/>
        </dgm:presLayoutVars>
      </dgm:prSet>
      <dgm:spPr/>
    </dgm:pt>
    <dgm:pt modelId="{876FC43F-3F40-47A9-9612-05D2BF659768}" type="pres">
      <dgm:prSet presAssocID="{5015B43D-3BB0-40D0-AB49-7BA0B0440F10}" presName="centerShape" presStyleLbl="node0" presStyleIdx="0" presStyleCnt="1" custScaleX="163052" custScaleY="116668"/>
      <dgm:spPr/>
    </dgm:pt>
    <dgm:pt modelId="{6602B13C-BC12-4FEB-BBF0-4EB510EC050F}" type="pres">
      <dgm:prSet presAssocID="{DCBA89A2-1816-4373-9700-902733C59848}" presName="parTrans" presStyleLbl="sibTrans2D1" presStyleIdx="0" presStyleCnt="6" custAng="10800000"/>
      <dgm:spPr/>
    </dgm:pt>
    <dgm:pt modelId="{02D6F909-A97C-4AF9-9087-C52D5C8616F0}" type="pres">
      <dgm:prSet presAssocID="{DCBA89A2-1816-4373-9700-902733C59848}" presName="connectorText" presStyleLbl="sibTrans2D1" presStyleIdx="0" presStyleCnt="6"/>
      <dgm:spPr/>
    </dgm:pt>
    <dgm:pt modelId="{1EB8EE79-08DD-4507-B365-49DE5BBFAE5A}" type="pres">
      <dgm:prSet presAssocID="{EFFF693F-43FC-4737-8BC2-53E5F514F7AE}" presName="node" presStyleLbl="node1" presStyleIdx="0" presStyleCnt="6" custScaleX="260424" custRadScaleRad="99311" custRadScaleInc="-3527">
        <dgm:presLayoutVars>
          <dgm:bulletEnabled val="1"/>
        </dgm:presLayoutVars>
      </dgm:prSet>
      <dgm:spPr/>
    </dgm:pt>
    <dgm:pt modelId="{BF9C9D64-B9DF-423F-9754-5B8D1F81E9F8}" type="pres">
      <dgm:prSet presAssocID="{3A8C5725-A05C-433B-BE12-96208821A8FA}" presName="parTrans" presStyleLbl="sibTrans2D1" presStyleIdx="1" presStyleCnt="6" custAng="11101949"/>
      <dgm:spPr/>
    </dgm:pt>
    <dgm:pt modelId="{E62EBE82-A7B6-4CC4-92D2-5C10013C688B}" type="pres">
      <dgm:prSet presAssocID="{3A8C5725-A05C-433B-BE12-96208821A8FA}" presName="connectorText" presStyleLbl="sibTrans2D1" presStyleIdx="1" presStyleCnt="6"/>
      <dgm:spPr/>
    </dgm:pt>
    <dgm:pt modelId="{DD91F48C-6C9E-42CB-B24D-DC72FF64F21A}" type="pres">
      <dgm:prSet presAssocID="{57D2B47B-98D4-46F2-A3BB-8A97F0C3E6B5}" presName="node" presStyleLbl="node1" presStyleIdx="1" presStyleCnt="6" custScaleX="138629" custRadScaleRad="142490" custRadScaleInc="36510">
        <dgm:presLayoutVars>
          <dgm:bulletEnabled val="1"/>
        </dgm:presLayoutVars>
      </dgm:prSet>
      <dgm:spPr/>
    </dgm:pt>
    <dgm:pt modelId="{2494A9C6-51DC-4F9B-B419-7211DE9C11DC}" type="pres">
      <dgm:prSet presAssocID="{B9BF842A-2B0C-43D9-8058-10E26FC2780B}" presName="parTrans" presStyleLbl="sibTrans2D1" presStyleIdx="2" presStyleCnt="6" custAng="10632830"/>
      <dgm:spPr/>
    </dgm:pt>
    <dgm:pt modelId="{DF170C70-513F-4172-87BA-F532F9B46E80}" type="pres">
      <dgm:prSet presAssocID="{B9BF842A-2B0C-43D9-8058-10E26FC2780B}" presName="connectorText" presStyleLbl="sibTrans2D1" presStyleIdx="2" presStyleCnt="6"/>
      <dgm:spPr/>
    </dgm:pt>
    <dgm:pt modelId="{C8303671-4D26-4A23-A6A5-3CD7CD9F891C}" type="pres">
      <dgm:prSet presAssocID="{75A675BF-EE24-4576-A74B-D90EAF2BFF3B}" presName="node" presStyleLbl="node1" presStyleIdx="2" presStyleCnt="6" custScaleX="142613" custRadScaleRad="148890" custRadScaleInc="-21414">
        <dgm:presLayoutVars>
          <dgm:bulletEnabled val="1"/>
        </dgm:presLayoutVars>
      </dgm:prSet>
      <dgm:spPr/>
    </dgm:pt>
    <dgm:pt modelId="{7B50EE3D-9A9A-40E1-BEAF-230D1CB76885}" type="pres">
      <dgm:prSet presAssocID="{4E3DBC09-FB72-4F04-916B-C67318D6267D}" presName="parTrans" presStyleLbl="sibTrans2D1" presStyleIdx="3" presStyleCnt="6"/>
      <dgm:spPr/>
    </dgm:pt>
    <dgm:pt modelId="{D401A598-C55D-4D69-95B3-D664D54069E5}" type="pres">
      <dgm:prSet presAssocID="{4E3DBC09-FB72-4F04-916B-C67318D6267D}" presName="connectorText" presStyleLbl="sibTrans2D1" presStyleIdx="3" presStyleCnt="6"/>
      <dgm:spPr/>
    </dgm:pt>
    <dgm:pt modelId="{2291FE6D-47B3-4C9D-8E20-1795B56AE6B1}" type="pres">
      <dgm:prSet presAssocID="{13F7F40B-C210-43A8-8B14-991AC8F138A6}" presName="node" presStyleLbl="node1" presStyleIdx="3" presStyleCnt="6" custScaleX="151690" custRadScaleRad="102105" custRadScaleInc="-3961">
        <dgm:presLayoutVars>
          <dgm:bulletEnabled val="1"/>
        </dgm:presLayoutVars>
      </dgm:prSet>
      <dgm:spPr/>
    </dgm:pt>
    <dgm:pt modelId="{1FA807C8-149B-420F-9E47-F34E934D60AA}" type="pres">
      <dgm:prSet presAssocID="{C07C3CB1-967C-45F3-9DCF-D75CB58E6993}" presName="parTrans" presStyleLbl="sibTrans2D1" presStyleIdx="4" presStyleCnt="6" custAng="10910913"/>
      <dgm:spPr/>
    </dgm:pt>
    <dgm:pt modelId="{0229799C-4A81-4CBD-B62B-04EB3FFF14ED}" type="pres">
      <dgm:prSet presAssocID="{C07C3CB1-967C-45F3-9DCF-D75CB58E6993}" presName="connectorText" presStyleLbl="sibTrans2D1" presStyleIdx="4" presStyleCnt="6"/>
      <dgm:spPr/>
    </dgm:pt>
    <dgm:pt modelId="{EE33D285-F56A-464C-907A-4029727C5E3E}" type="pres">
      <dgm:prSet presAssocID="{A72121A1-E4B3-4950-829F-06A928AD6B35}" presName="node" presStyleLbl="node1" presStyleIdx="4" presStyleCnt="6" custScaleX="138490" custRadScaleRad="136600" custRadScaleInc="23030">
        <dgm:presLayoutVars>
          <dgm:bulletEnabled val="1"/>
        </dgm:presLayoutVars>
      </dgm:prSet>
      <dgm:spPr/>
    </dgm:pt>
    <dgm:pt modelId="{87E83AD3-C7F6-435B-8B89-E814418D0267}" type="pres">
      <dgm:prSet presAssocID="{5B2CEA6C-8722-48B4-8962-2924729A25F1}" presName="parTrans" presStyleLbl="sibTrans2D1" presStyleIdx="5" presStyleCnt="6" custAng="10804049" custScaleX="81788" custScaleY="110748" custLinFactNeighborX="8245" custLinFactNeighborY="8522"/>
      <dgm:spPr/>
    </dgm:pt>
    <dgm:pt modelId="{31D2C084-25CF-4D52-9731-90DAFC4E4061}" type="pres">
      <dgm:prSet presAssocID="{5B2CEA6C-8722-48B4-8962-2924729A25F1}" presName="connectorText" presStyleLbl="sibTrans2D1" presStyleIdx="5" presStyleCnt="6"/>
      <dgm:spPr/>
    </dgm:pt>
    <dgm:pt modelId="{A1B1C786-655F-4F82-AF81-80D41A9D0944}" type="pres">
      <dgm:prSet presAssocID="{9C4F8999-6C37-4EA1-8AC2-89B7B7F11484}" presName="node" presStyleLbl="node1" presStyleIdx="5" presStyleCnt="6" custScaleX="143985" custRadScaleRad="145939" custRadScaleInc="-38066">
        <dgm:presLayoutVars>
          <dgm:bulletEnabled val="1"/>
        </dgm:presLayoutVars>
      </dgm:prSet>
      <dgm:spPr/>
    </dgm:pt>
  </dgm:ptLst>
  <dgm:cxnLst>
    <dgm:cxn modelId="{BE3A3C1B-9964-4C5D-BBCD-0068F212ADC5}" type="presOf" srcId="{A72121A1-E4B3-4950-829F-06A928AD6B35}" destId="{EE33D285-F56A-464C-907A-4029727C5E3E}" srcOrd="0" destOrd="0" presId="urn:microsoft.com/office/officeart/2005/8/layout/radial5"/>
    <dgm:cxn modelId="{D6A7E41F-EB7F-4486-BD5B-71DE1E1CBDBC}" type="presOf" srcId="{4E3DBC09-FB72-4F04-916B-C67318D6267D}" destId="{7B50EE3D-9A9A-40E1-BEAF-230D1CB76885}" srcOrd="0" destOrd="0" presId="urn:microsoft.com/office/officeart/2005/8/layout/radial5"/>
    <dgm:cxn modelId="{3E6F3422-01F3-4ED3-B6CF-E862B493DDE4}" type="presOf" srcId="{C07C3CB1-967C-45F3-9DCF-D75CB58E6993}" destId="{0229799C-4A81-4CBD-B62B-04EB3FFF14ED}" srcOrd="1" destOrd="0" presId="urn:microsoft.com/office/officeart/2005/8/layout/radial5"/>
    <dgm:cxn modelId="{4F91252B-05E2-41D0-BB2A-C957560F766E}" srcId="{5015B43D-3BB0-40D0-AB49-7BA0B0440F10}" destId="{75A675BF-EE24-4576-A74B-D90EAF2BFF3B}" srcOrd="2" destOrd="0" parTransId="{B9BF842A-2B0C-43D9-8058-10E26FC2780B}" sibTransId="{DFB5F539-F922-4FBE-A5DF-A2EA7A8C96E8}"/>
    <dgm:cxn modelId="{E9C41D33-6EE0-4BE9-9086-49D12ADDEBE8}" type="presOf" srcId="{13F7F40B-C210-43A8-8B14-991AC8F138A6}" destId="{2291FE6D-47B3-4C9D-8E20-1795B56AE6B1}" srcOrd="0" destOrd="0" presId="urn:microsoft.com/office/officeart/2005/8/layout/radial5"/>
    <dgm:cxn modelId="{9A64883E-930E-40CD-B4F6-AEA18AE0FDBA}" type="presOf" srcId="{5B2CEA6C-8722-48B4-8962-2924729A25F1}" destId="{31D2C084-25CF-4D52-9731-90DAFC4E4061}" srcOrd="1" destOrd="0" presId="urn:microsoft.com/office/officeart/2005/8/layout/radial5"/>
    <dgm:cxn modelId="{377C4C43-F022-4B0B-B49E-89933301D6B5}" type="presOf" srcId="{C07C3CB1-967C-45F3-9DCF-D75CB58E6993}" destId="{1FA807C8-149B-420F-9E47-F34E934D60AA}" srcOrd="0" destOrd="0" presId="urn:microsoft.com/office/officeart/2005/8/layout/radial5"/>
    <dgm:cxn modelId="{37071B48-F199-4BEB-B3D1-677F7E849BFB}" type="presOf" srcId="{B9BF842A-2B0C-43D9-8058-10E26FC2780B}" destId="{DF170C70-513F-4172-87BA-F532F9B46E80}" srcOrd="1" destOrd="0" presId="urn:microsoft.com/office/officeart/2005/8/layout/radial5"/>
    <dgm:cxn modelId="{644F9C74-C51F-4DE8-8E23-598083BDB1A1}" type="presOf" srcId="{B9BF842A-2B0C-43D9-8058-10E26FC2780B}" destId="{2494A9C6-51DC-4F9B-B419-7211DE9C11DC}" srcOrd="0" destOrd="0" presId="urn:microsoft.com/office/officeart/2005/8/layout/radial5"/>
    <dgm:cxn modelId="{3AE7F354-AAD1-4AAA-9648-6742C246BE54}" srcId="{5A0B7560-F1B1-4454-9768-CF190196FC6F}" destId="{5015B43D-3BB0-40D0-AB49-7BA0B0440F10}" srcOrd="0" destOrd="0" parTransId="{FAB5009C-2407-4757-A12D-CC5EA420D72F}" sibTransId="{53DDE83A-26F6-4831-8A5D-189154677C28}"/>
    <dgm:cxn modelId="{D2367975-E9D2-47F2-A62D-27F63E15375A}" srcId="{5015B43D-3BB0-40D0-AB49-7BA0B0440F10}" destId="{EFFF693F-43FC-4737-8BC2-53E5F514F7AE}" srcOrd="0" destOrd="0" parTransId="{DCBA89A2-1816-4373-9700-902733C59848}" sibTransId="{CAE70CBE-CF31-466B-94A5-4F606EDCF9CA}"/>
    <dgm:cxn modelId="{E932ED78-8D38-4EA5-9C7C-C079F456B1B0}" type="presOf" srcId="{3A8C5725-A05C-433B-BE12-96208821A8FA}" destId="{E62EBE82-A7B6-4CC4-92D2-5C10013C688B}" srcOrd="1" destOrd="0" presId="urn:microsoft.com/office/officeart/2005/8/layout/radial5"/>
    <dgm:cxn modelId="{64070685-BEBC-4772-8099-08B17DBF4776}" type="presOf" srcId="{5B2CEA6C-8722-48B4-8962-2924729A25F1}" destId="{87E83AD3-C7F6-435B-8B89-E814418D0267}" srcOrd="0" destOrd="0" presId="urn:microsoft.com/office/officeart/2005/8/layout/radial5"/>
    <dgm:cxn modelId="{B92B4A97-9A04-41AE-9B9F-6EA645E68EC6}" type="presOf" srcId="{DCBA89A2-1816-4373-9700-902733C59848}" destId="{02D6F909-A97C-4AF9-9087-C52D5C8616F0}" srcOrd="1" destOrd="0" presId="urn:microsoft.com/office/officeart/2005/8/layout/radial5"/>
    <dgm:cxn modelId="{5DF5D497-2C4A-4D5F-BB81-181A4330312A}" type="presOf" srcId="{57D2B47B-98D4-46F2-A3BB-8A97F0C3E6B5}" destId="{DD91F48C-6C9E-42CB-B24D-DC72FF64F21A}" srcOrd="0" destOrd="0" presId="urn:microsoft.com/office/officeart/2005/8/layout/radial5"/>
    <dgm:cxn modelId="{B089F8A5-E189-4BF0-B819-0D095AE313F9}" type="presOf" srcId="{DCBA89A2-1816-4373-9700-902733C59848}" destId="{6602B13C-BC12-4FEB-BBF0-4EB510EC050F}" srcOrd="0" destOrd="0" presId="urn:microsoft.com/office/officeart/2005/8/layout/radial5"/>
    <dgm:cxn modelId="{5B6F19AC-0627-49DA-AFBF-C60862502156}" type="presOf" srcId="{75A675BF-EE24-4576-A74B-D90EAF2BFF3B}" destId="{C8303671-4D26-4A23-A6A5-3CD7CD9F891C}" srcOrd="0" destOrd="0" presId="urn:microsoft.com/office/officeart/2005/8/layout/radial5"/>
    <dgm:cxn modelId="{3C7A80AC-1B0A-4071-9AFD-34420FCA7E47}" srcId="{5015B43D-3BB0-40D0-AB49-7BA0B0440F10}" destId="{13F7F40B-C210-43A8-8B14-991AC8F138A6}" srcOrd="3" destOrd="0" parTransId="{4E3DBC09-FB72-4F04-916B-C67318D6267D}" sibTransId="{777D037E-6890-4FAF-9F8E-15E68E596BB9}"/>
    <dgm:cxn modelId="{A53A9DB9-07A8-499D-8F46-EF8F0DB97C0A}" type="presOf" srcId="{9C4F8999-6C37-4EA1-8AC2-89B7B7F11484}" destId="{A1B1C786-655F-4F82-AF81-80D41A9D0944}" srcOrd="0" destOrd="0" presId="urn:microsoft.com/office/officeart/2005/8/layout/radial5"/>
    <dgm:cxn modelId="{53E6D6C6-C63A-4790-9B89-8D8C0F30CC5F}" type="presOf" srcId="{5A0B7560-F1B1-4454-9768-CF190196FC6F}" destId="{756B324A-64A3-4095-AB41-0184CE1EFA3D}" srcOrd="0" destOrd="0" presId="urn:microsoft.com/office/officeart/2005/8/layout/radial5"/>
    <dgm:cxn modelId="{A5F340C8-61BE-4706-A019-251CC9F49814}" type="presOf" srcId="{3A8C5725-A05C-433B-BE12-96208821A8FA}" destId="{BF9C9D64-B9DF-423F-9754-5B8D1F81E9F8}" srcOrd="0" destOrd="0" presId="urn:microsoft.com/office/officeart/2005/8/layout/radial5"/>
    <dgm:cxn modelId="{E56DBDC9-164E-4C29-92CB-88890ED9A861}" srcId="{5015B43D-3BB0-40D0-AB49-7BA0B0440F10}" destId="{57D2B47B-98D4-46F2-A3BB-8A97F0C3E6B5}" srcOrd="1" destOrd="0" parTransId="{3A8C5725-A05C-433B-BE12-96208821A8FA}" sibTransId="{0F1C2FAA-2C95-4ECB-B716-3057B7342F50}"/>
    <dgm:cxn modelId="{CFE976CC-94BE-4E59-9F3D-C330821720D6}" type="presOf" srcId="{5015B43D-3BB0-40D0-AB49-7BA0B0440F10}" destId="{876FC43F-3F40-47A9-9612-05D2BF659768}" srcOrd="0" destOrd="0" presId="urn:microsoft.com/office/officeart/2005/8/layout/radial5"/>
    <dgm:cxn modelId="{47FFC3D0-666D-4072-BA9A-696311D79EBF}" type="presOf" srcId="{EFFF693F-43FC-4737-8BC2-53E5F514F7AE}" destId="{1EB8EE79-08DD-4507-B365-49DE5BBFAE5A}" srcOrd="0" destOrd="0" presId="urn:microsoft.com/office/officeart/2005/8/layout/radial5"/>
    <dgm:cxn modelId="{25A54BD5-3AD0-4AE2-B0F1-4728C98EF8D4}" type="presOf" srcId="{4E3DBC09-FB72-4F04-916B-C67318D6267D}" destId="{D401A598-C55D-4D69-95B3-D664D54069E5}" srcOrd="1" destOrd="0" presId="urn:microsoft.com/office/officeart/2005/8/layout/radial5"/>
    <dgm:cxn modelId="{CFBF24DC-F672-4DE4-989E-FEE347257B9E}" srcId="{5015B43D-3BB0-40D0-AB49-7BA0B0440F10}" destId="{A72121A1-E4B3-4950-829F-06A928AD6B35}" srcOrd="4" destOrd="0" parTransId="{C07C3CB1-967C-45F3-9DCF-D75CB58E6993}" sibTransId="{86396B9C-B3A2-4B11-9B38-B3663B7F8EC8}"/>
    <dgm:cxn modelId="{60BB99DE-881D-4B53-8EDC-C5F38873436C}" srcId="{5015B43D-3BB0-40D0-AB49-7BA0B0440F10}" destId="{9C4F8999-6C37-4EA1-8AC2-89B7B7F11484}" srcOrd="5" destOrd="0" parTransId="{5B2CEA6C-8722-48B4-8962-2924729A25F1}" sibTransId="{D42D7BF0-DB64-4426-A459-3242EC8565A0}"/>
    <dgm:cxn modelId="{130228FF-C348-4460-988A-9E4711E49B43}" type="presParOf" srcId="{756B324A-64A3-4095-AB41-0184CE1EFA3D}" destId="{876FC43F-3F40-47A9-9612-05D2BF659768}" srcOrd="0" destOrd="0" presId="urn:microsoft.com/office/officeart/2005/8/layout/radial5"/>
    <dgm:cxn modelId="{0CAC1322-1559-4D4B-960A-97995459E93E}" type="presParOf" srcId="{756B324A-64A3-4095-AB41-0184CE1EFA3D}" destId="{6602B13C-BC12-4FEB-BBF0-4EB510EC050F}" srcOrd="1" destOrd="0" presId="urn:microsoft.com/office/officeart/2005/8/layout/radial5"/>
    <dgm:cxn modelId="{703D1396-5937-4F3A-A779-AFE09A3210D6}" type="presParOf" srcId="{6602B13C-BC12-4FEB-BBF0-4EB510EC050F}" destId="{02D6F909-A97C-4AF9-9087-C52D5C8616F0}" srcOrd="0" destOrd="0" presId="urn:microsoft.com/office/officeart/2005/8/layout/radial5"/>
    <dgm:cxn modelId="{9FCCF3C9-D258-4C7E-8442-51BD369209D0}" type="presParOf" srcId="{756B324A-64A3-4095-AB41-0184CE1EFA3D}" destId="{1EB8EE79-08DD-4507-B365-49DE5BBFAE5A}" srcOrd="2" destOrd="0" presId="urn:microsoft.com/office/officeart/2005/8/layout/radial5"/>
    <dgm:cxn modelId="{7119E465-F11C-491D-98C2-374847188E39}" type="presParOf" srcId="{756B324A-64A3-4095-AB41-0184CE1EFA3D}" destId="{BF9C9D64-B9DF-423F-9754-5B8D1F81E9F8}" srcOrd="3" destOrd="0" presId="urn:microsoft.com/office/officeart/2005/8/layout/radial5"/>
    <dgm:cxn modelId="{822C5D53-15CF-43E9-8CB9-8F8B2E2C437A}" type="presParOf" srcId="{BF9C9D64-B9DF-423F-9754-5B8D1F81E9F8}" destId="{E62EBE82-A7B6-4CC4-92D2-5C10013C688B}" srcOrd="0" destOrd="0" presId="urn:microsoft.com/office/officeart/2005/8/layout/radial5"/>
    <dgm:cxn modelId="{EA29CB5C-1A6C-44E8-800F-8CACDA4DE59B}" type="presParOf" srcId="{756B324A-64A3-4095-AB41-0184CE1EFA3D}" destId="{DD91F48C-6C9E-42CB-B24D-DC72FF64F21A}" srcOrd="4" destOrd="0" presId="urn:microsoft.com/office/officeart/2005/8/layout/radial5"/>
    <dgm:cxn modelId="{4FD363DC-5E39-40AF-9B24-F9B04DCDBFAE}" type="presParOf" srcId="{756B324A-64A3-4095-AB41-0184CE1EFA3D}" destId="{2494A9C6-51DC-4F9B-B419-7211DE9C11DC}" srcOrd="5" destOrd="0" presId="urn:microsoft.com/office/officeart/2005/8/layout/radial5"/>
    <dgm:cxn modelId="{EEE460E3-2C02-4CC8-8351-F657AA430ED8}" type="presParOf" srcId="{2494A9C6-51DC-4F9B-B419-7211DE9C11DC}" destId="{DF170C70-513F-4172-87BA-F532F9B46E80}" srcOrd="0" destOrd="0" presId="urn:microsoft.com/office/officeart/2005/8/layout/radial5"/>
    <dgm:cxn modelId="{DE515419-6E0E-4E03-9A38-2FBF078AF659}" type="presParOf" srcId="{756B324A-64A3-4095-AB41-0184CE1EFA3D}" destId="{C8303671-4D26-4A23-A6A5-3CD7CD9F891C}" srcOrd="6" destOrd="0" presId="urn:microsoft.com/office/officeart/2005/8/layout/radial5"/>
    <dgm:cxn modelId="{185D029E-D2E9-419B-8829-817F82C83B81}" type="presParOf" srcId="{756B324A-64A3-4095-AB41-0184CE1EFA3D}" destId="{7B50EE3D-9A9A-40E1-BEAF-230D1CB76885}" srcOrd="7" destOrd="0" presId="urn:microsoft.com/office/officeart/2005/8/layout/radial5"/>
    <dgm:cxn modelId="{88B75279-5AC2-4057-8845-40EBD54D047D}" type="presParOf" srcId="{7B50EE3D-9A9A-40E1-BEAF-230D1CB76885}" destId="{D401A598-C55D-4D69-95B3-D664D54069E5}" srcOrd="0" destOrd="0" presId="urn:microsoft.com/office/officeart/2005/8/layout/radial5"/>
    <dgm:cxn modelId="{18FB167F-44B8-42FF-8E59-0EE25E293E6C}" type="presParOf" srcId="{756B324A-64A3-4095-AB41-0184CE1EFA3D}" destId="{2291FE6D-47B3-4C9D-8E20-1795B56AE6B1}" srcOrd="8" destOrd="0" presId="urn:microsoft.com/office/officeart/2005/8/layout/radial5"/>
    <dgm:cxn modelId="{122327AC-E434-4B2F-A0C9-5D9801AEB9B6}" type="presParOf" srcId="{756B324A-64A3-4095-AB41-0184CE1EFA3D}" destId="{1FA807C8-149B-420F-9E47-F34E934D60AA}" srcOrd="9" destOrd="0" presId="urn:microsoft.com/office/officeart/2005/8/layout/radial5"/>
    <dgm:cxn modelId="{A446DD1E-21F2-4782-B1FC-42D6FD9381CC}" type="presParOf" srcId="{1FA807C8-149B-420F-9E47-F34E934D60AA}" destId="{0229799C-4A81-4CBD-B62B-04EB3FFF14ED}" srcOrd="0" destOrd="0" presId="urn:microsoft.com/office/officeart/2005/8/layout/radial5"/>
    <dgm:cxn modelId="{461666C6-C9D7-4FD3-A53C-FC8066AA1FCD}" type="presParOf" srcId="{756B324A-64A3-4095-AB41-0184CE1EFA3D}" destId="{EE33D285-F56A-464C-907A-4029727C5E3E}" srcOrd="10" destOrd="0" presId="urn:microsoft.com/office/officeart/2005/8/layout/radial5"/>
    <dgm:cxn modelId="{6EF1217D-A866-4124-BDDC-47E09CC122F3}" type="presParOf" srcId="{756B324A-64A3-4095-AB41-0184CE1EFA3D}" destId="{87E83AD3-C7F6-435B-8B89-E814418D0267}" srcOrd="11" destOrd="0" presId="urn:microsoft.com/office/officeart/2005/8/layout/radial5"/>
    <dgm:cxn modelId="{B86BB136-9069-4E55-A128-55186251EF06}" type="presParOf" srcId="{87E83AD3-C7F6-435B-8B89-E814418D0267}" destId="{31D2C084-25CF-4D52-9731-90DAFC4E4061}" srcOrd="0" destOrd="0" presId="urn:microsoft.com/office/officeart/2005/8/layout/radial5"/>
    <dgm:cxn modelId="{6231E57C-1781-4B46-B155-FF021C43339F}" type="presParOf" srcId="{756B324A-64A3-4095-AB41-0184CE1EFA3D}" destId="{A1B1C786-655F-4F82-AF81-80D41A9D0944}"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1FEDC-D7BA-473A-85CE-603CB51D78AD}">
      <dsp:nvSpPr>
        <dsp:cNvPr id="0" name=""/>
        <dsp:cNvSpPr/>
      </dsp:nvSpPr>
      <dsp:spPr>
        <a:xfrm>
          <a:off x="0" y="519150"/>
          <a:ext cx="7425657" cy="35721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6313" tIns="437388" rIns="576313" bIns="149352" numCol="1" spcCol="1270" anchor="t" anchorCtr="0">
          <a:noAutofit/>
        </a:bodyPr>
        <a:lstStyle/>
        <a:p>
          <a:pPr marL="228600" lvl="1" indent="-228600" algn="l" defTabSz="933450">
            <a:lnSpc>
              <a:spcPct val="150000"/>
            </a:lnSpc>
            <a:spcBef>
              <a:spcPct val="0"/>
            </a:spcBef>
            <a:spcAft>
              <a:spcPct val="15000"/>
            </a:spcAft>
            <a:buChar char="•"/>
          </a:pPr>
          <a:r>
            <a:rPr lang="en-US" sz="2100" kern="1200" dirty="0"/>
            <a:t>LO SCENARIO ECONOMICO DI RIFERIMENTO; </a:t>
          </a:r>
          <a:endParaRPr lang="it-IT" sz="2100" kern="1200" dirty="0"/>
        </a:p>
        <a:p>
          <a:pPr marL="228600" lvl="1" indent="-228600" algn="l" defTabSz="933450">
            <a:lnSpc>
              <a:spcPct val="150000"/>
            </a:lnSpc>
            <a:spcBef>
              <a:spcPct val="0"/>
            </a:spcBef>
            <a:spcAft>
              <a:spcPct val="15000"/>
            </a:spcAft>
            <a:buChar char="•"/>
          </a:pPr>
          <a:r>
            <a:rPr lang="en-US" sz="2100" kern="1200" dirty="0"/>
            <a:t>IL SETTORE DI APPARTENENZA;</a:t>
          </a:r>
          <a:endParaRPr lang="it-IT" sz="2100" kern="1200" dirty="0"/>
        </a:p>
        <a:p>
          <a:pPr marL="228600" lvl="1" indent="-228600" algn="l" defTabSz="933450">
            <a:lnSpc>
              <a:spcPct val="150000"/>
            </a:lnSpc>
            <a:spcBef>
              <a:spcPct val="0"/>
            </a:spcBef>
            <a:spcAft>
              <a:spcPct val="15000"/>
            </a:spcAft>
            <a:buChar char="•"/>
          </a:pPr>
          <a:r>
            <a:rPr lang="en-US" sz="2100" kern="1200" dirty="0"/>
            <a:t>LE STRATEGIE AZIENDALI;</a:t>
          </a:r>
          <a:endParaRPr lang="it-IT" sz="2100" kern="1200" dirty="0"/>
        </a:p>
        <a:p>
          <a:pPr marL="228600" lvl="1" indent="-228600" algn="l" defTabSz="933450">
            <a:lnSpc>
              <a:spcPct val="150000"/>
            </a:lnSpc>
            <a:spcBef>
              <a:spcPct val="0"/>
            </a:spcBef>
            <a:spcAft>
              <a:spcPct val="15000"/>
            </a:spcAft>
            <a:buChar char="•"/>
          </a:pPr>
          <a:r>
            <a:rPr lang="en-US" sz="2100" kern="1200" dirty="0"/>
            <a:t>LA STRUTTURA ECONOMICO-FINANZIARIA;</a:t>
          </a:r>
          <a:endParaRPr lang="it-IT" sz="2100" kern="1200" dirty="0"/>
        </a:p>
        <a:p>
          <a:pPr marL="228600" lvl="1" indent="-228600" algn="l" defTabSz="933450">
            <a:lnSpc>
              <a:spcPct val="150000"/>
            </a:lnSpc>
            <a:spcBef>
              <a:spcPct val="0"/>
            </a:spcBef>
            <a:spcAft>
              <a:spcPct val="15000"/>
            </a:spcAft>
            <a:buChar char="•"/>
          </a:pPr>
          <a:r>
            <a:rPr lang="en-US" sz="2100" kern="1200" dirty="0"/>
            <a:t>L’ASSETTO DELLE RELAZIONI PATRIMONIALI;</a:t>
          </a:r>
          <a:endParaRPr lang="it-IT" sz="2100" kern="1200" dirty="0"/>
        </a:p>
        <a:p>
          <a:pPr marL="228600" lvl="1" indent="-228600" algn="l" defTabSz="933450">
            <a:lnSpc>
              <a:spcPct val="150000"/>
            </a:lnSpc>
            <a:spcBef>
              <a:spcPct val="0"/>
            </a:spcBef>
            <a:spcAft>
              <a:spcPct val="15000"/>
            </a:spcAft>
            <a:buChar char="•"/>
          </a:pPr>
          <a:r>
            <a:rPr lang="en-US" sz="2100" kern="1200" dirty="0"/>
            <a:t>L’ANDAMENTO DELLE RELAZIONI CON IL MERCATO;</a:t>
          </a:r>
          <a:endParaRPr lang="it-IT" sz="2100" kern="1200" dirty="0"/>
        </a:p>
      </dsp:txBody>
      <dsp:txXfrm>
        <a:off x="0" y="519150"/>
        <a:ext cx="7425657" cy="3572100"/>
      </dsp:txXfrm>
    </dsp:sp>
    <dsp:sp modelId="{AF83B4B1-36EE-4C5C-A63C-1CFA18F2EA3C}">
      <dsp:nvSpPr>
        <dsp:cNvPr id="0" name=""/>
        <dsp:cNvSpPr/>
      </dsp:nvSpPr>
      <dsp:spPr>
        <a:xfrm>
          <a:off x="371282" y="58661"/>
          <a:ext cx="6224972" cy="744759"/>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6471" tIns="0" rIns="196471" bIns="0" numCol="1" spcCol="1270" anchor="ctr" anchorCtr="0">
          <a:noAutofit/>
        </a:bodyPr>
        <a:lstStyle/>
        <a:p>
          <a:pPr marL="0" lvl="0" indent="0" algn="l" defTabSz="1066800">
            <a:lnSpc>
              <a:spcPct val="90000"/>
            </a:lnSpc>
            <a:spcBef>
              <a:spcPct val="0"/>
            </a:spcBef>
            <a:spcAft>
              <a:spcPct val="35000"/>
            </a:spcAft>
            <a:buNone/>
          </a:pPr>
          <a:r>
            <a:rPr lang="it-IT" sz="2400" b="1" kern="1200" dirty="0"/>
            <a:t>ANDREMO AD ANALIZZARE</a:t>
          </a:r>
          <a:r>
            <a:rPr lang="it-IT" sz="2100" kern="1200" dirty="0"/>
            <a:t>:</a:t>
          </a:r>
        </a:p>
      </dsp:txBody>
      <dsp:txXfrm>
        <a:off x="407638" y="95017"/>
        <a:ext cx="6152260" cy="6720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C9977-719E-4EC9-AAD7-8DF2200F0438}">
      <dsp:nvSpPr>
        <dsp:cNvPr id="0" name=""/>
        <dsp:cNvSpPr/>
      </dsp:nvSpPr>
      <dsp:spPr>
        <a:xfrm>
          <a:off x="0" y="1610"/>
          <a:ext cx="6628804" cy="68639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0672FE-5E48-4190-AC26-618C9154D68E}">
      <dsp:nvSpPr>
        <dsp:cNvPr id="0" name=""/>
        <dsp:cNvSpPr/>
      </dsp:nvSpPr>
      <dsp:spPr>
        <a:xfrm>
          <a:off x="207634" y="156049"/>
          <a:ext cx="377516" cy="3775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11BD9C-3F09-4787-BA04-26D509A714B4}">
      <dsp:nvSpPr>
        <dsp:cNvPr id="0" name=""/>
        <dsp:cNvSpPr/>
      </dsp:nvSpPr>
      <dsp:spPr>
        <a:xfrm>
          <a:off x="792785" y="1610"/>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666750">
            <a:lnSpc>
              <a:spcPct val="100000"/>
            </a:lnSpc>
            <a:spcBef>
              <a:spcPct val="0"/>
            </a:spcBef>
            <a:spcAft>
              <a:spcPct val="35000"/>
            </a:spcAft>
            <a:buNone/>
          </a:pPr>
          <a:r>
            <a:rPr lang="en-US" sz="1500" b="1" i="1" kern="1200" dirty="0"/>
            <a:t>IMPRESE</a:t>
          </a:r>
          <a:endParaRPr lang="en-US" sz="1500" kern="1200" dirty="0"/>
        </a:p>
      </dsp:txBody>
      <dsp:txXfrm>
        <a:off x="792785" y="1610"/>
        <a:ext cx="5836018" cy="686394"/>
      </dsp:txXfrm>
    </dsp:sp>
    <dsp:sp modelId="{2715D6E1-D7BC-40BD-93C8-CCCA4ACCA5CE}">
      <dsp:nvSpPr>
        <dsp:cNvPr id="0" name=""/>
        <dsp:cNvSpPr/>
      </dsp:nvSpPr>
      <dsp:spPr>
        <a:xfrm>
          <a:off x="0" y="859603"/>
          <a:ext cx="6628804" cy="68639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20F16E-B235-4EA8-B8AC-A5D28D328AF2}">
      <dsp:nvSpPr>
        <dsp:cNvPr id="0" name=""/>
        <dsp:cNvSpPr/>
      </dsp:nvSpPr>
      <dsp:spPr>
        <a:xfrm>
          <a:off x="207634" y="1014042"/>
          <a:ext cx="377516" cy="3775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40ACC3-7B86-4431-BCC9-0C98C40F8EC7}">
      <dsp:nvSpPr>
        <dsp:cNvPr id="0" name=""/>
        <dsp:cNvSpPr/>
      </dsp:nvSpPr>
      <dsp:spPr>
        <a:xfrm>
          <a:off x="792785" y="859603"/>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666750">
            <a:lnSpc>
              <a:spcPct val="100000"/>
            </a:lnSpc>
            <a:spcBef>
              <a:spcPct val="0"/>
            </a:spcBef>
            <a:spcAft>
              <a:spcPct val="35000"/>
            </a:spcAft>
            <a:buNone/>
          </a:pPr>
          <a:r>
            <a:rPr lang="it-IT" sz="1500" i="1" kern="1200" dirty="0"/>
            <a:t>Ripresa economica più debole rispetto alla media italiana;</a:t>
          </a:r>
          <a:endParaRPr lang="en-US" sz="1500" kern="1200" dirty="0"/>
        </a:p>
      </dsp:txBody>
      <dsp:txXfrm>
        <a:off x="792785" y="859603"/>
        <a:ext cx="5836018" cy="686394"/>
      </dsp:txXfrm>
    </dsp:sp>
    <dsp:sp modelId="{77483299-3FF6-4225-8BC2-63259C1EB97D}">
      <dsp:nvSpPr>
        <dsp:cNvPr id="0" name=""/>
        <dsp:cNvSpPr/>
      </dsp:nvSpPr>
      <dsp:spPr>
        <a:xfrm>
          <a:off x="0" y="1717596"/>
          <a:ext cx="6628804" cy="68639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5324D2-5F91-45AE-AA97-B8E3852BC5D4}">
      <dsp:nvSpPr>
        <dsp:cNvPr id="0" name=""/>
        <dsp:cNvSpPr/>
      </dsp:nvSpPr>
      <dsp:spPr>
        <a:xfrm>
          <a:off x="207634" y="1872035"/>
          <a:ext cx="377516" cy="3775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0F3774-058E-41F2-84F5-09B0A7BAD045}">
      <dsp:nvSpPr>
        <dsp:cNvPr id="0" name=""/>
        <dsp:cNvSpPr/>
      </dsp:nvSpPr>
      <dsp:spPr>
        <a:xfrm>
          <a:off x="792785" y="1717596"/>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666750">
            <a:lnSpc>
              <a:spcPct val="100000"/>
            </a:lnSpc>
            <a:spcBef>
              <a:spcPct val="0"/>
            </a:spcBef>
            <a:spcAft>
              <a:spcPct val="35000"/>
            </a:spcAft>
            <a:buNone/>
          </a:pPr>
          <a:r>
            <a:rPr lang="it-IT" sz="1500" i="1" kern="1200"/>
            <a:t>Forte divario tra sud e nord Italia;</a:t>
          </a:r>
          <a:endParaRPr lang="en-US" sz="1500" kern="1200"/>
        </a:p>
      </dsp:txBody>
      <dsp:txXfrm>
        <a:off x="792785" y="1717596"/>
        <a:ext cx="5836018" cy="686394"/>
      </dsp:txXfrm>
    </dsp:sp>
    <dsp:sp modelId="{506D3A9B-E40F-401D-AFD3-DD54A129661A}">
      <dsp:nvSpPr>
        <dsp:cNvPr id="0" name=""/>
        <dsp:cNvSpPr/>
      </dsp:nvSpPr>
      <dsp:spPr>
        <a:xfrm>
          <a:off x="0" y="2575589"/>
          <a:ext cx="6628804" cy="686394"/>
        </a:xfrm>
        <a:prstGeom prst="roundRect">
          <a:avLst>
            <a:gd name="adj" fmla="val 10000"/>
          </a:avLst>
        </a:prstGeom>
        <a:solidFill>
          <a:schemeClr val="accent5"/>
        </a:solidFill>
        <a:ln>
          <a:noFill/>
        </a:ln>
        <a:effectLst/>
      </dsp:spPr>
      <dsp:style>
        <a:lnRef idx="0">
          <a:scrgbClr r="0" g="0" b="0"/>
        </a:lnRef>
        <a:fillRef idx="1">
          <a:scrgbClr r="0" g="0" b="0"/>
        </a:fillRef>
        <a:effectRef idx="0">
          <a:scrgbClr r="0" g="0" b="0"/>
        </a:effectRef>
        <a:fontRef idx="minor"/>
      </dsp:style>
    </dsp:sp>
    <dsp:sp modelId="{74292FAB-A866-471E-AA5C-0472F1D080D5}">
      <dsp:nvSpPr>
        <dsp:cNvPr id="0" name=""/>
        <dsp:cNvSpPr/>
      </dsp:nvSpPr>
      <dsp:spPr>
        <a:xfrm>
          <a:off x="207634" y="2730028"/>
          <a:ext cx="377516" cy="3775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8AD9BE-AFBF-477F-9B46-4A4A63494F85}">
      <dsp:nvSpPr>
        <dsp:cNvPr id="0" name=""/>
        <dsp:cNvSpPr/>
      </dsp:nvSpPr>
      <dsp:spPr>
        <a:xfrm>
          <a:off x="792785" y="2575589"/>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666750">
            <a:lnSpc>
              <a:spcPct val="100000"/>
            </a:lnSpc>
            <a:spcBef>
              <a:spcPct val="0"/>
            </a:spcBef>
            <a:spcAft>
              <a:spcPct val="35000"/>
            </a:spcAft>
            <a:buNone/>
          </a:pPr>
          <a:r>
            <a:rPr lang="it-IT" sz="1500" i="1" kern="1200"/>
            <a:t>Processo di deleveraging in atto ed in particolare nel terziario, anche se non omogeneo nell’aumento di liquidità delle imprese;</a:t>
          </a:r>
          <a:endParaRPr lang="en-US" sz="1500" kern="1200"/>
        </a:p>
      </dsp:txBody>
      <dsp:txXfrm>
        <a:off x="792785" y="2575589"/>
        <a:ext cx="5836018" cy="686394"/>
      </dsp:txXfrm>
    </dsp:sp>
    <dsp:sp modelId="{FCD3758C-07EF-4E57-A835-B92B9C1E5854}">
      <dsp:nvSpPr>
        <dsp:cNvPr id="0" name=""/>
        <dsp:cNvSpPr/>
      </dsp:nvSpPr>
      <dsp:spPr>
        <a:xfrm>
          <a:off x="0" y="3433582"/>
          <a:ext cx="6628804" cy="68639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ECC9D1-EA3A-4BE0-80FA-3107E1421979}">
      <dsp:nvSpPr>
        <dsp:cNvPr id="0" name=""/>
        <dsp:cNvSpPr/>
      </dsp:nvSpPr>
      <dsp:spPr>
        <a:xfrm>
          <a:off x="207634" y="3588021"/>
          <a:ext cx="377516" cy="3775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78CE50-18D0-43C8-B3E4-959A93910BDC}">
      <dsp:nvSpPr>
        <dsp:cNvPr id="0" name=""/>
        <dsp:cNvSpPr/>
      </dsp:nvSpPr>
      <dsp:spPr>
        <a:xfrm>
          <a:off x="792785" y="3433582"/>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666750">
            <a:lnSpc>
              <a:spcPct val="100000"/>
            </a:lnSpc>
            <a:spcBef>
              <a:spcPct val="0"/>
            </a:spcBef>
            <a:spcAft>
              <a:spcPct val="35000"/>
            </a:spcAft>
            <a:buNone/>
          </a:pPr>
          <a:r>
            <a:rPr lang="it-IT" sz="1500" i="1" kern="1200"/>
            <a:t>Aumento del ROE, in parte dovuto alla diminuzione dell’IRES e al super e iper-ammortamento;</a:t>
          </a:r>
          <a:endParaRPr lang="en-US" sz="1500" kern="1200"/>
        </a:p>
      </dsp:txBody>
      <dsp:txXfrm>
        <a:off x="792785" y="3433582"/>
        <a:ext cx="5836018" cy="686394"/>
      </dsp:txXfrm>
    </dsp:sp>
    <dsp:sp modelId="{E07079F6-DBFB-4B50-A018-9F520A82DC0A}">
      <dsp:nvSpPr>
        <dsp:cNvPr id="0" name=""/>
        <dsp:cNvSpPr/>
      </dsp:nvSpPr>
      <dsp:spPr>
        <a:xfrm>
          <a:off x="0" y="4291575"/>
          <a:ext cx="6628804" cy="68639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D54BCB-3365-4CC1-AC82-89109AAAC29E}">
      <dsp:nvSpPr>
        <dsp:cNvPr id="0" name=""/>
        <dsp:cNvSpPr/>
      </dsp:nvSpPr>
      <dsp:spPr>
        <a:xfrm>
          <a:off x="207634" y="4446014"/>
          <a:ext cx="377516" cy="3775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F785DE-77A7-4524-A642-EB8DF1AD0BE2}">
      <dsp:nvSpPr>
        <dsp:cNvPr id="0" name=""/>
        <dsp:cNvSpPr/>
      </dsp:nvSpPr>
      <dsp:spPr>
        <a:xfrm>
          <a:off x="792785" y="4291575"/>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666750">
            <a:lnSpc>
              <a:spcPct val="100000"/>
            </a:lnSpc>
            <a:spcBef>
              <a:spcPct val="0"/>
            </a:spcBef>
            <a:spcAft>
              <a:spcPct val="35000"/>
            </a:spcAft>
            <a:buNone/>
          </a:pPr>
          <a:r>
            <a:rPr lang="it-IT" sz="1500" i="1" kern="1200"/>
            <a:t>Peso rilevante della GDO nel settore e saturazione del mercato della grande distribuzione.</a:t>
          </a:r>
          <a:endParaRPr lang="en-US" sz="1500" kern="1200"/>
        </a:p>
      </dsp:txBody>
      <dsp:txXfrm>
        <a:off x="792785" y="4291575"/>
        <a:ext cx="5836018" cy="6863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A40AF-DE4A-46A9-AFED-A2093280D173}">
      <dsp:nvSpPr>
        <dsp:cNvPr id="0" name=""/>
        <dsp:cNvSpPr/>
      </dsp:nvSpPr>
      <dsp:spPr>
        <a:xfrm>
          <a:off x="0" y="7345"/>
          <a:ext cx="4595782" cy="1516320"/>
        </a:xfrm>
        <a:prstGeom prst="roundRect">
          <a:avLst/>
        </a:prstGeom>
        <a:solidFill>
          <a:schemeClr val="accent1">
            <a:hueOff val="0"/>
            <a:satOff val="0"/>
            <a:lumOff val="0"/>
            <a:alpha val="86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dirty="0"/>
            <a:t>In merito allo scenario economico di riferimento abbiamo raccolto una serie di dati macroeconomici riferibili al contesto siciliano  che riteniamo possano incidere sul settore e sull’impresa:</a:t>
          </a:r>
        </a:p>
      </dsp:txBody>
      <dsp:txXfrm>
        <a:off x="74021" y="81366"/>
        <a:ext cx="4447740" cy="13682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280E5-0C92-4246-A57C-09AF44DCAB65}">
      <dsp:nvSpPr>
        <dsp:cNvPr id="0" name=""/>
        <dsp:cNvSpPr/>
      </dsp:nvSpPr>
      <dsp:spPr>
        <a:xfrm>
          <a:off x="0" y="146291"/>
          <a:ext cx="7886963" cy="514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dirty="0">
              <a:latin typeface="+mn-lt"/>
            </a:rPr>
            <a:t>SETTORE: </a:t>
          </a:r>
          <a:r>
            <a:rPr lang="it-IT" sz="2200" kern="1200" dirty="0">
              <a:solidFill>
                <a:schemeClr val="bg1"/>
              </a:solidFill>
              <a:latin typeface="+mn-lt"/>
            </a:rPr>
            <a:t>Supermercato</a:t>
          </a:r>
        </a:p>
      </dsp:txBody>
      <dsp:txXfrm>
        <a:off x="25130" y="171421"/>
        <a:ext cx="7836703" cy="464540"/>
      </dsp:txXfrm>
    </dsp:sp>
    <dsp:sp modelId="{7781364A-CAE2-4D6E-9C95-8EE47E82507E}">
      <dsp:nvSpPr>
        <dsp:cNvPr id="0" name=""/>
        <dsp:cNvSpPr/>
      </dsp:nvSpPr>
      <dsp:spPr>
        <a:xfrm>
          <a:off x="0" y="724451"/>
          <a:ext cx="7886963" cy="514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dirty="0"/>
            <a:t>CODICE ATECO: </a:t>
          </a:r>
          <a:r>
            <a:rPr lang="it-IT" sz="2200" kern="1200" dirty="0">
              <a:solidFill>
                <a:schemeClr val="bg1"/>
              </a:solidFill>
            </a:rPr>
            <a:t>47.11.20</a:t>
          </a:r>
        </a:p>
      </dsp:txBody>
      <dsp:txXfrm>
        <a:off x="25130" y="749581"/>
        <a:ext cx="7836703" cy="464540"/>
      </dsp:txXfrm>
    </dsp:sp>
    <dsp:sp modelId="{6EB9624D-DD97-4036-9285-A2F270AE4705}">
      <dsp:nvSpPr>
        <dsp:cNvPr id="0" name=""/>
        <dsp:cNvSpPr/>
      </dsp:nvSpPr>
      <dsp:spPr>
        <a:xfrm>
          <a:off x="0" y="1302612"/>
          <a:ext cx="7886963" cy="514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dirty="0"/>
            <a:t>LIVELLO DI RISCHIOSITA’: Basso</a:t>
          </a:r>
        </a:p>
      </dsp:txBody>
      <dsp:txXfrm>
        <a:off x="25130" y="1327742"/>
        <a:ext cx="7836703" cy="464540"/>
      </dsp:txXfrm>
    </dsp:sp>
    <dsp:sp modelId="{59E9A6B2-4EDA-4CEA-8E8E-81A9812C8712}">
      <dsp:nvSpPr>
        <dsp:cNvPr id="0" name=""/>
        <dsp:cNvSpPr/>
      </dsp:nvSpPr>
      <dsp:spPr>
        <a:xfrm>
          <a:off x="0" y="1880772"/>
          <a:ext cx="7886963" cy="514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a:t>INFLUENZA DEL SETTORE (Rispetto al Pil Nominale): 0,0186%</a:t>
          </a:r>
        </a:p>
      </dsp:txBody>
      <dsp:txXfrm>
        <a:off x="25130" y="1905902"/>
        <a:ext cx="7836703" cy="464540"/>
      </dsp:txXfrm>
    </dsp:sp>
    <dsp:sp modelId="{FCAB0FD5-AA58-4990-9B98-15CE87D8F371}">
      <dsp:nvSpPr>
        <dsp:cNvPr id="0" name=""/>
        <dsp:cNvSpPr/>
      </dsp:nvSpPr>
      <dsp:spPr>
        <a:xfrm>
          <a:off x="0" y="2458932"/>
          <a:ext cx="7886963" cy="514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a:t>TREND DEL SETTORE: Crescente</a:t>
          </a:r>
        </a:p>
      </dsp:txBody>
      <dsp:txXfrm>
        <a:off x="25130" y="2484062"/>
        <a:ext cx="7836703" cy="464540"/>
      </dsp:txXfrm>
    </dsp:sp>
    <dsp:sp modelId="{A1CE2365-C222-493C-B283-E4730FB6E593}">
      <dsp:nvSpPr>
        <dsp:cNvPr id="0" name=""/>
        <dsp:cNvSpPr/>
      </dsp:nvSpPr>
      <dsp:spPr>
        <a:xfrm>
          <a:off x="0" y="3037092"/>
          <a:ext cx="7886963" cy="514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dirty="0"/>
            <a:t>TIPO DI SETTORE: Labour-Intensive</a:t>
          </a:r>
        </a:p>
      </dsp:txBody>
      <dsp:txXfrm>
        <a:off x="25130" y="3062222"/>
        <a:ext cx="7836703" cy="4645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0A848-6F72-41FC-B2DA-981626747B5D}">
      <dsp:nvSpPr>
        <dsp:cNvPr id="0" name=""/>
        <dsp:cNvSpPr/>
      </dsp:nvSpPr>
      <dsp:spPr>
        <a:xfrm>
          <a:off x="1127" y="1922122"/>
          <a:ext cx="2199187" cy="2199187"/>
        </a:xfrm>
        <a:prstGeom prst="ellipse">
          <a:avLst/>
        </a:prstGeom>
        <a:solidFill>
          <a:schemeClr val="accent2">
            <a:lumMod val="75000"/>
            <a:alpha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1029" tIns="20320" rIns="121029" bIns="20320" numCol="1" spcCol="1270" anchor="ctr" anchorCtr="0">
          <a:noAutofit/>
        </a:bodyPr>
        <a:lstStyle/>
        <a:p>
          <a:pPr marL="0" lvl="0" indent="0" algn="ctr" defTabSz="711200">
            <a:lnSpc>
              <a:spcPct val="90000"/>
            </a:lnSpc>
            <a:spcBef>
              <a:spcPct val="0"/>
            </a:spcBef>
            <a:spcAft>
              <a:spcPct val="35000"/>
            </a:spcAft>
            <a:buNone/>
          </a:pPr>
          <a:r>
            <a:rPr lang="it-IT" sz="1600" kern="1200" dirty="0"/>
            <a:t>Prodotti good </a:t>
          </a:r>
          <a:r>
            <a:rPr lang="it-IT" sz="1600" kern="1200" dirty="0" err="1"/>
            <a:t>value</a:t>
          </a:r>
          <a:r>
            <a:rPr lang="it-IT" sz="1600" kern="1200" dirty="0"/>
            <a:t> for money</a:t>
          </a:r>
        </a:p>
      </dsp:txBody>
      <dsp:txXfrm>
        <a:off x="323190" y="2244185"/>
        <a:ext cx="1555061" cy="1555061"/>
      </dsp:txXfrm>
    </dsp:sp>
    <dsp:sp modelId="{538CEABB-519B-4E21-A8C6-7B457BC01332}">
      <dsp:nvSpPr>
        <dsp:cNvPr id="0" name=""/>
        <dsp:cNvSpPr/>
      </dsp:nvSpPr>
      <dsp:spPr>
        <a:xfrm>
          <a:off x="1760477" y="1922122"/>
          <a:ext cx="2199187" cy="2199187"/>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1029" tIns="20320" rIns="121029" bIns="20320" numCol="1" spcCol="1270" anchor="ctr" anchorCtr="0">
          <a:noAutofit/>
        </a:bodyPr>
        <a:lstStyle/>
        <a:p>
          <a:pPr marL="0" lvl="0" indent="0" algn="ctr" defTabSz="711200">
            <a:lnSpc>
              <a:spcPct val="90000"/>
            </a:lnSpc>
            <a:spcBef>
              <a:spcPct val="0"/>
            </a:spcBef>
            <a:spcAft>
              <a:spcPct val="35000"/>
            </a:spcAft>
            <a:buNone/>
          </a:pPr>
          <a:r>
            <a:rPr lang="it-IT" sz="1600" kern="1200" dirty="0"/>
            <a:t>Fidelizzazione della clientela</a:t>
          </a:r>
        </a:p>
      </dsp:txBody>
      <dsp:txXfrm>
        <a:off x="2082540" y="2244185"/>
        <a:ext cx="1555061" cy="1555061"/>
      </dsp:txXfrm>
    </dsp:sp>
    <dsp:sp modelId="{6526E881-214A-42F2-9950-BA70BA4E6D68}">
      <dsp:nvSpPr>
        <dsp:cNvPr id="0" name=""/>
        <dsp:cNvSpPr/>
      </dsp:nvSpPr>
      <dsp:spPr>
        <a:xfrm>
          <a:off x="3519827" y="1922122"/>
          <a:ext cx="2199187" cy="2199187"/>
        </a:xfrm>
        <a:prstGeom prst="ellipse">
          <a:avLst/>
        </a:prstGeom>
        <a:solidFill>
          <a:schemeClr val="accent6">
            <a:lumMod val="20000"/>
            <a:lumOff val="80000"/>
            <a:alpha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1029" tIns="20320" rIns="121029" bIns="20320" numCol="1" spcCol="1270" anchor="ctr" anchorCtr="0">
          <a:noAutofit/>
        </a:bodyPr>
        <a:lstStyle/>
        <a:p>
          <a:pPr marL="0" lvl="0" indent="0" algn="ctr" defTabSz="711200">
            <a:lnSpc>
              <a:spcPct val="90000"/>
            </a:lnSpc>
            <a:spcBef>
              <a:spcPct val="0"/>
            </a:spcBef>
            <a:spcAft>
              <a:spcPct val="35000"/>
            </a:spcAft>
            <a:buNone/>
          </a:pPr>
          <a:r>
            <a:rPr lang="it-IT" sz="1600" kern="1200" dirty="0"/>
            <a:t>Distribuzione in tutto il territorio siciliano</a:t>
          </a:r>
        </a:p>
      </dsp:txBody>
      <dsp:txXfrm>
        <a:off x="3841890" y="2244185"/>
        <a:ext cx="1555061" cy="1555061"/>
      </dsp:txXfrm>
    </dsp:sp>
    <dsp:sp modelId="{50CD5A21-0167-443D-9E9D-8D479790DC1D}">
      <dsp:nvSpPr>
        <dsp:cNvPr id="0" name=""/>
        <dsp:cNvSpPr/>
      </dsp:nvSpPr>
      <dsp:spPr>
        <a:xfrm>
          <a:off x="5279177" y="1922122"/>
          <a:ext cx="2199187" cy="2199187"/>
        </a:xfrm>
        <a:prstGeom prst="ellipse">
          <a:avLst/>
        </a:prstGeom>
        <a:solidFill>
          <a:srgbClr val="E5E509">
            <a:alpha val="50000"/>
          </a:srgb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1029" tIns="20320" rIns="121029" bIns="20320" numCol="1" spcCol="1270" anchor="ctr" anchorCtr="0">
          <a:noAutofit/>
        </a:bodyPr>
        <a:lstStyle/>
        <a:p>
          <a:pPr marL="0" lvl="0" indent="0" algn="ctr" defTabSz="711200">
            <a:lnSpc>
              <a:spcPct val="90000"/>
            </a:lnSpc>
            <a:spcBef>
              <a:spcPct val="0"/>
            </a:spcBef>
            <a:spcAft>
              <a:spcPct val="35000"/>
            </a:spcAft>
            <a:buNone/>
          </a:pPr>
          <a:r>
            <a:rPr lang="it-IT" sz="1600" kern="1200" dirty="0" err="1"/>
            <a:t>Everyday</a:t>
          </a:r>
          <a:r>
            <a:rPr lang="it-IT" sz="1600" kern="1200" dirty="0"/>
            <a:t> Low Pricing (EDLP)</a:t>
          </a:r>
        </a:p>
      </dsp:txBody>
      <dsp:txXfrm>
        <a:off x="5601240" y="2244185"/>
        <a:ext cx="1555061" cy="1555061"/>
      </dsp:txXfrm>
    </dsp:sp>
    <dsp:sp modelId="{A04B6C2B-0C81-459D-9688-1C3D645E4B85}">
      <dsp:nvSpPr>
        <dsp:cNvPr id="0" name=""/>
        <dsp:cNvSpPr/>
      </dsp:nvSpPr>
      <dsp:spPr>
        <a:xfrm>
          <a:off x="7038527" y="1922122"/>
          <a:ext cx="2199187" cy="2199187"/>
        </a:xfrm>
        <a:prstGeom prst="ellipse">
          <a:avLst/>
        </a:prstGeom>
        <a:solidFill>
          <a:schemeClr val="accent5">
            <a:alpha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1029" tIns="20320" rIns="121029" bIns="20320" numCol="1" spcCol="1270" anchor="ctr" anchorCtr="0">
          <a:noAutofit/>
        </a:bodyPr>
        <a:lstStyle/>
        <a:p>
          <a:pPr marL="0" lvl="0" indent="0" algn="ctr" defTabSz="711200">
            <a:lnSpc>
              <a:spcPct val="90000"/>
            </a:lnSpc>
            <a:spcBef>
              <a:spcPct val="0"/>
            </a:spcBef>
            <a:spcAft>
              <a:spcPct val="35000"/>
            </a:spcAft>
            <a:buNone/>
          </a:pPr>
          <a:r>
            <a:rPr lang="it-IT" sz="1600" kern="1200" dirty="0"/>
            <a:t>Ingresso nel Gruppo </a:t>
          </a:r>
          <a:r>
            <a:rPr lang="it-IT" sz="1600" kern="1200" dirty="0" err="1"/>
            <a:t>Végé</a:t>
          </a:r>
          <a:endParaRPr lang="it-IT" sz="1600" kern="1200" dirty="0"/>
        </a:p>
      </dsp:txBody>
      <dsp:txXfrm>
        <a:off x="7360590" y="2244185"/>
        <a:ext cx="1555061" cy="15550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2773C-56D1-4A04-92A1-B221F44B0909}">
      <dsp:nvSpPr>
        <dsp:cNvPr id="0" name=""/>
        <dsp:cNvSpPr/>
      </dsp:nvSpPr>
      <dsp:spPr>
        <a:xfrm>
          <a:off x="2540" y="1133611"/>
          <a:ext cx="2476500" cy="773587"/>
        </a:xfrm>
        <a:prstGeom prst="snip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rgbClr val="FADBD3"/>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it-IT" sz="2100" kern="1200" dirty="0"/>
            <a:t>Profilo Finanziario</a:t>
          </a:r>
        </a:p>
      </dsp:txBody>
      <dsp:txXfrm>
        <a:off x="40303" y="1171374"/>
        <a:ext cx="2374270" cy="735824"/>
      </dsp:txXfrm>
    </dsp:sp>
    <dsp:sp modelId="{70CFDD51-CF01-4352-A32D-E6610F07B926}">
      <dsp:nvSpPr>
        <dsp:cNvPr id="0" name=""/>
        <dsp:cNvSpPr/>
      </dsp:nvSpPr>
      <dsp:spPr>
        <a:xfrm>
          <a:off x="2540" y="1907199"/>
          <a:ext cx="2476500" cy="2377856"/>
        </a:xfrm>
        <a:prstGeom prst="rect">
          <a:avLst/>
        </a:prstGeom>
        <a:solidFill>
          <a:srgbClr val="FDC068"/>
        </a:solidFill>
        <a:ln w="12700" cap="rnd" cmpd="sng" algn="ctr">
          <a:solidFill>
            <a:srgbClr val="FADBD3"/>
          </a:solidFill>
          <a:prstDash val="solid"/>
        </a:ln>
        <a:effectLst>
          <a:outerShdw blurRad="50800" dist="38100" dir="2700000" algn="tl" rotWithShape="0">
            <a:schemeClr val="accent6">
              <a:lumMod val="40000"/>
              <a:lumOff val="60000"/>
              <a:alpha val="40000"/>
            </a:schemeClr>
          </a:outerShdw>
        </a:effectLst>
      </dsp:spPr>
      <dsp:style>
        <a:lnRef idx="1">
          <a:scrgbClr r="0" g="0" b="0"/>
        </a:lnRef>
        <a:fillRef idx="1">
          <a:scrgbClr r="0" g="0" b="0"/>
        </a:fillRef>
        <a:effectRef idx="2">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it-IT" sz="2100" kern="1200" dirty="0"/>
            <a:t>Analisi della liquidità</a:t>
          </a:r>
          <a:endParaRPr lang="it-IT" sz="1800" kern="1200" dirty="0"/>
        </a:p>
        <a:p>
          <a:pPr marL="228600" lvl="1" indent="-228600" algn="l" defTabSz="933450">
            <a:lnSpc>
              <a:spcPct val="90000"/>
            </a:lnSpc>
            <a:spcBef>
              <a:spcPct val="0"/>
            </a:spcBef>
            <a:spcAft>
              <a:spcPct val="15000"/>
            </a:spcAft>
            <a:buChar char="•"/>
          </a:pPr>
          <a:r>
            <a:rPr lang="it-IT" sz="2100" kern="1200" dirty="0"/>
            <a:t>Analisi dei crediti e dei debiti</a:t>
          </a:r>
        </a:p>
      </dsp:txBody>
      <dsp:txXfrm>
        <a:off x="2540" y="1907199"/>
        <a:ext cx="2476500" cy="2377856"/>
      </dsp:txXfrm>
    </dsp:sp>
    <dsp:sp modelId="{E043B225-5577-4916-9CB6-7525F18F3C27}">
      <dsp:nvSpPr>
        <dsp:cNvPr id="0" name=""/>
        <dsp:cNvSpPr/>
      </dsp:nvSpPr>
      <dsp:spPr>
        <a:xfrm>
          <a:off x="2825750" y="1133611"/>
          <a:ext cx="2476500" cy="773587"/>
        </a:xfrm>
        <a:prstGeom prst="snip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it-IT" sz="2100" kern="1200" dirty="0"/>
            <a:t>Profilo Patrimoniale</a:t>
          </a:r>
        </a:p>
      </dsp:txBody>
      <dsp:txXfrm>
        <a:off x="2863513" y="1171374"/>
        <a:ext cx="2374270" cy="735824"/>
      </dsp:txXfrm>
    </dsp:sp>
    <dsp:sp modelId="{28D03DA0-C61B-4563-BB11-C62B67487A4F}">
      <dsp:nvSpPr>
        <dsp:cNvPr id="0" name=""/>
        <dsp:cNvSpPr/>
      </dsp:nvSpPr>
      <dsp:spPr>
        <a:xfrm>
          <a:off x="2825750" y="1907199"/>
          <a:ext cx="2476500" cy="2377856"/>
        </a:xfrm>
        <a:prstGeom prst="rect">
          <a:avLst/>
        </a:prstGeom>
        <a:solidFill>
          <a:srgbClr val="FDC068"/>
        </a:solidFill>
        <a:ln w="12700" cap="rnd" cmpd="sng" algn="ctr">
          <a:solidFill>
            <a:schemeClr val="accent1">
              <a:alpha val="90000"/>
              <a:tint val="40000"/>
              <a:hueOff val="0"/>
              <a:satOff val="0"/>
              <a:lumOff val="0"/>
              <a:alphaOff val="0"/>
            </a:schemeClr>
          </a:solidFill>
          <a:prstDash val="solid"/>
        </a:ln>
        <a:effectLst>
          <a:outerShdw blurRad="50800" dist="38100" dir="2700000" algn="tl" rotWithShape="0">
            <a:schemeClr val="accent6">
              <a:lumMod val="40000"/>
              <a:lumOff val="60000"/>
              <a:alpha val="40000"/>
            </a:schemeClr>
          </a:outerShdw>
        </a:effectLst>
      </dsp:spPr>
      <dsp:style>
        <a:lnRef idx="1">
          <a:scrgbClr r="0" g="0" b="0"/>
        </a:lnRef>
        <a:fillRef idx="1">
          <a:scrgbClr r="0" g="0" b="0"/>
        </a:fillRef>
        <a:effectRef idx="2">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it-IT" sz="2100" kern="1200" dirty="0"/>
            <a:t>Analisi del patrimonio netto.</a:t>
          </a:r>
        </a:p>
        <a:p>
          <a:pPr marL="228600" lvl="1" indent="-228600" algn="l" defTabSz="933450">
            <a:lnSpc>
              <a:spcPct val="90000"/>
            </a:lnSpc>
            <a:spcBef>
              <a:spcPct val="0"/>
            </a:spcBef>
            <a:spcAft>
              <a:spcPct val="15000"/>
            </a:spcAft>
            <a:buChar char="•"/>
          </a:pPr>
          <a:r>
            <a:rPr lang="it-IT" sz="2100" kern="1200" dirty="0"/>
            <a:t>Rapporto di indebitamento</a:t>
          </a:r>
        </a:p>
      </dsp:txBody>
      <dsp:txXfrm>
        <a:off x="2825750" y="1907199"/>
        <a:ext cx="2476500" cy="2377856"/>
      </dsp:txXfrm>
    </dsp:sp>
    <dsp:sp modelId="{C3EC64AE-2873-4107-91E0-B57752A0007B}">
      <dsp:nvSpPr>
        <dsp:cNvPr id="0" name=""/>
        <dsp:cNvSpPr/>
      </dsp:nvSpPr>
      <dsp:spPr>
        <a:xfrm>
          <a:off x="5648960" y="1133611"/>
          <a:ext cx="2476500" cy="773587"/>
        </a:xfrm>
        <a:prstGeom prst="snip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it-IT" sz="2100" kern="1200" dirty="0"/>
            <a:t>Profilo Reddituale</a:t>
          </a:r>
        </a:p>
      </dsp:txBody>
      <dsp:txXfrm>
        <a:off x="5686723" y="1171374"/>
        <a:ext cx="2374270" cy="735824"/>
      </dsp:txXfrm>
    </dsp:sp>
    <dsp:sp modelId="{27EFB794-AF1F-4B36-AB3E-BCD325377EDC}">
      <dsp:nvSpPr>
        <dsp:cNvPr id="0" name=""/>
        <dsp:cNvSpPr/>
      </dsp:nvSpPr>
      <dsp:spPr>
        <a:xfrm>
          <a:off x="5648960" y="1907199"/>
          <a:ext cx="2476500" cy="2377856"/>
        </a:xfrm>
        <a:prstGeom prst="rect">
          <a:avLst/>
        </a:prstGeom>
        <a:solidFill>
          <a:srgbClr val="FDC068"/>
        </a:solidFill>
        <a:ln w="12700" cap="rnd" cmpd="sng" algn="ctr">
          <a:solidFill>
            <a:schemeClr val="accent1">
              <a:alpha val="90000"/>
              <a:tint val="40000"/>
              <a:hueOff val="0"/>
              <a:satOff val="0"/>
              <a:lumOff val="0"/>
              <a:alphaOff val="0"/>
            </a:schemeClr>
          </a:solidFill>
          <a:prstDash val="solid"/>
        </a:ln>
        <a:effectLst>
          <a:outerShdw blurRad="50800" dist="38100" dir="2700000" algn="tl" rotWithShape="0">
            <a:schemeClr val="accent6">
              <a:lumMod val="40000"/>
              <a:lumOff val="60000"/>
              <a:alpha val="40000"/>
            </a:schemeClr>
          </a:outerShdw>
        </a:effectLst>
      </dsp:spPr>
      <dsp:style>
        <a:lnRef idx="1">
          <a:scrgbClr r="0" g="0" b="0"/>
        </a:lnRef>
        <a:fillRef idx="1">
          <a:scrgbClr r="0" g="0" b="0"/>
        </a:fillRef>
        <a:effectRef idx="2">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it-IT" sz="2100" kern="1200" dirty="0"/>
            <a:t>Analisi dell’andamento reddituale.</a:t>
          </a:r>
        </a:p>
        <a:p>
          <a:pPr marL="228600" lvl="1" indent="-228600" algn="l" defTabSz="933450">
            <a:lnSpc>
              <a:spcPct val="90000"/>
            </a:lnSpc>
            <a:spcBef>
              <a:spcPct val="0"/>
            </a:spcBef>
            <a:spcAft>
              <a:spcPct val="15000"/>
            </a:spcAft>
            <a:buChar char="•"/>
          </a:pPr>
          <a:r>
            <a:rPr lang="it-IT" sz="2100" kern="1200" dirty="0"/>
            <a:t>Indicatori di redditività.</a:t>
          </a:r>
        </a:p>
        <a:p>
          <a:pPr marL="228600" lvl="1" indent="-228600" algn="l" defTabSz="933450">
            <a:lnSpc>
              <a:spcPct val="90000"/>
            </a:lnSpc>
            <a:spcBef>
              <a:spcPct val="0"/>
            </a:spcBef>
            <a:spcAft>
              <a:spcPct val="15000"/>
            </a:spcAft>
            <a:buChar char="•"/>
          </a:pPr>
          <a:r>
            <a:rPr lang="it-IT" sz="2100" kern="1200" dirty="0"/>
            <a:t>Analisi della rischiosità.</a:t>
          </a:r>
        </a:p>
      </dsp:txBody>
      <dsp:txXfrm>
        <a:off x="5648960" y="1907199"/>
        <a:ext cx="2476500" cy="23778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9E6572-4F58-4D7A-ADA0-7278D536D732}">
      <dsp:nvSpPr>
        <dsp:cNvPr id="0" name=""/>
        <dsp:cNvSpPr/>
      </dsp:nvSpPr>
      <dsp:spPr>
        <a:xfrm>
          <a:off x="0" y="81496"/>
          <a:ext cx="8037871" cy="514800"/>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b="1" kern="1200"/>
            <a:t>RELAZIONI CON GLI SHAREHOLDERS:</a:t>
          </a:r>
          <a:endParaRPr lang="it-IT" sz="2200" kern="1200" dirty="0"/>
        </a:p>
      </dsp:txBody>
      <dsp:txXfrm>
        <a:off x="25130" y="106626"/>
        <a:ext cx="7987611" cy="464540"/>
      </dsp:txXfrm>
    </dsp:sp>
    <dsp:sp modelId="{74FD4263-814C-4380-B709-C66C3F6DBADF}">
      <dsp:nvSpPr>
        <dsp:cNvPr id="0" name=""/>
        <dsp:cNvSpPr/>
      </dsp:nvSpPr>
      <dsp:spPr>
        <a:xfrm>
          <a:off x="0" y="596296"/>
          <a:ext cx="8037871" cy="557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520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it-IT" sz="1700" kern="1200" dirty="0"/>
            <a:t>Rocchetta S.R.L. ha compagine sociale di 5 soci</a:t>
          </a:r>
        </a:p>
        <a:p>
          <a:pPr marL="171450" lvl="1" indent="-171450" algn="l" defTabSz="755650">
            <a:lnSpc>
              <a:spcPct val="90000"/>
            </a:lnSpc>
            <a:spcBef>
              <a:spcPct val="0"/>
            </a:spcBef>
            <a:spcAft>
              <a:spcPct val="20000"/>
            </a:spcAft>
            <a:buChar char="•"/>
          </a:pPr>
          <a:r>
            <a:rPr lang="it-IT" sz="1700" kern="1200"/>
            <a:t>L’indice di indipendenza Bureau Van Dijk : B+</a:t>
          </a:r>
        </a:p>
      </dsp:txBody>
      <dsp:txXfrm>
        <a:off x="0" y="596296"/>
        <a:ext cx="8037871" cy="557865"/>
      </dsp:txXfrm>
    </dsp:sp>
    <dsp:sp modelId="{A34DE01C-D6AF-4626-803C-6EFFE28184AF}">
      <dsp:nvSpPr>
        <dsp:cNvPr id="0" name=""/>
        <dsp:cNvSpPr/>
      </dsp:nvSpPr>
      <dsp:spPr>
        <a:xfrm>
          <a:off x="0" y="1154161"/>
          <a:ext cx="8037871" cy="514800"/>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b="1" kern="1200"/>
            <a:t>ASSETTI PROPRIETARI ​(O PARTECIPAZIONI) ALL’ANNO 2018:</a:t>
          </a:r>
          <a:endParaRPr lang="it-IT" sz="2200" kern="1200"/>
        </a:p>
      </dsp:txBody>
      <dsp:txXfrm>
        <a:off x="25130" y="1179291"/>
        <a:ext cx="7987611" cy="464540"/>
      </dsp:txXfrm>
    </dsp:sp>
    <dsp:sp modelId="{D028CBEA-2BB2-45CA-8796-B4C7BC89B814}">
      <dsp:nvSpPr>
        <dsp:cNvPr id="0" name=""/>
        <dsp:cNvSpPr/>
      </dsp:nvSpPr>
      <dsp:spPr>
        <a:xfrm>
          <a:off x="0" y="1668962"/>
          <a:ext cx="8037871" cy="557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520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it-IT" sz="1700" kern="1200"/>
            <a:t>In Imprese COLLEGATE per un ammontare di 150000 €, (30% GRD Scarl)</a:t>
          </a:r>
        </a:p>
        <a:p>
          <a:pPr marL="171450" lvl="1" indent="-171450" algn="l" defTabSz="755650">
            <a:lnSpc>
              <a:spcPct val="90000"/>
            </a:lnSpc>
            <a:spcBef>
              <a:spcPct val="0"/>
            </a:spcBef>
            <a:spcAft>
              <a:spcPct val="20000"/>
            </a:spcAft>
            <a:buChar char="•"/>
          </a:pPr>
          <a:r>
            <a:rPr lang="it-IT" sz="1700" kern="1200"/>
            <a:t>In Imprese CONTROLLATE per un ammontare di 360.000 €, ( n.d.)</a:t>
          </a:r>
        </a:p>
      </dsp:txBody>
      <dsp:txXfrm>
        <a:off x="0" y="1668962"/>
        <a:ext cx="8037871" cy="55786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DB2626-7420-4CFB-B17D-155B491A11A1}">
      <dsp:nvSpPr>
        <dsp:cNvPr id="0" name=""/>
        <dsp:cNvSpPr/>
      </dsp:nvSpPr>
      <dsp:spPr>
        <a:xfrm>
          <a:off x="123330" y="605173"/>
          <a:ext cx="3319516" cy="3319516"/>
        </a:xfrm>
        <a:prstGeom prst="ellipse">
          <a:avLst/>
        </a:prstGeom>
        <a:solidFill>
          <a:srgbClr val="FCE81C">
            <a:alpha val="53000"/>
          </a:srgb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it-IT" sz="1600" kern="1200" dirty="0"/>
            <a:t>GRD è un consorzio che opera sempre nella distribuzione alimentare e comprende 70 punti vendita al suo interno di cui</a:t>
          </a:r>
          <a:r>
            <a:rPr lang="it-IT" sz="1700" kern="1200" dirty="0"/>
            <a:t>:</a:t>
          </a:r>
        </a:p>
      </dsp:txBody>
      <dsp:txXfrm>
        <a:off x="586866" y="996615"/>
        <a:ext cx="1913955" cy="2536631"/>
      </dsp:txXfrm>
    </dsp:sp>
    <dsp:sp modelId="{E32AB678-C873-41D4-BAAE-EEA1C5EA9494}">
      <dsp:nvSpPr>
        <dsp:cNvPr id="0" name=""/>
        <dsp:cNvSpPr/>
      </dsp:nvSpPr>
      <dsp:spPr>
        <a:xfrm>
          <a:off x="2643701" y="1395882"/>
          <a:ext cx="3337408" cy="297581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marL="0" lvl="0" indent="0" algn="l" defTabSz="711200">
            <a:lnSpc>
              <a:spcPct val="90000"/>
            </a:lnSpc>
            <a:spcBef>
              <a:spcPct val="0"/>
            </a:spcBef>
            <a:spcAft>
              <a:spcPct val="35000"/>
            </a:spcAft>
            <a:buNone/>
          </a:pPr>
          <a:endParaRPr lang="it-IT" sz="1600" kern="1200" dirty="0"/>
        </a:p>
        <a:p>
          <a:pPr marL="114300" lvl="1" indent="-114300" algn="l" defTabSz="533400">
            <a:lnSpc>
              <a:spcPct val="90000"/>
            </a:lnSpc>
            <a:spcBef>
              <a:spcPct val="0"/>
            </a:spcBef>
            <a:spcAft>
              <a:spcPct val="15000"/>
            </a:spcAft>
            <a:buChar char="•"/>
          </a:pPr>
          <a:r>
            <a:rPr lang="it-IT" sz="1200" kern="1200" dirty="0"/>
            <a:t>59 punti vendita con marchio </a:t>
          </a:r>
          <a:r>
            <a:rPr lang="it-IT" sz="1200" kern="1200" dirty="0" err="1"/>
            <a:t>Paghipoco</a:t>
          </a:r>
          <a:r>
            <a:rPr lang="it-IT" sz="1200" kern="1200" dirty="0"/>
            <a:t> (Gruppo Rocchetta)</a:t>
          </a:r>
        </a:p>
        <a:p>
          <a:pPr marL="114300" lvl="1" indent="-114300" algn="l" defTabSz="533400">
            <a:lnSpc>
              <a:spcPct val="90000"/>
            </a:lnSpc>
            <a:spcBef>
              <a:spcPct val="0"/>
            </a:spcBef>
            <a:spcAft>
              <a:spcPct val="15000"/>
            </a:spcAft>
            <a:buChar char="•"/>
          </a:pPr>
          <a:r>
            <a:rPr lang="it-IT" sz="1200" kern="1200" dirty="0"/>
            <a:t>2 punti vendita con marchio SIDIS</a:t>
          </a:r>
        </a:p>
        <a:p>
          <a:pPr marL="114300" lvl="1" indent="-114300" algn="l" defTabSz="533400">
            <a:lnSpc>
              <a:spcPct val="90000"/>
            </a:lnSpc>
            <a:spcBef>
              <a:spcPct val="0"/>
            </a:spcBef>
            <a:spcAft>
              <a:spcPct val="15000"/>
            </a:spcAft>
            <a:buChar char="•"/>
          </a:pPr>
          <a:r>
            <a:rPr lang="it-IT" sz="1200" kern="1200" dirty="0"/>
            <a:t>1 punti vendita con marchio </a:t>
          </a:r>
          <a:r>
            <a:rPr lang="it-IT" sz="1200" kern="1200" dirty="0" err="1"/>
            <a:t>MaxiSIDIS</a:t>
          </a:r>
          <a:endParaRPr lang="it-IT" sz="1200" kern="1200" dirty="0"/>
        </a:p>
        <a:p>
          <a:pPr marL="114300" lvl="1" indent="-114300" algn="l" defTabSz="533400">
            <a:lnSpc>
              <a:spcPct val="90000"/>
            </a:lnSpc>
            <a:spcBef>
              <a:spcPct val="0"/>
            </a:spcBef>
            <a:spcAft>
              <a:spcPct val="15000"/>
            </a:spcAft>
            <a:buChar char="•"/>
          </a:pPr>
          <a:r>
            <a:rPr lang="it-IT" sz="1200" kern="1200" dirty="0"/>
            <a:t>7 punti vendita con marchio SIDIS</a:t>
          </a:r>
        </a:p>
        <a:p>
          <a:pPr marL="114300" lvl="1" indent="-114300" algn="l" defTabSz="533400">
            <a:lnSpc>
              <a:spcPct val="90000"/>
            </a:lnSpc>
            <a:spcBef>
              <a:spcPct val="0"/>
            </a:spcBef>
            <a:spcAft>
              <a:spcPct val="15000"/>
            </a:spcAft>
            <a:buChar char="•"/>
          </a:pPr>
          <a:r>
            <a:rPr lang="it-IT" sz="1200" kern="1200" dirty="0"/>
            <a:t>1 punti vendita con marchio QUALIS</a:t>
          </a:r>
        </a:p>
      </dsp:txBody>
      <dsp:txXfrm>
        <a:off x="3590804" y="1746794"/>
        <a:ext cx="1924271" cy="22739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6FC43F-3F40-47A9-9612-05D2BF659768}">
      <dsp:nvSpPr>
        <dsp:cNvPr id="0" name=""/>
        <dsp:cNvSpPr/>
      </dsp:nvSpPr>
      <dsp:spPr>
        <a:xfrm>
          <a:off x="2840153" y="1757549"/>
          <a:ext cx="1769991" cy="1266475"/>
        </a:xfrm>
        <a:prstGeom prst="ellipse">
          <a:avLst/>
        </a:prstGeom>
        <a:solidFill>
          <a:srgbClr val="E84C2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it-IT" sz="1600" kern="1200" dirty="0">
              <a:solidFill>
                <a:schemeClr val="bg1"/>
              </a:solidFill>
            </a:rPr>
            <a:t>GRD Scarl</a:t>
          </a:r>
          <a:endParaRPr lang="it-IT" sz="1600" kern="1200" dirty="0">
            <a:solidFill>
              <a:schemeClr val="tx1"/>
            </a:solidFill>
          </a:endParaRPr>
        </a:p>
        <a:p>
          <a:pPr marL="0" lvl="0" indent="0" algn="ctr" defTabSz="711200">
            <a:lnSpc>
              <a:spcPct val="90000"/>
            </a:lnSpc>
            <a:spcBef>
              <a:spcPct val="0"/>
            </a:spcBef>
            <a:spcAft>
              <a:spcPct val="35000"/>
            </a:spcAft>
            <a:buNone/>
          </a:pPr>
          <a:r>
            <a:rPr lang="it-IT" sz="1600" kern="1200" dirty="0">
              <a:solidFill>
                <a:schemeClr val="tx1"/>
              </a:solidFill>
            </a:rPr>
            <a:t>P. Vendita: 70</a:t>
          </a:r>
        </a:p>
      </dsp:txBody>
      <dsp:txXfrm>
        <a:off x="3099362" y="1943020"/>
        <a:ext cx="1251573" cy="895533"/>
      </dsp:txXfrm>
    </dsp:sp>
    <dsp:sp modelId="{6602B13C-BC12-4FEB-BBF0-4EB510EC050F}">
      <dsp:nvSpPr>
        <dsp:cNvPr id="0" name=""/>
        <dsp:cNvSpPr/>
      </dsp:nvSpPr>
      <dsp:spPr>
        <a:xfrm rot="5336514">
          <a:off x="3607799" y="1386049"/>
          <a:ext cx="204400" cy="3690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it-IT" sz="1300" kern="1200"/>
        </a:p>
      </dsp:txBody>
      <dsp:txXfrm rot="10800000">
        <a:off x="3637893" y="1429210"/>
        <a:ext cx="143080" cy="221450"/>
      </dsp:txXfrm>
    </dsp:sp>
    <dsp:sp modelId="{1EB8EE79-08DD-4507-B365-49DE5BBFAE5A}">
      <dsp:nvSpPr>
        <dsp:cNvPr id="0" name=""/>
        <dsp:cNvSpPr/>
      </dsp:nvSpPr>
      <dsp:spPr>
        <a:xfrm>
          <a:off x="1926926" y="15104"/>
          <a:ext cx="3533751" cy="1356922"/>
        </a:xfrm>
        <a:prstGeom prst="ellipse">
          <a:avLst/>
        </a:prstGeom>
        <a:solidFill>
          <a:schemeClr val="accent1">
            <a:hueOff val="0"/>
            <a:satOff val="0"/>
            <a:lum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it-IT" sz="1300" kern="1200" dirty="0">
              <a:solidFill>
                <a:schemeClr val="tx1"/>
              </a:solidFill>
            </a:rPr>
            <a:t>Rocchetta S.R.L.</a:t>
          </a:r>
          <a:r>
            <a:rPr lang="it-IT" sz="1300" kern="1200" dirty="0"/>
            <a:t> </a:t>
          </a:r>
          <a:r>
            <a:rPr lang="it-IT" sz="1300" kern="1200" dirty="0" err="1"/>
            <a:t>PaghiPoco</a:t>
          </a:r>
          <a:endParaRPr lang="it-IT" sz="1300" kern="1200" dirty="0"/>
        </a:p>
        <a:p>
          <a:pPr marL="0" lvl="0" indent="0" algn="ctr" defTabSz="577850">
            <a:lnSpc>
              <a:spcPct val="90000"/>
            </a:lnSpc>
            <a:spcBef>
              <a:spcPct val="0"/>
            </a:spcBef>
            <a:spcAft>
              <a:spcPct val="35000"/>
            </a:spcAft>
            <a:buNone/>
          </a:pPr>
          <a:r>
            <a:rPr lang="it-IT" sz="1300" kern="1200" dirty="0" err="1">
              <a:solidFill>
                <a:schemeClr val="tx1"/>
              </a:solidFill>
            </a:rPr>
            <a:t>P.Vendita</a:t>
          </a:r>
          <a:r>
            <a:rPr lang="it-IT" sz="1300" kern="1200" dirty="0">
              <a:solidFill>
                <a:schemeClr val="tx1"/>
              </a:solidFill>
            </a:rPr>
            <a:t>: 59</a:t>
          </a:r>
        </a:p>
        <a:p>
          <a:pPr marL="0" lvl="0" indent="0" algn="ctr" defTabSz="577850">
            <a:lnSpc>
              <a:spcPct val="90000"/>
            </a:lnSpc>
            <a:spcBef>
              <a:spcPct val="0"/>
            </a:spcBef>
            <a:spcAft>
              <a:spcPct val="35000"/>
            </a:spcAft>
            <a:buNone/>
          </a:pPr>
          <a:r>
            <a:rPr lang="it-IT" sz="1300" kern="1200" dirty="0">
              <a:solidFill>
                <a:schemeClr val="tx1"/>
              </a:solidFill>
            </a:rPr>
            <a:t>Partecipazione rilevante: 30%</a:t>
          </a:r>
        </a:p>
      </dsp:txBody>
      <dsp:txXfrm>
        <a:off x="2444432" y="213821"/>
        <a:ext cx="2498739" cy="959488"/>
      </dsp:txXfrm>
    </dsp:sp>
    <dsp:sp modelId="{BF9C9D64-B9DF-423F-9754-5B8D1F81E9F8}">
      <dsp:nvSpPr>
        <dsp:cNvPr id="0" name=""/>
        <dsp:cNvSpPr/>
      </dsp:nvSpPr>
      <dsp:spPr>
        <a:xfrm rot="9959129">
          <a:off x="4656621" y="1821089"/>
          <a:ext cx="368252" cy="3690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it-IT" sz="1300" kern="1200"/>
        </a:p>
      </dsp:txBody>
      <dsp:txXfrm>
        <a:off x="4765453" y="1881528"/>
        <a:ext cx="257776" cy="221450"/>
      </dsp:txXfrm>
    </dsp:sp>
    <dsp:sp modelId="{DD91F48C-6C9E-42CB-B24D-DC72FF64F21A}">
      <dsp:nvSpPr>
        <dsp:cNvPr id="0" name=""/>
        <dsp:cNvSpPr/>
      </dsp:nvSpPr>
      <dsp:spPr>
        <a:xfrm>
          <a:off x="5086825" y="917494"/>
          <a:ext cx="1881087" cy="1356922"/>
        </a:xfrm>
        <a:prstGeom prst="ellipse">
          <a:avLst/>
        </a:prstGeom>
        <a:solidFill>
          <a:schemeClr val="accent1">
            <a:hueOff val="0"/>
            <a:satOff val="0"/>
            <a:lum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it-IT" sz="1300" kern="1200" dirty="0"/>
            <a:t>SIDIS </a:t>
          </a:r>
        </a:p>
        <a:p>
          <a:pPr marL="0" lvl="0" indent="0" algn="ctr" defTabSz="577850">
            <a:lnSpc>
              <a:spcPct val="90000"/>
            </a:lnSpc>
            <a:spcBef>
              <a:spcPct val="0"/>
            </a:spcBef>
            <a:spcAft>
              <a:spcPct val="35000"/>
            </a:spcAft>
            <a:buNone/>
          </a:pPr>
          <a:r>
            <a:rPr lang="it-IT" sz="1300" kern="1200" dirty="0" err="1">
              <a:solidFill>
                <a:schemeClr val="tx1"/>
              </a:solidFill>
            </a:rPr>
            <a:t>P.Vendita</a:t>
          </a:r>
          <a:r>
            <a:rPr lang="it-IT" sz="1300" kern="1200" dirty="0">
              <a:solidFill>
                <a:schemeClr val="tx1"/>
              </a:solidFill>
            </a:rPr>
            <a:t>: 7</a:t>
          </a:r>
        </a:p>
      </dsp:txBody>
      <dsp:txXfrm>
        <a:off x="5362304" y="1116211"/>
        <a:ext cx="1330129" cy="959488"/>
      </dsp:txXfrm>
    </dsp:sp>
    <dsp:sp modelId="{2494A9C6-51DC-4F9B-B419-7211DE9C11DC}">
      <dsp:nvSpPr>
        <dsp:cNvPr id="0" name=""/>
        <dsp:cNvSpPr/>
      </dsp:nvSpPr>
      <dsp:spPr>
        <a:xfrm rot="12047378">
          <a:off x="4628688" y="2695861"/>
          <a:ext cx="436876" cy="3690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it-IT" sz="1300" kern="1200"/>
        </a:p>
      </dsp:txBody>
      <dsp:txXfrm>
        <a:off x="4735808" y="2789327"/>
        <a:ext cx="326151" cy="221450"/>
      </dsp:txXfrm>
    </dsp:sp>
    <dsp:sp modelId="{C8303671-4D26-4A23-A6A5-3CD7CD9F891C}">
      <dsp:nvSpPr>
        <dsp:cNvPr id="0" name=""/>
        <dsp:cNvSpPr/>
      </dsp:nvSpPr>
      <dsp:spPr>
        <a:xfrm>
          <a:off x="5090110" y="2730212"/>
          <a:ext cx="1935147" cy="135692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it-IT" sz="1300" kern="1200" dirty="0"/>
            <a:t>MAXISIDIS</a:t>
          </a:r>
        </a:p>
        <a:p>
          <a:pPr marL="0" lvl="0" indent="0" algn="ctr" defTabSz="577850">
            <a:lnSpc>
              <a:spcPct val="90000"/>
            </a:lnSpc>
            <a:spcBef>
              <a:spcPct val="0"/>
            </a:spcBef>
            <a:spcAft>
              <a:spcPct val="35000"/>
            </a:spcAft>
            <a:buNone/>
          </a:pPr>
          <a:r>
            <a:rPr lang="it-IT" sz="1300" kern="1200" dirty="0" err="1">
              <a:solidFill>
                <a:schemeClr val="tx1"/>
              </a:solidFill>
            </a:rPr>
            <a:t>P.Vendita</a:t>
          </a:r>
          <a:r>
            <a:rPr lang="it-IT" sz="1300" kern="1200" dirty="0">
              <a:solidFill>
                <a:schemeClr val="tx1"/>
              </a:solidFill>
            </a:rPr>
            <a:t>: 1</a:t>
          </a:r>
        </a:p>
      </dsp:txBody>
      <dsp:txXfrm>
        <a:off x="5373506" y="2928929"/>
        <a:ext cx="1368355" cy="959488"/>
      </dsp:txXfrm>
    </dsp:sp>
    <dsp:sp modelId="{7B50EE3D-9A9A-40E1-BEAF-230D1CB76885}">
      <dsp:nvSpPr>
        <dsp:cNvPr id="0" name=""/>
        <dsp:cNvSpPr/>
      </dsp:nvSpPr>
      <dsp:spPr>
        <a:xfrm rot="5327346">
          <a:off x="3636414" y="3033781"/>
          <a:ext cx="212453" cy="3690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it-IT" sz="1300" kern="1200"/>
        </a:p>
      </dsp:txBody>
      <dsp:txXfrm>
        <a:off x="3667609" y="3075736"/>
        <a:ext cx="148717" cy="221450"/>
      </dsp:txXfrm>
    </dsp:sp>
    <dsp:sp modelId="{2291FE6D-47B3-4C9D-8E20-1795B56AE6B1}">
      <dsp:nvSpPr>
        <dsp:cNvPr id="0" name=""/>
        <dsp:cNvSpPr/>
      </dsp:nvSpPr>
      <dsp:spPr>
        <a:xfrm>
          <a:off x="2732184" y="3424651"/>
          <a:ext cx="2058315" cy="135692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it-IT" sz="1300" kern="1200" dirty="0"/>
            <a:t>Gruppo </a:t>
          </a:r>
          <a:r>
            <a:rPr lang="it-IT" sz="1300" kern="1200" dirty="0" err="1"/>
            <a:t>Végé</a:t>
          </a:r>
          <a:endParaRPr lang="it-IT" sz="1300" kern="1200" dirty="0"/>
        </a:p>
        <a:p>
          <a:pPr marL="0" lvl="0" indent="0" algn="ctr" defTabSz="577850">
            <a:lnSpc>
              <a:spcPct val="90000"/>
            </a:lnSpc>
            <a:spcBef>
              <a:spcPct val="0"/>
            </a:spcBef>
            <a:spcAft>
              <a:spcPct val="35000"/>
            </a:spcAft>
            <a:buNone/>
          </a:pPr>
          <a:r>
            <a:rPr lang="it-IT" sz="1300" kern="1200" dirty="0" err="1">
              <a:solidFill>
                <a:schemeClr val="tx1"/>
              </a:solidFill>
            </a:rPr>
            <a:t>P.Vendita</a:t>
          </a:r>
          <a:r>
            <a:rPr lang="it-IT" sz="1300" kern="1200" dirty="0">
              <a:solidFill>
                <a:schemeClr val="tx1"/>
              </a:solidFill>
            </a:rPr>
            <a:t>: </a:t>
          </a:r>
          <a:r>
            <a:rPr lang="en-US" sz="1300" b="0" i="0" u="none" strike="noStrike" kern="1200" cap="none" spc="0" baseline="0" dirty="0">
              <a:solidFill>
                <a:schemeClr val="tx1"/>
              </a:solidFill>
              <a:uFillTx/>
              <a:latin typeface="Calibri" pitchFamily="34"/>
              <a:ea typeface="Times New Roman" pitchFamily="18"/>
              <a:cs typeface="Calibri" pitchFamily="34"/>
            </a:rPr>
            <a:t>3528</a:t>
          </a:r>
          <a:endParaRPr lang="it-IT" sz="1300" kern="1200" dirty="0">
            <a:solidFill>
              <a:schemeClr val="tx1"/>
            </a:solidFill>
          </a:endParaRPr>
        </a:p>
      </dsp:txBody>
      <dsp:txXfrm>
        <a:off x="3033617" y="3623368"/>
        <a:ext cx="1455449" cy="959488"/>
      </dsp:txXfrm>
    </dsp:sp>
    <dsp:sp modelId="{1FA807C8-149B-420F-9E47-F34E934D60AA}">
      <dsp:nvSpPr>
        <dsp:cNvPr id="0" name=""/>
        <dsp:cNvSpPr/>
      </dsp:nvSpPr>
      <dsp:spPr>
        <a:xfrm rot="20325453">
          <a:off x="2517680" y="2650000"/>
          <a:ext cx="333291" cy="3690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it-IT" sz="1300" kern="1200"/>
        </a:p>
      </dsp:txBody>
      <dsp:txXfrm rot="10800000">
        <a:off x="2521077" y="2741929"/>
        <a:ext cx="233304" cy="221450"/>
      </dsp:txXfrm>
    </dsp:sp>
    <dsp:sp modelId="{EE33D285-F56A-464C-907A-4029727C5E3E}">
      <dsp:nvSpPr>
        <dsp:cNvPr id="0" name=""/>
        <dsp:cNvSpPr/>
      </dsp:nvSpPr>
      <dsp:spPr>
        <a:xfrm>
          <a:off x="637724" y="2628051"/>
          <a:ext cx="1879201" cy="135692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it-IT" sz="1300" kern="1200" dirty="0"/>
            <a:t>QUALIS</a:t>
          </a:r>
        </a:p>
        <a:p>
          <a:pPr marL="0" lvl="0" indent="0" algn="ctr" defTabSz="577850">
            <a:lnSpc>
              <a:spcPct val="90000"/>
            </a:lnSpc>
            <a:spcBef>
              <a:spcPct val="0"/>
            </a:spcBef>
            <a:spcAft>
              <a:spcPct val="35000"/>
            </a:spcAft>
            <a:buNone/>
          </a:pPr>
          <a:r>
            <a:rPr lang="it-IT" sz="1300" kern="1200" dirty="0" err="1">
              <a:solidFill>
                <a:schemeClr val="tx1"/>
              </a:solidFill>
            </a:rPr>
            <a:t>P.Vendita</a:t>
          </a:r>
          <a:r>
            <a:rPr lang="it-IT" sz="1300" kern="1200" dirty="0">
              <a:solidFill>
                <a:schemeClr val="tx1"/>
              </a:solidFill>
            </a:rPr>
            <a:t>: 1</a:t>
          </a:r>
        </a:p>
      </dsp:txBody>
      <dsp:txXfrm>
        <a:off x="912927" y="2826768"/>
        <a:ext cx="1328795" cy="959488"/>
      </dsp:txXfrm>
    </dsp:sp>
    <dsp:sp modelId="{87E83AD3-C7F6-435B-8B89-E814418D0267}">
      <dsp:nvSpPr>
        <dsp:cNvPr id="0" name=""/>
        <dsp:cNvSpPr/>
      </dsp:nvSpPr>
      <dsp:spPr>
        <a:xfrm rot="1118861">
          <a:off x="2467407" y="1837057"/>
          <a:ext cx="312890" cy="4087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it-IT" sz="1300" kern="1200"/>
        </a:p>
      </dsp:txBody>
      <dsp:txXfrm rot="10800000">
        <a:off x="2469871" y="1903800"/>
        <a:ext cx="219023" cy="245251"/>
      </dsp:txXfrm>
    </dsp:sp>
    <dsp:sp modelId="{A1B1C786-655F-4F82-AF81-80D41A9D0944}">
      <dsp:nvSpPr>
        <dsp:cNvPr id="0" name=""/>
        <dsp:cNvSpPr/>
      </dsp:nvSpPr>
      <dsp:spPr>
        <a:xfrm>
          <a:off x="383766" y="917493"/>
          <a:ext cx="1953764" cy="135692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it-IT" sz="1300" kern="1200" dirty="0"/>
            <a:t>SUPERSTORE SIDIS</a:t>
          </a:r>
        </a:p>
        <a:p>
          <a:pPr marL="0" lvl="0" indent="0" algn="ctr" defTabSz="577850">
            <a:lnSpc>
              <a:spcPct val="90000"/>
            </a:lnSpc>
            <a:spcBef>
              <a:spcPct val="0"/>
            </a:spcBef>
            <a:spcAft>
              <a:spcPct val="35000"/>
            </a:spcAft>
            <a:buNone/>
          </a:pPr>
          <a:r>
            <a:rPr lang="it-IT" sz="1300" kern="1200" dirty="0" err="1">
              <a:solidFill>
                <a:schemeClr val="tx1"/>
              </a:solidFill>
            </a:rPr>
            <a:t>P.Vendita</a:t>
          </a:r>
          <a:r>
            <a:rPr lang="it-IT" sz="1300" kern="1200" dirty="0">
              <a:solidFill>
                <a:schemeClr val="tx1"/>
              </a:solidFill>
            </a:rPr>
            <a:t>: 2</a:t>
          </a:r>
        </a:p>
      </dsp:txBody>
      <dsp:txXfrm>
        <a:off x="669888" y="1116210"/>
        <a:ext cx="1381520" cy="95948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761FC8-686C-4266-B3FF-04693DDDDF16}" type="datetimeFigureOut">
              <a:rPr lang="it-IT" smtClean="0"/>
              <a:t>11/05/2020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71196C-0002-4399-9911-B8E7BBAB88C2}" type="slidenum">
              <a:rPr lang="it-IT" smtClean="0"/>
              <a:t>‹N›</a:t>
            </a:fld>
            <a:endParaRPr lang="it-IT"/>
          </a:p>
        </p:txBody>
      </p:sp>
    </p:spTree>
    <p:extLst>
      <p:ext uri="{BB962C8B-B14F-4D97-AF65-F5344CB8AC3E}">
        <p14:creationId xmlns:p14="http://schemas.microsoft.com/office/powerpoint/2010/main" val="3214796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5C5E114-248D-46F2-A42E-AABC56D4E39B}" type="slidenum">
              <a:rPr lang="it-IT" smtClean="0"/>
              <a:t>10</a:t>
            </a:fld>
            <a:endParaRPr lang="it-IT"/>
          </a:p>
        </p:txBody>
      </p:sp>
    </p:spTree>
    <p:extLst>
      <p:ext uri="{BB962C8B-B14F-4D97-AF65-F5344CB8AC3E}">
        <p14:creationId xmlns:p14="http://schemas.microsoft.com/office/powerpoint/2010/main" val="139477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5C5E114-248D-46F2-A42E-AABC56D4E39B}" type="slidenum">
              <a:rPr lang="it-IT" smtClean="0"/>
              <a:t>14</a:t>
            </a:fld>
            <a:endParaRPr lang="it-IT"/>
          </a:p>
        </p:txBody>
      </p:sp>
    </p:spTree>
    <p:extLst>
      <p:ext uri="{BB962C8B-B14F-4D97-AF65-F5344CB8AC3E}">
        <p14:creationId xmlns:p14="http://schemas.microsoft.com/office/powerpoint/2010/main" val="653947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2B03206-69B1-4441-A049-EB33776B0EED}"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23BA9-01E4-44DA-8521-48C2F1C6CD96}" type="slidenum">
              <a:rPr lang="en-US" smtClean="0"/>
              <a:t>‹N›</a:t>
            </a:fld>
            <a:endParaRPr lang="en-US"/>
          </a:p>
        </p:txBody>
      </p:sp>
    </p:spTree>
    <p:extLst>
      <p:ext uri="{BB962C8B-B14F-4D97-AF65-F5344CB8AC3E}">
        <p14:creationId xmlns:p14="http://schemas.microsoft.com/office/powerpoint/2010/main" val="2066619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2B03206-69B1-4441-A049-EB33776B0EED}"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23BA9-01E4-44DA-8521-48C2F1C6CD96}" type="slidenum">
              <a:rPr lang="en-US" smtClean="0"/>
              <a:t>‹N›</a:t>
            </a:fld>
            <a:endParaRPr lang="en-US"/>
          </a:p>
        </p:txBody>
      </p:sp>
    </p:spTree>
    <p:extLst>
      <p:ext uri="{BB962C8B-B14F-4D97-AF65-F5344CB8AC3E}">
        <p14:creationId xmlns:p14="http://schemas.microsoft.com/office/powerpoint/2010/main" val="27929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2B03206-69B1-4441-A049-EB33776B0EED}"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23BA9-01E4-44DA-8521-48C2F1C6CD96}" type="slidenum">
              <a:rPr lang="en-US" smtClean="0"/>
              <a:t>‹N›</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61793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2B03206-69B1-4441-A049-EB33776B0EED}"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23BA9-01E4-44DA-8521-48C2F1C6CD96}" type="slidenum">
              <a:rPr lang="en-US" smtClean="0"/>
              <a:t>‹N›</a:t>
            </a:fld>
            <a:endParaRPr lang="en-US"/>
          </a:p>
        </p:txBody>
      </p:sp>
    </p:spTree>
    <p:extLst>
      <p:ext uri="{BB962C8B-B14F-4D97-AF65-F5344CB8AC3E}">
        <p14:creationId xmlns:p14="http://schemas.microsoft.com/office/powerpoint/2010/main" val="3144723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2B03206-69B1-4441-A049-EB33776B0EED}"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23BA9-01E4-44DA-8521-48C2F1C6CD96}" type="slidenum">
              <a:rPr lang="en-US" smtClean="0"/>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0986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2B03206-69B1-4441-A049-EB33776B0EED}"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23BA9-01E4-44DA-8521-48C2F1C6CD96}" type="slidenum">
              <a:rPr lang="en-US" smtClean="0"/>
              <a:t>‹N›</a:t>
            </a:fld>
            <a:endParaRPr lang="en-US"/>
          </a:p>
        </p:txBody>
      </p:sp>
    </p:spTree>
    <p:extLst>
      <p:ext uri="{BB962C8B-B14F-4D97-AF65-F5344CB8AC3E}">
        <p14:creationId xmlns:p14="http://schemas.microsoft.com/office/powerpoint/2010/main" val="3323954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2B03206-69B1-4441-A049-EB33776B0EED}"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23BA9-01E4-44DA-8521-48C2F1C6CD96}" type="slidenum">
              <a:rPr lang="en-US" smtClean="0"/>
              <a:t>‹N›</a:t>
            </a:fld>
            <a:endParaRPr lang="en-US"/>
          </a:p>
        </p:txBody>
      </p:sp>
    </p:spTree>
    <p:extLst>
      <p:ext uri="{BB962C8B-B14F-4D97-AF65-F5344CB8AC3E}">
        <p14:creationId xmlns:p14="http://schemas.microsoft.com/office/powerpoint/2010/main" val="289116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2B03206-69B1-4441-A049-EB33776B0EED}"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23BA9-01E4-44DA-8521-48C2F1C6CD96}" type="slidenum">
              <a:rPr lang="en-US" smtClean="0"/>
              <a:t>‹N›</a:t>
            </a:fld>
            <a:endParaRPr lang="en-US"/>
          </a:p>
        </p:txBody>
      </p:sp>
    </p:spTree>
    <p:extLst>
      <p:ext uri="{BB962C8B-B14F-4D97-AF65-F5344CB8AC3E}">
        <p14:creationId xmlns:p14="http://schemas.microsoft.com/office/powerpoint/2010/main" val="426232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2B03206-69B1-4441-A049-EB33776B0EED}"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23BA9-01E4-44DA-8521-48C2F1C6CD96}" type="slidenum">
              <a:rPr lang="en-US" smtClean="0"/>
              <a:t>‹N›</a:t>
            </a:fld>
            <a:endParaRPr lang="en-US"/>
          </a:p>
        </p:txBody>
      </p:sp>
    </p:spTree>
    <p:extLst>
      <p:ext uri="{BB962C8B-B14F-4D97-AF65-F5344CB8AC3E}">
        <p14:creationId xmlns:p14="http://schemas.microsoft.com/office/powerpoint/2010/main" val="78773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2B03206-69B1-4441-A049-EB33776B0EED}"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23BA9-01E4-44DA-8521-48C2F1C6CD96}" type="slidenum">
              <a:rPr lang="en-US" smtClean="0"/>
              <a:t>‹N›</a:t>
            </a:fld>
            <a:endParaRPr lang="en-US"/>
          </a:p>
        </p:txBody>
      </p:sp>
    </p:spTree>
    <p:extLst>
      <p:ext uri="{BB962C8B-B14F-4D97-AF65-F5344CB8AC3E}">
        <p14:creationId xmlns:p14="http://schemas.microsoft.com/office/powerpoint/2010/main" val="3852474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2B03206-69B1-4441-A049-EB33776B0EED}"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623BA9-01E4-44DA-8521-48C2F1C6CD96}" type="slidenum">
              <a:rPr lang="en-US" smtClean="0"/>
              <a:t>‹N›</a:t>
            </a:fld>
            <a:endParaRPr lang="en-US"/>
          </a:p>
        </p:txBody>
      </p:sp>
    </p:spTree>
    <p:extLst>
      <p:ext uri="{BB962C8B-B14F-4D97-AF65-F5344CB8AC3E}">
        <p14:creationId xmlns:p14="http://schemas.microsoft.com/office/powerpoint/2010/main" val="2854257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2B03206-69B1-4441-A049-EB33776B0EED}" type="datetimeFigureOut">
              <a:rPr lang="en-US" smtClean="0"/>
              <a:t>5/11/2020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623BA9-01E4-44DA-8521-48C2F1C6CD96}" type="slidenum">
              <a:rPr lang="en-US" smtClean="0"/>
              <a:t>‹N›</a:t>
            </a:fld>
            <a:endParaRPr lang="en-US"/>
          </a:p>
        </p:txBody>
      </p:sp>
    </p:spTree>
    <p:extLst>
      <p:ext uri="{BB962C8B-B14F-4D97-AF65-F5344CB8AC3E}">
        <p14:creationId xmlns:p14="http://schemas.microsoft.com/office/powerpoint/2010/main" val="2125185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2B03206-69B1-4441-A049-EB33776B0EED}" type="datetimeFigureOut">
              <a:rPr lang="en-US" smtClean="0"/>
              <a:t>5/11/2020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623BA9-01E4-44DA-8521-48C2F1C6CD96}" type="slidenum">
              <a:rPr lang="en-US" smtClean="0"/>
              <a:t>‹N›</a:t>
            </a:fld>
            <a:endParaRPr lang="en-US"/>
          </a:p>
        </p:txBody>
      </p:sp>
    </p:spTree>
    <p:extLst>
      <p:ext uri="{BB962C8B-B14F-4D97-AF65-F5344CB8AC3E}">
        <p14:creationId xmlns:p14="http://schemas.microsoft.com/office/powerpoint/2010/main" val="1840822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03206-69B1-4441-A049-EB33776B0EED}" type="datetimeFigureOut">
              <a:rPr lang="en-US" smtClean="0"/>
              <a:t>5/11/2020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623BA9-01E4-44DA-8521-48C2F1C6CD96}" type="slidenum">
              <a:rPr lang="en-US" smtClean="0"/>
              <a:t>‹N›</a:t>
            </a:fld>
            <a:endParaRPr lang="en-US"/>
          </a:p>
        </p:txBody>
      </p:sp>
    </p:spTree>
    <p:extLst>
      <p:ext uri="{BB962C8B-B14F-4D97-AF65-F5344CB8AC3E}">
        <p14:creationId xmlns:p14="http://schemas.microsoft.com/office/powerpoint/2010/main" val="4059809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2B03206-69B1-4441-A049-EB33776B0EED}"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623BA9-01E4-44DA-8521-48C2F1C6CD96}" type="slidenum">
              <a:rPr lang="en-US" smtClean="0"/>
              <a:t>‹N›</a:t>
            </a:fld>
            <a:endParaRPr lang="en-US"/>
          </a:p>
        </p:txBody>
      </p:sp>
    </p:spTree>
    <p:extLst>
      <p:ext uri="{BB962C8B-B14F-4D97-AF65-F5344CB8AC3E}">
        <p14:creationId xmlns:p14="http://schemas.microsoft.com/office/powerpoint/2010/main" val="2799984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2B03206-69B1-4441-A049-EB33776B0EED}"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623BA9-01E4-44DA-8521-48C2F1C6CD96}" type="slidenum">
              <a:rPr lang="en-US" smtClean="0"/>
              <a:t>‹N›</a:t>
            </a:fld>
            <a:endParaRPr lang="en-US"/>
          </a:p>
        </p:txBody>
      </p:sp>
    </p:spTree>
    <p:extLst>
      <p:ext uri="{BB962C8B-B14F-4D97-AF65-F5344CB8AC3E}">
        <p14:creationId xmlns:p14="http://schemas.microsoft.com/office/powerpoint/2010/main" val="1079425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B03206-69B1-4441-A049-EB33776B0EED}" type="datetimeFigureOut">
              <a:rPr lang="en-US" smtClean="0"/>
              <a:t>5/11/2020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623BA9-01E4-44DA-8521-48C2F1C6CD96}" type="slidenum">
              <a:rPr lang="en-US" smtClean="0"/>
              <a:t>‹N›</a:t>
            </a:fld>
            <a:endParaRPr lang="en-US"/>
          </a:p>
        </p:txBody>
      </p:sp>
    </p:spTree>
    <p:extLst>
      <p:ext uri="{BB962C8B-B14F-4D97-AF65-F5344CB8AC3E}">
        <p14:creationId xmlns:p14="http://schemas.microsoft.com/office/powerpoint/2010/main" val="4236520865"/>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png"/><Relationship Id="rId7" Type="http://schemas.openxmlformats.org/officeDocument/2006/relationships/diagramColors" Target="../diagrams/colors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Segnaposto contenuto 4" descr="Immagine che contiene disegnando&#10;&#10;Descrizione generata automaticamente">
            <a:extLst>
              <a:ext uri="{FF2B5EF4-FFF2-40B4-BE49-F238E27FC236}">
                <a16:creationId xmlns:a16="http://schemas.microsoft.com/office/drawing/2014/main" id="{B7FD58FD-A734-43CD-9141-F2135BE7BB98}"/>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1452960" y="147710"/>
            <a:ext cx="7351427" cy="2622439"/>
          </a:xfrm>
          <a:prstGeom prst="rect">
            <a:avLst/>
          </a:prstGeom>
          <a:ln w="12700">
            <a:noFill/>
          </a:ln>
        </p:spPr>
      </p:pic>
      <p:sp>
        <p:nvSpPr>
          <p:cNvPr id="7" name="Connettore 6">
            <a:extLst>
              <a:ext uri="{FF2B5EF4-FFF2-40B4-BE49-F238E27FC236}">
                <a16:creationId xmlns:a16="http://schemas.microsoft.com/office/drawing/2014/main" id="{DEB732EC-4057-4ACF-8ADA-BB3A18231BD9}"/>
              </a:ext>
            </a:extLst>
          </p:cNvPr>
          <p:cNvSpPr/>
          <p:nvPr/>
        </p:nvSpPr>
        <p:spPr>
          <a:xfrm>
            <a:off x="1452960" y="3052688"/>
            <a:ext cx="4592099" cy="3657602"/>
          </a:xfrm>
          <a:prstGeom prst="flowChartConnector">
            <a:avLst/>
          </a:prstGeom>
          <a:solidFill>
            <a:srgbClr val="FCEA1E">
              <a:alpha val="33000"/>
            </a:srgbClr>
          </a:solidFill>
          <a:ln>
            <a:solidFill>
              <a:srgbClr val="FEF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Aft>
                <a:spcPts val="600"/>
              </a:spcAft>
              <a:buClr>
                <a:srgbClr val="F1F71E"/>
              </a:buClr>
            </a:pPr>
            <a:r>
              <a:rPr lang="en-US" sz="2400" b="1" dirty="0" err="1">
                <a:solidFill>
                  <a:prstClr val="black"/>
                </a:solidFill>
              </a:rPr>
              <a:t>Elaborato</a:t>
            </a:r>
            <a:r>
              <a:rPr lang="en-US" sz="2400" b="1" dirty="0">
                <a:solidFill>
                  <a:prstClr val="black"/>
                </a:solidFill>
              </a:rPr>
              <a:t> di: </a:t>
            </a:r>
          </a:p>
          <a:p>
            <a:pPr marL="342900" lvl="0" indent="-285750">
              <a:lnSpc>
                <a:spcPct val="90000"/>
              </a:lnSpc>
              <a:spcAft>
                <a:spcPts val="600"/>
              </a:spcAft>
              <a:buFont typeface="Arial" panose="020B0604020202020204" pitchFamily="34" charset="0"/>
              <a:buChar char="•"/>
            </a:pPr>
            <a:r>
              <a:rPr lang="en-US" dirty="0">
                <a:solidFill>
                  <a:prstClr val="black"/>
                </a:solidFill>
              </a:rPr>
              <a:t>Colombo Micaela</a:t>
            </a:r>
          </a:p>
          <a:p>
            <a:pPr marL="342900" lvl="0" indent="-285750">
              <a:lnSpc>
                <a:spcPct val="90000"/>
              </a:lnSpc>
              <a:spcAft>
                <a:spcPts val="600"/>
              </a:spcAft>
              <a:buFont typeface="Arial" panose="020B0604020202020204" pitchFamily="34" charset="0"/>
              <a:buChar char="•"/>
            </a:pPr>
            <a:r>
              <a:rPr lang="en-US" dirty="0" err="1">
                <a:solidFill>
                  <a:prstClr val="black"/>
                </a:solidFill>
              </a:rPr>
              <a:t>Ferlito</a:t>
            </a:r>
            <a:r>
              <a:rPr lang="en-US" dirty="0">
                <a:solidFill>
                  <a:prstClr val="black"/>
                </a:solidFill>
              </a:rPr>
              <a:t> Alberto </a:t>
            </a:r>
          </a:p>
          <a:p>
            <a:pPr marL="342900" lvl="0" indent="-285750">
              <a:lnSpc>
                <a:spcPct val="90000"/>
              </a:lnSpc>
              <a:spcAft>
                <a:spcPts val="600"/>
              </a:spcAft>
              <a:buFont typeface="Arial" panose="020B0604020202020204" pitchFamily="34" charset="0"/>
              <a:buChar char="•"/>
            </a:pPr>
            <a:r>
              <a:rPr lang="en-US" dirty="0" err="1">
                <a:solidFill>
                  <a:prstClr val="black"/>
                </a:solidFill>
              </a:rPr>
              <a:t>Panebianco</a:t>
            </a:r>
            <a:r>
              <a:rPr lang="en-US" dirty="0">
                <a:solidFill>
                  <a:prstClr val="black"/>
                </a:solidFill>
              </a:rPr>
              <a:t> Carlo </a:t>
            </a:r>
          </a:p>
          <a:p>
            <a:pPr marL="342900" lvl="0" indent="-285750">
              <a:lnSpc>
                <a:spcPct val="90000"/>
              </a:lnSpc>
              <a:spcAft>
                <a:spcPts val="600"/>
              </a:spcAft>
              <a:buFont typeface="Arial" panose="020B0604020202020204" pitchFamily="34" charset="0"/>
              <a:buChar char="•"/>
            </a:pPr>
            <a:r>
              <a:rPr lang="en-US" dirty="0">
                <a:solidFill>
                  <a:prstClr val="black"/>
                </a:solidFill>
              </a:rPr>
              <a:t>Sciacca Rosario</a:t>
            </a:r>
          </a:p>
          <a:p>
            <a:pPr marL="342900" lvl="0" indent="-285750">
              <a:lnSpc>
                <a:spcPct val="90000"/>
              </a:lnSpc>
              <a:spcAft>
                <a:spcPts val="600"/>
              </a:spcAft>
              <a:buFont typeface="Arial" panose="020B0604020202020204" pitchFamily="34" charset="0"/>
              <a:buChar char="•"/>
            </a:pPr>
            <a:r>
              <a:rPr lang="en-US" dirty="0">
                <a:solidFill>
                  <a:prstClr val="black"/>
                </a:solidFill>
              </a:rPr>
              <a:t>Sanfilippo Giuseppe Antonio </a:t>
            </a:r>
          </a:p>
          <a:p>
            <a:pPr marL="342900" lvl="0" indent="-285750">
              <a:lnSpc>
                <a:spcPct val="90000"/>
              </a:lnSpc>
              <a:spcAft>
                <a:spcPts val="600"/>
              </a:spcAft>
              <a:buFont typeface="Arial" panose="020B0604020202020204" pitchFamily="34" charset="0"/>
              <a:buChar char="•"/>
            </a:pPr>
            <a:r>
              <a:rPr lang="en-US" dirty="0">
                <a:solidFill>
                  <a:prstClr val="black"/>
                </a:solidFill>
              </a:rPr>
              <a:t>Vitale Simone </a:t>
            </a:r>
          </a:p>
        </p:txBody>
      </p:sp>
    </p:spTree>
    <p:extLst>
      <p:ext uri="{BB962C8B-B14F-4D97-AF65-F5344CB8AC3E}">
        <p14:creationId xmlns:p14="http://schemas.microsoft.com/office/powerpoint/2010/main" val="2535818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093485-BCD4-4680-A63A-2A09A8237726}"/>
              </a:ext>
            </a:extLst>
          </p:cNvPr>
          <p:cNvSpPr>
            <a:spLocks noGrp="1"/>
          </p:cNvSpPr>
          <p:nvPr>
            <p:ph type="title"/>
          </p:nvPr>
        </p:nvSpPr>
        <p:spPr>
          <a:xfrm>
            <a:off x="569816" y="252958"/>
            <a:ext cx="8565140" cy="1575842"/>
          </a:xfrm>
        </p:spPr>
        <p:txBody>
          <a:bodyPr>
            <a:normAutofit fontScale="90000"/>
          </a:bodyPr>
          <a:lstStyle/>
          <a:p>
            <a:r>
              <a:rPr lang="it-IT" sz="53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STRUTTURA </a:t>
            </a:r>
            <a:br>
              <a:rPr lang="it-IT" sz="53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r>
              <a:rPr lang="it-IT" sz="53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ECONOMICO-FINANZIARIA</a:t>
            </a:r>
            <a:br>
              <a:rPr lang="it-IT"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it-IT" dirty="0"/>
          </a:p>
        </p:txBody>
      </p:sp>
      <p:pic>
        <p:nvPicPr>
          <p:cNvPr id="4" name="Immagine 3" descr="Immagine che contiene disegnando&#10;&#10;Descrizione generata automaticamente">
            <a:extLst>
              <a:ext uri="{FF2B5EF4-FFF2-40B4-BE49-F238E27FC236}">
                <a16:creationId xmlns:a16="http://schemas.microsoft.com/office/drawing/2014/main" id="{4CA1D3A5-05CB-448D-BCFA-61855BB76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16" y="5903893"/>
            <a:ext cx="2674629" cy="954107"/>
          </a:xfrm>
          <a:prstGeom prst="rect">
            <a:avLst/>
          </a:prstGeom>
        </p:spPr>
      </p:pic>
      <p:graphicFrame>
        <p:nvGraphicFramePr>
          <p:cNvPr id="6" name="Diagramma 5">
            <a:extLst>
              <a:ext uri="{FF2B5EF4-FFF2-40B4-BE49-F238E27FC236}">
                <a16:creationId xmlns:a16="http://schemas.microsoft.com/office/drawing/2014/main" id="{67A18CE1-51B2-4EED-A22D-D5F072417F99}"/>
              </a:ext>
            </a:extLst>
          </p:cNvPr>
          <p:cNvGraphicFramePr/>
          <p:nvPr/>
        </p:nvGraphicFramePr>
        <p:xfrm>
          <a:off x="911668" y="829733"/>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64715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E2B070-260B-44D4-A935-6BDC8AD9D798}"/>
              </a:ext>
            </a:extLst>
          </p:cNvPr>
          <p:cNvSpPr>
            <a:spLocks noGrp="1"/>
          </p:cNvSpPr>
          <p:nvPr>
            <p:ph type="title"/>
          </p:nvPr>
        </p:nvSpPr>
        <p:spPr>
          <a:xfrm>
            <a:off x="471677" y="437260"/>
            <a:ext cx="8596668" cy="884629"/>
          </a:xfrm>
        </p:spPr>
        <p:txBody>
          <a:bodyPr>
            <a:normAutofit fontScale="90000"/>
          </a:bodyPr>
          <a:lstStyle/>
          <a:p>
            <a:r>
              <a:rPr lang="it-IT" sz="3100" dirty="0">
                <a:ln w="0"/>
                <a:effectLst>
                  <a:outerShdw blurRad="38100" dist="25400" dir="5400000" algn="ctr" rotWithShape="0">
                    <a:srgbClr val="6E747A">
                      <a:alpha val="43000"/>
                    </a:srgbClr>
                  </a:outerShdw>
                </a:effectLst>
              </a:rPr>
              <a:t>PROFILO FINANZIARIO</a:t>
            </a:r>
            <a:br>
              <a:rPr lang="it-IT" sz="4000" dirty="0">
                <a:ln w="0"/>
                <a:effectLst>
                  <a:outerShdw blurRad="38100" dist="25400" dir="5400000" algn="ctr" rotWithShape="0">
                    <a:srgbClr val="6E747A">
                      <a:alpha val="43000"/>
                    </a:srgbClr>
                  </a:outerShdw>
                </a:effectLst>
              </a:rPr>
            </a:br>
            <a:r>
              <a:rPr lang="it-IT" sz="2000" dirty="0">
                <a:ln w="0"/>
                <a:effectLst>
                  <a:outerShdw blurRad="38100" dist="25400" dir="5400000" algn="ctr" rotWithShape="0">
                    <a:srgbClr val="6E747A">
                      <a:alpha val="43000"/>
                    </a:srgbClr>
                  </a:outerShdw>
                </a:effectLst>
              </a:rPr>
              <a:t>ANALISI DELLA LIQUIDITÀ</a:t>
            </a:r>
            <a:br>
              <a:rPr lang="it-IT" dirty="0"/>
            </a:br>
            <a:endParaRPr lang="it-IT" dirty="0">
              <a:ln w="0"/>
              <a:effectLst>
                <a:outerShdw blurRad="38100" dist="25400" dir="5400000" algn="ctr" rotWithShape="0">
                  <a:srgbClr val="6E747A">
                    <a:alpha val="43000"/>
                  </a:srgbClr>
                </a:outerShdw>
              </a:effectLst>
            </a:endParaRPr>
          </a:p>
        </p:txBody>
      </p:sp>
      <p:graphicFrame>
        <p:nvGraphicFramePr>
          <p:cNvPr id="7" name="Segnaposto contenuto 3">
            <a:extLst>
              <a:ext uri="{FF2B5EF4-FFF2-40B4-BE49-F238E27FC236}">
                <a16:creationId xmlns:a16="http://schemas.microsoft.com/office/drawing/2014/main" id="{5FFE42A9-1940-43A8-842C-CBC0EF31A220}"/>
              </a:ext>
            </a:extLst>
          </p:cNvPr>
          <p:cNvGraphicFramePr>
            <a:graphicFrameLocks/>
          </p:cNvGraphicFramePr>
          <p:nvPr/>
        </p:nvGraphicFramePr>
        <p:xfrm>
          <a:off x="471677" y="2784654"/>
          <a:ext cx="8100000" cy="1005360"/>
        </p:xfrm>
        <a:graphic>
          <a:graphicData uri="http://schemas.openxmlformats.org/drawingml/2006/table">
            <a:tbl>
              <a:tblPr firstRow="1" bandRow="1">
                <a:tableStyleId>{5C22544A-7EE6-4342-B048-85BDC9FD1C3A}</a:tableStyleId>
              </a:tblPr>
              <a:tblGrid>
                <a:gridCol w="3060000">
                  <a:extLst>
                    <a:ext uri="{9D8B030D-6E8A-4147-A177-3AD203B41FA5}">
                      <a16:colId xmlns:a16="http://schemas.microsoft.com/office/drawing/2014/main" val="502882219"/>
                    </a:ext>
                  </a:extLst>
                </a:gridCol>
                <a:gridCol w="1260000">
                  <a:extLst>
                    <a:ext uri="{9D8B030D-6E8A-4147-A177-3AD203B41FA5}">
                      <a16:colId xmlns:a16="http://schemas.microsoft.com/office/drawing/2014/main" val="2632865382"/>
                    </a:ext>
                  </a:extLst>
                </a:gridCol>
                <a:gridCol w="1260000">
                  <a:extLst>
                    <a:ext uri="{9D8B030D-6E8A-4147-A177-3AD203B41FA5}">
                      <a16:colId xmlns:a16="http://schemas.microsoft.com/office/drawing/2014/main" val="1654575187"/>
                    </a:ext>
                  </a:extLst>
                </a:gridCol>
                <a:gridCol w="1260000">
                  <a:extLst>
                    <a:ext uri="{9D8B030D-6E8A-4147-A177-3AD203B41FA5}">
                      <a16:colId xmlns:a16="http://schemas.microsoft.com/office/drawing/2014/main" val="1927518057"/>
                    </a:ext>
                  </a:extLst>
                </a:gridCol>
                <a:gridCol w="1260000">
                  <a:extLst>
                    <a:ext uri="{9D8B030D-6E8A-4147-A177-3AD203B41FA5}">
                      <a16:colId xmlns:a16="http://schemas.microsoft.com/office/drawing/2014/main" val="2648721007"/>
                    </a:ext>
                  </a:extLst>
                </a:gridCol>
              </a:tblGrid>
              <a:tr h="334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t>ROCCHETTA S.R.L.</a:t>
                      </a:r>
                    </a:p>
                  </a:txBody>
                  <a:tcPr/>
                </a:tc>
                <a:tc>
                  <a:txBody>
                    <a:bodyPr/>
                    <a:lstStyle/>
                    <a:p>
                      <a:pPr lvl="0"/>
                      <a:r>
                        <a:rPr lang="it-IT" sz="1600" dirty="0"/>
                        <a:t>2018</a:t>
                      </a:r>
                      <a:endParaRPr lang="it-IT" dirty="0"/>
                    </a:p>
                  </a:txBody>
                  <a:tcPr/>
                </a:tc>
                <a:tc>
                  <a:txBody>
                    <a:bodyPr/>
                    <a:lstStyle/>
                    <a:p>
                      <a:pPr lvl="0"/>
                      <a:r>
                        <a:rPr lang="it-IT" sz="1600" dirty="0"/>
                        <a:t>2017</a:t>
                      </a:r>
                      <a:endParaRPr lang="it-IT" dirty="0"/>
                    </a:p>
                  </a:txBody>
                  <a:tcPr/>
                </a:tc>
                <a:tc>
                  <a:txBody>
                    <a:bodyPr/>
                    <a:lstStyle/>
                    <a:p>
                      <a:pPr lvl="0"/>
                      <a:r>
                        <a:rPr lang="it-IT" sz="1600" dirty="0"/>
                        <a:t>2016</a:t>
                      </a:r>
                      <a:endParaRPr lang="it-IT" dirty="0"/>
                    </a:p>
                  </a:txBody>
                  <a:tcPr/>
                </a:tc>
                <a:tc>
                  <a:txBody>
                    <a:bodyPr/>
                    <a:lstStyle/>
                    <a:p>
                      <a:pPr lvl="0"/>
                      <a:r>
                        <a:rPr lang="it-IT" sz="1600" dirty="0"/>
                        <a:t>2015</a:t>
                      </a:r>
                      <a:endParaRPr lang="it-IT" dirty="0"/>
                    </a:p>
                  </a:txBody>
                  <a:tcPr/>
                </a:tc>
                <a:extLst>
                  <a:ext uri="{0D108BD9-81ED-4DB2-BD59-A6C34878D82A}">
                    <a16:rowId xmlns:a16="http://schemas.microsoft.com/office/drawing/2014/main" val="4159133159"/>
                  </a:ext>
                </a:extLst>
              </a:tr>
              <a:tr h="288000">
                <a:tc>
                  <a:txBody>
                    <a:bodyPr/>
                    <a:lstStyle/>
                    <a:p>
                      <a:pPr lvl="0"/>
                      <a:r>
                        <a:rPr lang="it-IT" sz="1400" dirty="0"/>
                        <a:t>Indice di Liquidità Immediata</a:t>
                      </a:r>
                    </a:p>
                  </a:txBody>
                  <a:tcPr/>
                </a:tc>
                <a:tc>
                  <a:txBody>
                    <a:bodyPr/>
                    <a:lstStyle/>
                    <a:p>
                      <a:pPr lvl="0"/>
                      <a:r>
                        <a:rPr lang="it-IT" sz="1400" kern="1200" dirty="0"/>
                        <a:t>0,91</a:t>
                      </a:r>
                      <a:r>
                        <a:rPr lang="it-IT" sz="1600" kern="1200" dirty="0"/>
                        <a:t> </a:t>
                      </a:r>
                      <a:endParaRPr lang="it-IT" sz="1600" dirty="0"/>
                    </a:p>
                  </a:txBody>
                  <a:tcPr/>
                </a:tc>
                <a:tc>
                  <a:txBody>
                    <a:bodyPr/>
                    <a:lstStyle/>
                    <a:p>
                      <a:pPr lvl="0"/>
                      <a:r>
                        <a:rPr lang="it-IT" sz="1400" kern="1200" dirty="0"/>
                        <a:t>0,90 </a:t>
                      </a:r>
                      <a:endParaRPr lang="it-IT" sz="1400" dirty="0"/>
                    </a:p>
                  </a:txBody>
                  <a:tcPr/>
                </a:tc>
                <a:tc>
                  <a:txBody>
                    <a:bodyPr/>
                    <a:lstStyle/>
                    <a:p>
                      <a:pPr lvl="0"/>
                      <a:r>
                        <a:rPr lang="it-IT" sz="1400" kern="1200" dirty="0"/>
                        <a:t>0,86</a:t>
                      </a:r>
                      <a:endParaRPr lang="it-IT" sz="1400" dirty="0"/>
                    </a:p>
                  </a:txBody>
                  <a:tcPr/>
                </a:tc>
                <a:tc>
                  <a:txBody>
                    <a:bodyPr/>
                    <a:lstStyle/>
                    <a:p>
                      <a:pPr lvl="0"/>
                      <a:r>
                        <a:rPr lang="it-IT" sz="1400" kern="1200" dirty="0"/>
                        <a:t>0,86</a:t>
                      </a:r>
                      <a:endParaRPr lang="it-IT" sz="1400" dirty="0"/>
                    </a:p>
                  </a:txBody>
                  <a:tcPr/>
                </a:tc>
                <a:extLst>
                  <a:ext uri="{0D108BD9-81ED-4DB2-BD59-A6C34878D82A}">
                    <a16:rowId xmlns:a16="http://schemas.microsoft.com/office/drawing/2014/main" val="2275163687"/>
                  </a:ext>
                </a:extLst>
              </a:tr>
              <a:tr h="334800">
                <a:tc>
                  <a:txBody>
                    <a:bodyPr/>
                    <a:lstStyle/>
                    <a:p>
                      <a:pPr lvl="0"/>
                      <a:r>
                        <a:rPr lang="it-IT" sz="1400" dirty="0"/>
                        <a:t>Indice Corrente</a:t>
                      </a:r>
                    </a:p>
                  </a:txBody>
                  <a:tcPr/>
                </a:tc>
                <a:tc>
                  <a:txBody>
                    <a:bodyPr/>
                    <a:lstStyle/>
                    <a:p>
                      <a:pPr lvl="0"/>
                      <a:r>
                        <a:rPr lang="it-IT" sz="1400" kern="1200" dirty="0"/>
                        <a:t>1,09</a:t>
                      </a:r>
                      <a:endParaRPr lang="it-IT" sz="1600" dirty="0"/>
                    </a:p>
                  </a:txBody>
                  <a:tcPr/>
                </a:tc>
                <a:tc>
                  <a:txBody>
                    <a:bodyPr/>
                    <a:lstStyle/>
                    <a:p>
                      <a:pPr lvl="0"/>
                      <a:r>
                        <a:rPr lang="it-IT" sz="1400" kern="1200" dirty="0"/>
                        <a:t>1,05</a:t>
                      </a:r>
                      <a:endParaRPr lang="it-IT" sz="1400" dirty="0"/>
                    </a:p>
                  </a:txBody>
                  <a:tcPr/>
                </a:tc>
                <a:tc>
                  <a:txBody>
                    <a:bodyPr/>
                    <a:lstStyle/>
                    <a:p>
                      <a:pPr lvl="0"/>
                      <a:r>
                        <a:rPr lang="it-IT" sz="1400" kern="1200" dirty="0"/>
                        <a:t>1,03</a:t>
                      </a:r>
                      <a:endParaRPr lang="it-IT" sz="1400" dirty="0"/>
                    </a:p>
                  </a:txBody>
                  <a:tcPr/>
                </a:tc>
                <a:tc>
                  <a:txBody>
                    <a:bodyPr/>
                    <a:lstStyle/>
                    <a:p>
                      <a:pPr lvl="0"/>
                      <a:r>
                        <a:rPr lang="it-IT" sz="1400" dirty="0"/>
                        <a:t>1,02</a:t>
                      </a:r>
                    </a:p>
                  </a:txBody>
                  <a:tcPr/>
                </a:tc>
                <a:extLst>
                  <a:ext uri="{0D108BD9-81ED-4DB2-BD59-A6C34878D82A}">
                    <a16:rowId xmlns:a16="http://schemas.microsoft.com/office/drawing/2014/main" val="381103587"/>
                  </a:ext>
                </a:extLst>
              </a:tr>
            </a:tbl>
          </a:graphicData>
        </a:graphic>
      </p:graphicFrame>
      <p:graphicFrame>
        <p:nvGraphicFramePr>
          <p:cNvPr id="18" name="Segnaposto contenuto 3">
            <a:extLst>
              <a:ext uri="{FF2B5EF4-FFF2-40B4-BE49-F238E27FC236}">
                <a16:creationId xmlns:a16="http://schemas.microsoft.com/office/drawing/2014/main" id="{AB68BE8E-720E-464E-9229-EFB122285D61}"/>
              </a:ext>
            </a:extLst>
          </p:cNvPr>
          <p:cNvGraphicFramePr>
            <a:graphicFrameLocks/>
          </p:cNvGraphicFramePr>
          <p:nvPr/>
        </p:nvGraphicFramePr>
        <p:xfrm>
          <a:off x="480206" y="4865183"/>
          <a:ext cx="8100000" cy="1005360"/>
        </p:xfrm>
        <a:graphic>
          <a:graphicData uri="http://schemas.openxmlformats.org/drawingml/2006/table">
            <a:tbl>
              <a:tblPr firstRow="1" bandRow="1">
                <a:tableStyleId>{00A15C55-8517-42AA-B614-E9B94910E393}</a:tableStyleId>
              </a:tblPr>
              <a:tblGrid>
                <a:gridCol w="3060000">
                  <a:extLst>
                    <a:ext uri="{9D8B030D-6E8A-4147-A177-3AD203B41FA5}">
                      <a16:colId xmlns:a16="http://schemas.microsoft.com/office/drawing/2014/main" val="502882219"/>
                    </a:ext>
                  </a:extLst>
                </a:gridCol>
                <a:gridCol w="1260000">
                  <a:extLst>
                    <a:ext uri="{9D8B030D-6E8A-4147-A177-3AD203B41FA5}">
                      <a16:colId xmlns:a16="http://schemas.microsoft.com/office/drawing/2014/main" val="2632865382"/>
                    </a:ext>
                  </a:extLst>
                </a:gridCol>
                <a:gridCol w="1260000">
                  <a:extLst>
                    <a:ext uri="{9D8B030D-6E8A-4147-A177-3AD203B41FA5}">
                      <a16:colId xmlns:a16="http://schemas.microsoft.com/office/drawing/2014/main" val="1654575187"/>
                    </a:ext>
                  </a:extLst>
                </a:gridCol>
                <a:gridCol w="1260000">
                  <a:extLst>
                    <a:ext uri="{9D8B030D-6E8A-4147-A177-3AD203B41FA5}">
                      <a16:colId xmlns:a16="http://schemas.microsoft.com/office/drawing/2014/main" val="1927518057"/>
                    </a:ext>
                  </a:extLst>
                </a:gridCol>
                <a:gridCol w="1260000">
                  <a:extLst>
                    <a:ext uri="{9D8B030D-6E8A-4147-A177-3AD203B41FA5}">
                      <a16:colId xmlns:a16="http://schemas.microsoft.com/office/drawing/2014/main" val="2648721007"/>
                    </a:ext>
                  </a:extLst>
                </a:gridCol>
              </a:tblGrid>
              <a:tr h="205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t>SETTORE DEI SUPERMERCATI</a:t>
                      </a:r>
                    </a:p>
                  </a:txBody>
                  <a:tcPr/>
                </a:tc>
                <a:tc>
                  <a:txBody>
                    <a:bodyPr/>
                    <a:lstStyle/>
                    <a:p>
                      <a:pPr lvl="0"/>
                      <a:r>
                        <a:rPr lang="it-IT" sz="1600" dirty="0"/>
                        <a:t>2018</a:t>
                      </a:r>
                      <a:endParaRPr lang="it-IT" dirty="0"/>
                    </a:p>
                  </a:txBody>
                  <a:tcPr/>
                </a:tc>
                <a:tc>
                  <a:txBody>
                    <a:bodyPr/>
                    <a:lstStyle/>
                    <a:p>
                      <a:pPr lvl="0"/>
                      <a:r>
                        <a:rPr lang="it-IT" sz="1600" dirty="0"/>
                        <a:t>2017</a:t>
                      </a:r>
                      <a:endParaRPr lang="it-IT" dirty="0"/>
                    </a:p>
                  </a:txBody>
                  <a:tcPr/>
                </a:tc>
                <a:tc>
                  <a:txBody>
                    <a:bodyPr/>
                    <a:lstStyle/>
                    <a:p>
                      <a:pPr lvl="0"/>
                      <a:r>
                        <a:rPr lang="it-IT" sz="1600" dirty="0"/>
                        <a:t>2016</a:t>
                      </a:r>
                      <a:endParaRPr lang="it-IT" dirty="0"/>
                    </a:p>
                  </a:txBody>
                  <a:tcPr/>
                </a:tc>
                <a:tc>
                  <a:txBody>
                    <a:bodyPr/>
                    <a:lstStyle/>
                    <a:p>
                      <a:pPr lvl="0"/>
                      <a:r>
                        <a:rPr lang="it-IT" sz="1600" dirty="0"/>
                        <a:t>2015</a:t>
                      </a:r>
                      <a:endParaRPr lang="it-IT" dirty="0"/>
                    </a:p>
                  </a:txBody>
                  <a:tcPr/>
                </a:tc>
                <a:extLst>
                  <a:ext uri="{0D108BD9-81ED-4DB2-BD59-A6C34878D82A}">
                    <a16:rowId xmlns:a16="http://schemas.microsoft.com/office/drawing/2014/main" val="4159133159"/>
                  </a:ext>
                </a:extLst>
              </a:tr>
              <a:tr h="306000">
                <a:tc>
                  <a:txBody>
                    <a:bodyPr/>
                    <a:lstStyle/>
                    <a:p>
                      <a:pPr lvl="0"/>
                      <a:r>
                        <a:rPr lang="it-IT" sz="1400" dirty="0"/>
                        <a:t>Indice di Liquidità Immediata</a:t>
                      </a:r>
                    </a:p>
                  </a:txBody>
                  <a:tcPr/>
                </a:tc>
                <a:tc>
                  <a:txBody>
                    <a:bodyPr/>
                    <a:lstStyle/>
                    <a:p>
                      <a:pPr lvl="0"/>
                      <a:r>
                        <a:rPr lang="it-IT" sz="1400" kern="1200" dirty="0"/>
                        <a:t>0,67</a:t>
                      </a:r>
                      <a:r>
                        <a:rPr lang="it-IT" sz="1600" kern="1200" dirty="0"/>
                        <a:t> </a:t>
                      </a:r>
                      <a:endParaRPr lang="it-IT" sz="1600" dirty="0"/>
                    </a:p>
                  </a:txBody>
                  <a:tcPr/>
                </a:tc>
                <a:tc>
                  <a:txBody>
                    <a:bodyPr/>
                    <a:lstStyle/>
                    <a:p>
                      <a:pPr lvl="0"/>
                      <a:r>
                        <a:rPr lang="it-IT" sz="1400" kern="1200" dirty="0"/>
                        <a:t>0,69</a:t>
                      </a:r>
                      <a:endParaRPr lang="it-IT" sz="1400" dirty="0"/>
                    </a:p>
                  </a:txBody>
                  <a:tcPr/>
                </a:tc>
                <a:tc>
                  <a:txBody>
                    <a:bodyPr/>
                    <a:lstStyle/>
                    <a:p>
                      <a:pPr lvl="0"/>
                      <a:r>
                        <a:rPr lang="it-IT" sz="1400" kern="1200" dirty="0"/>
                        <a:t>0,67</a:t>
                      </a:r>
                      <a:endParaRPr lang="it-IT" sz="1400" dirty="0"/>
                    </a:p>
                  </a:txBody>
                  <a:tcPr/>
                </a:tc>
                <a:tc>
                  <a:txBody>
                    <a:bodyPr/>
                    <a:lstStyle/>
                    <a:p>
                      <a:pPr lvl="0"/>
                      <a:r>
                        <a:rPr lang="it-IT" sz="1400" kern="1200" dirty="0"/>
                        <a:t>0,65</a:t>
                      </a:r>
                      <a:endParaRPr lang="it-IT" sz="1400" dirty="0"/>
                    </a:p>
                  </a:txBody>
                  <a:tcPr/>
                </a:tc>
                <a:extLst>
                  <a:ext uri="{0D108BD9-81ED-4DB2-BD59-A6C34878D82A}">
                    <a16:rowId xmlns:a16="http://schemas.microsoft.com/office/drawing/2014/main" val="2275163687"/>
                  </a:ext>
                </a:extLst>
              </a:tr>
              <a:tr h="334800">
                <a:tc>
                  <a:txBody>
                    <a:bodyPr/>
                    <a:lstStyle/>
                    <a:p>
                      <a:pPr lvl="0"/>
                      <a:r>
                        <a:rPr lang="it-IT" sz="1400" dirty="0"/>
                        <a:t>Indice Corrente</a:t>
                      </a:r>
                    </a:p>
                  </a:txBody>
                  <a:tcPr/>
                </a:tc>
                <a:tc>
                  <a:txBody>
                    <a:bodyPr/>
                    <a:lstStyle/>
                    <a:p>
                      <a:pPr lvl="0"/>
                      <a:r>
                        <a:rPr lang="it-IT" sz="1400" kern="1200" dirty="0"/>
                        <a:t>0,83</a:t>
                      </a:r>
                      <a:endParaRPr lang="it-IT" sz="1600" dirty="0"/>
                    </a:p>
                  </a:txBody>
                  <a:tcPr/>
                </a:tc>
                <a:tc>
                  <a:txBody>
                    <a:bodyPr/>
                    <a:lstStyle/>
                    <a:p>
                      <a:pPr lvl="0"/>
                      <a:r>
                        <a:rPr lang="it-IT" sz="1400" kern="1200" dirty="0"/>
                        <a:t>0,84</a:t>
                      </a:r>
                      <a:endParaRPr lang="it-IT" sz="1400" dirty="0"/>
                    </a:p>
                  </a:txBody>
                  <a:tcPr/>
                </a:tc>
                <a:tc>
                  <a:txBody>
                    <a:bodyPr/>
                    <a:lstStyle/>
                    <a:p>
                      <a:pPr lvl="0"/>
                      <a:r>
                        <a:rPr lang="it-IT" sz="1400" kern="1200" dirty="0"/>
                        <a:t>0,81</a:t>
                      </a:r>
                      <a:endParaRPr lang="it-IT" sz="1400" dirty="0"/>
                    </a:p>
                  </a:txBody>
                  <a:tcPr/>
                </a:tc>
                <a:tc>
                  <a:txBody>
                    <a:bodyPr/>
                    <a:lstStyle/>
                    <a:p>
                      <a:pPr lvl="0"/>
                      <a:r>
                        <a:rPr lang="it-IT" sz="1400" kern="1200" dirty="0"/>
                        <a:t>0,86</a:t>
                      </a:r>
                      <a:endParaRPr lang="it-IT" sz="1400" dirty="0"/>
                    </a:p>
                  </a:txBody>
                  <a:tcPr/>
                </a:tc>
                <a:extLst>
                  <a:ext uri="{0D108BD9-81ED-4DB2-BD59-A6C34878D82A}">
                    <a16:rowId xmlns:a16="http://schemas.microsoft.com/office/drawing/2014/main" val="381103587"/>
                  </a:ext>
                </a:extLst>
              </a:tr>
            </a:tbl>
          </a:graphicData>
        </a:graphic>
      </p:graphicFrame>
      <p:graphicFrame>
        <p:nvGraphicFramePr>
          <p:cNvPr id="24" name="Segnaposto contenuto 3">
            <a:extLst>
              <a:ext uri="{FF2B5EF4-FFF2-40B4-BE49-F238E27FC236}">
                <a16:creationId xmlns:a16="http://schemas.microsoft.com/office/drawing/2014/main" id="{1008965F-0D5B-4188-90EE-3AB88F38E65F}"/>
              </a:ext>
            </a:extLst>
          </p:cNvPr>
          <p:cNvGraphicFramePr>
            <a:graphicFrameLocks/>
          </p:cNvGraphicFramePr>
          <p:nvPr/>
        </p:nvGraphicFramePr>
        <p:xfrm>
          <a:off x="471677" y="1602287"/>
          <a:ext cx="8100000" cy="1004880"/>
        </p:xfrm>
        <a:graphic>
          <a:graphicData uri="http://schemas.openxmlformats.org/drawingml/2006/table">
            <a:tbl>
              <a:tblPr firstRow="1" bandRow="1">
                <a:tableStyleId>{5C22544A-7EE6-4342-B048-85BDC9FD1C3A}</a:tableStyleId>
              </a:tblPr>
              <a:tblGrid>
                <a:gridCol w="3060000">
                  <a:extLst>
                    <a:ext uri="{9D8B030D-6E8A-4147-A177-3AD203B41FA5}">
                      <a16:colId xmlns:a16="http://schemas.microsoft.com/office/drawing/2014/main" val="502882219"/>
                    </a:ext>
                  </a:extLst>
                </a:gridCol>
                <a:gridCol w="1260000">
                  <a:extLst>
                    <a:ext uri="{9D8B030D-6E8A-4147-A177-3AD203B41FA5}">
                      <a16:colId xmlns:a16="http://schemas.microsoft.com/office/drawing/2014/main" val="2632865382"/>
                    </a:ext>
                  </a:extLst>
                </a:gridCol>
                <a:gridCol w="1260000">
                  <a:extLst>
                    <a:ext uri="{9D8B030D-6E8A-4147-A177-3AD203B41FA5}">
                      <a16:colId xmlns:a16="http://schemas.microsoft.com/office/drawing/2014/main" val="1654575187"/>
                    </a:ext>
                  </a:extLst>
                </a:gridCol>
                <a:gridCol w="1260000">
                  <a:extLst>
                    <a:ext uri="{9D8B030D-6E8A-4147-A177-3AD203B41FA5}">
                      <a16:colId xmlns:a16="http://schemas.microsoft.com/office/drawing/2014/main" val="1927518057"/>
                    </a:ext>
                  </a:extLst>
                </a:gridCol>
                <a:gridCol w="1260000">
                  <a:extLst>
                    <a:ext uri="{9D8B030D-6E8A-4147-A177-3AD203B41FA5}">
                      <a16:colId xmlns:a16="http://schemas.microsoft.com/office/drawing/2014/main" val="2648721007"/>
                    </a:ext>
                  </a:extLst>
                </a:gridCol>
              </a:tblGrid>
              <a:tr h="205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t>ROCCHETTA S.R.L.</a:t>
                      </a:r>
                    </a:p>
                  </a:txBody>
                  <a:tcPr/>
                </a:tc>
                <a:tc>
                  <a:txBody>
                    <a:bodyPr/>
                    <a:lstStyle/>
                    <a:p>
                      <a:pPr lvl="0"/>
                      <a:r>
                        <a:rPr lang="it-IT" sz="1600" dirty="0"/>
                        <a:t>2018</a:t>
                      </a:r>
                      <a:endParaRPr lang="it-IT" dirty="0"/>
                    </a:p>
                  </a:txBody>
                  <a:tcPr/>
                </a:tc>
                <a:tc>
                  <a:txBody>
                    <a:bodyPr/>
                    <a:lstStyle/>
                    <a:p>
                      <a:pPr lvl="0"/>
                      <a:r>
                        <a:rPr lang="it-IT" sz="1600" dirty="0"/>
                        <a:t>2017</a:t>
                      </a:r>
                      <a:endParaRPr lang="it-IT" dirty="0"/>
                    </a:p>
                  </a:txBody>
                  <a:tcPr/>
                </a:tc>
                <a:tc>
                  <a:txBody>
                    <a:bodyPr/>
                    <a:lstStyle/>
                    <a:p>
                      <a:pPr lvl="0"/>
                      <a:r>
                        <a:rPr lang="it-IT" sz="1600" dirty="0"/>
                        <a:t>2016</a:t>
                      </a:r>
                      <a:endParaRPr lang="it-IT" dirty="0"/>
                    </a:p>
                  </a:txBody>
                  <a:tcPr/>
                </a:tc>
                <a:tc>
                  <a:txBody>
                    <a:bodyPr/>
                    <a:lstStyle/>
                    <a:p>
                      <a:pPr lvl="0"/>
                      <a:r>
                        <a:rPr lang="it-IT" sz="1600" dirty="0"/>
                        <a:t>2015</a:t>
                      </a:r>
                      <a:endParaRPr lang="it-IT" dirty="0"/>
                    </a:p>
                  </a:txBody>
                  <a:tcPr/>
                </a:tc>
                <a:extLst>
                  <a:ext uri="{0D108BD9-81ED-4DB2-BD59-A6C34878D82A}">
                    <a16:rowId xmlns:a16="http://schemas.microsoft.com/office/drawing/2014/main" val="4159133159"/>
                  </a:ext>
                </a:extLst>
              </a:tr>
              <a:tr h="334800">
                <a:tc>
                  <a:txBody>
                    <a:bodyPr/>
                    <a:lstStyle/>
                    <a:p>
                      <a:pPr lvl="0"/>
                      <a:r>
                        <a:rPr lang="it-IT" sz="1400" dirty="0"/>
                        <a:t>Margine di Tesoreria</a:t>
                      </a:r>
                    </a:p>
                  </a:txBody>
                  <a:tcPr/>
                </a:tc>
                <a:tc>
                  <a:txBody>
                    <a:bodyPr/>
                    <a:lstStyle/>
                    <a:p>
                      <a:pPr lvl="0"/>
                      <a:r>
                        <a:rPr lang="it-IT" sz="1400" kern="1200" dirty="0"/>
                        <a:t>-2.247.144</a:t>
                      </a:r>
                      <a:endParaRPr lang="it-IT" sz="1600" dirty="0"/>
                    </a:p>
                  </a:txBody>
                  <a:tcPr/>
                </a:tc>
                <a:tc>
                  <a:txBody>
                    <a:bodyPr/>
                    <a:lstStyle/>
                    <a:p>
                      <a:pPr lvl="0"/>
                      <a:r>
                        <a:rPr lang="it-IT" sz="1400" kern="1200" dirty="0"/>
                        <a:t>-4.050.471</a:t>
                      </a:r>
                      <a:endParaRPr lang="it-IT" sz="1400" dirty="0"/>
                    </a:p>
                  </a:txBody>
                  <a:tcPr/>
                </a:tc>
                <a:tc>
                  <a:txBody>
                    <a:bodyPr/>
                    <a:lstStyle/>
                    <a:p>
                      <a:pPr lvl="0"/>
                      <a:r>
                        <a:rPr lang="it-IT" sz="1400" kern="1200" dirty="0"/>
                        <a:t>-3.726.172</a:t>
                      </a:r>
                      <a:endParaRPr lang="it-IT" sz="1400" dirty="0"/>
                    </a:p>
                  </a:txBody>
                  <a:tcPr/>
                </a:tc>
                <a:tc>
                  <a:txBody>
                    <a:bodyPr/>
                    <a:lstStyle/>
                    <a:p>
                      <a:pPr lvl="0"/>
                      <a:r>
                        <a:rPr lang="it-IT" sz="1400" kern="1200" dirty="0"/>
                        <a:t>-1.047.733</a:t>
                      </a:r>
                      <a:endParaRPr lang="it-IT" sz="1400" dirty="0"/>
                    </a:p>
                  </a:txBody>
                  <a:tcPr/>
                </a:tc>
                <a:extLst>
                  <a:ext uri="{0D108BD9-81ED-4DB2-BD59-A6C34878D82A}">
                    <a16:rowId xmlns:a16="http://schemas.microsoft.com/office/drawing/2014/main" val="2275163687"/>
                  </a:ext>
                </a:extLst>
              </a:tr>
              <a:tr h="334800">
                <a:tc>
                  <a:txBody>
                    <a:bodyPr/>
                    <a:lstStyle/>
                    <a:p>
                      <a:pPr lvl="0"/>
                      <a:r>
                        <a:rPr lang="it-IT" sz="1400" dirty="0"/>
                        <a:t>Capitale Circolante Netto</a:t>
                      </a:r>
                    </a:p>
                  </a:txBody>
                  <a:tcPr/>
                </a:tc>
                <a:tc>
                  <a:txBody>
                    <a:bodyPr/>
                    <a:lstStyle/>
                    <a:p>
                      <a:pPr lvl="0"/>
                      <a:r>
                        <a:rPr lang="it-IT" sz="1400" kern="1200" dirty="0"/>
                        <a:t>887.986</a:t>
                      </a:r>
                      <a:endParaRPr lang="it-IT" sz="1600" dirty="0"/>
                    </a:p>
                  </a:txBody>
                  <a:tcPr/>
                </a:tc>
                <a:tc>
                  <a:txBody>
                    <a:bodyPr/>
                    <a:lstStyle/>
                    <a:p>
                      <a:pPr lvl="0"/>
                      <a:r>
                        <a:rPr lang="it-IT" sz="1400" kern="1200" dirty="0"/>
                        <a:t>439.801</a:t>
                      </a:r>
                      <a:endParaRPr lang="it-IT" sz="1400" dirty="0"/>
                    </a:p>
                  </a:txBody>
                  <a:tcPr/>
                </a:tc>
                <a:tc>
                  <a:txBody>
                    <a:bodyPr/>
                    <a:lstStyle/>
                    <a:p>
                      <a:pPr lvl="0"/>
                      <a:r>
                        <a:rPr lang="it-IT" sz="1400" kern="1200" dirty="0"/>
                        <a:t>223.093</a:t>
                      </a:r>
                      <a:endParaRPr lang="it-IT" sz="1400" dirty="0"/>
                    </a:p>
                  </a:txBody>
                  <a:tcPr/>
                </a:tc>
                <a:tc>
                  <a:txBody>
                    <a:bodyPr/>
                    <a:lstStyle/>
                    <a:p>
                      <a:pPr lvl="0"/>
                      <a:r>
                        <a:rPr lang="it-IT" sz="1400" dirty="0"/>
                        <a:t>104.450</a:t>
                      </a:r>
                    </a:p>
                  </a:txBody>
                  <a:tcPr/>
                </a:tc>
                <a:extLst>
                  <a:ext uri="{0D108BD9-81ED-4DB2-BD59-A6C34878D82A}">
                    <a16:rowId xmlns:a16="http://schemas.microsoft.com/office/drawing/2014/main" val="381103587"/>
                  </a:ext>
                </a:extLst>
              </a:tr>
            </a:tbl>
          </a:graphicData>
        </a:graphic>
      </p:graphicFrame>
      <p:sp>
        <p:nvSpPr>
          <p:cNvPr id="6" name="CasellaDiTesto 5">
            <a:extLst>
              <a:ext uri="{FF2B5EF4-FFF2-40B4-BE49-F238E27FC236}">
                <a16:creationId xmlns:a16="http://schemas.microsoft.com/office/drawing/2014/main" id="{F2846B49-9212-47D9-A999-0824DE102A69}"/>
              </a:ext>
            </a:extLst>
          </p:cNvPr>
          <p:cNvSpPr txBox="1"/>
          <p:nvPr/>
        </p:nvSpPr>
        <p:spPr>
          <a:xfrm>
            <a:off x="486808" y="3938454"/>
            <a:ext cx="7919024" cy="646331"/>
          </a:xfrm>
          <a:prstGeom prst="rect">
            <a:avLst/>
          </a:prstGeom>
          <a:noFill/>
        </p:spPr>
        <p:txBody>
          <a:bodyPr wrap="square" rtlCol="0">
            <a:spAutoFit/>
          </a:bodyPr>
          <a:lstStyle/>
          <a:p>
            <a:r>
              <a:rPr lang="it-IT" dirty="0"/>
              <a:t>- Dagli indici si denota un equilibrio precario.</a:t>
            </a:r>
          </a:p>
          <a:p>
            <a:r>
              <a:rPr lang="it-IT" dirty="0"/>
              <a:t>- Il settore è afflitto da una forte crisi di liquidità.</a:t>
            </a:r>
          </a:p>
        </p:txBody>
      </p:sp>
      <p:pic>
        <p:nvPicPr>
          <p:cNvPr id="9" name="Immagine 8" descr="Immagine che contiene disegnando&#10;&#10;Descrizione generata automaticamente">
            <a:extLst>
              <a:ext uri="{FF2B5EF4-FFF2-40B4-BE49-F238E27FC236}">
                <a16:creationId xmlns:a16="http://schemas.microsoft.com/office/drawing/2014/main" id="{EE5D8C2A-4387-4B3B-9F4D-4A1D764AC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16" y="5903893"/>
            <a:ext cx="2674629" cy="954107"/>
          </a:xfrm>
          <a:prstGeom prst="rect">
            <a:avLst/>
          </a:prstGeom>
        </p:spPr>
      </p:pic>
    </p:spTree>
    <p:extLst>
      <p:ext uri="{BB962C8B-B14F-4D97-AF65-F5344CB8AC3E}">
        <p14:creationId xmlns:p14="http://schemas.microsoft.com/office/powerpoint/2010/main" val="3487674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egnaposto contenuto 3">
            <a:extLst>
              <a:ext uri="{FF2B5EF4-FFF2-40B4-BE49-F238E27FC236}">
                <a16:creationId xmlns:a16="http://schemas.microsoft.com/office/drawing/2014/main" id="{F2E9B114-6BD0-4D69-BF50-4CBE55F73E1A}"/>
              </a:ext>
            </a:extLst>
          </p:cNvPr>
          <p:cNvGraphicFramePr>
            <a:graphicFrameLocks/>
          </p:cNvGraphicFramePr>
          <p:nvPr>
            <p:extLst>
              <p:ext uri="{D42A27DB-BD31-4B8C-83A1-F6EECF244321}">
                <p14:modId xmlns:p14="http://schemas.microsoft.com/office/powerpoint/2010/main" val="726123927"/>
              </p:ext>
            </p:extLst>
          </p:nvPr>
        </p:nvGraphicFramePr>
        <p:xfrm>
          <a:off x="569816" y="1381816"/>
          <a:ext cx="8100000" cy="1584960"/>
        </p:xfrm>
        <a:graphic>
          <a:graphicData uri="http://schemas.openxmlformats.org/drawingml/2006/table">
            <a:tbl>
              <a:tblPr firstRow="1" bandRow="1">
                <a:tableStyleId>{5C22544A-7EE6-4342-B048-85BDC9FD1C3A}</a:tableStyleId>
              </a:tblPr>
              <a:tblGrid>
                <a:gridCol w="3060000">
                  <a:extLst>
                    <a:ext uri="{9D8B030D-6E8A-4147-A177-3AD203B41FA5}">
                      <a16:colId xmlns:a16="http://schemas.microsoft.com/office/drawing/2014/main" val="502882219"/>
                    </a:ext>
                  </a:extLst>
                </a:gridCol>
                <a:gridCol w="1260000">
                  <a:extLst>
                    <a:ext uri="{9D8B030D-6E8A-4147-A177-3AD203B41FA5}">
                      <a16:colId xmlns:a16="http://schemas.microsoft.com/office/drawing/2014/main" val="2632865382"/>
                    </a:ext>
                  </a:extLst>
                </a:gridCol>
                <a:gridCol w="1260000">
                  <a:extLst>
                    <a:ext uri="{9D8B030D-6E8A-4147-A177-3AD203B41FA5}">
                      <a16:colId xmlns:a16="http://schemas.microsoft.com/office/drawing/2014/main" val="1654575187"/>
                    </a:ext>
                  </a:extLst>
                </a:gridCol>
                <a:gridCol w="1260000">
                  <a:extLst>
                    <a:ext uri="{9D8B030D-6E8A-4147-A177-3AD203B41FA5}">
                      <a16:colId xmlns:a16="http://schemas.microsoft.com/office/drawing/2014/main" val="1927518057"/>
                    </a:ext>
                  </a:extLst>
                </a:gridCol>
                <a:gridCol w="1260000">
                  <a:extLst>
                    <a:ext uri="{9D8B030D-6E8A-4147-A177-3AD203B41FA5}">
                      <a16:colId xmlns:a16="http://schemas.microsoft.com/office/drawing/2014/main" val="2648721007"/>
                    </a:ext>
                  </a:extLst>
                </a:gridCol>
              </a:tblGrid>
              <a:tr h="334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t>ROCCHETTA S.R.L.</a:t>
                      </a:r>
                    </a:p>
                  </a:txBody>
                  <a:tcPr/>
                </a:tc>
                <a:tc>
                  <a:txBody>
                    <a:bodyPr/>
                    <a:lstStyle/>
                    <a:p>
                      <a:pPr lvl="0"/>
                      <a:r>
                        <a:rPr lang="it-IT" sz="1600" dirty="0"/>
                        <a:t>2018</a:t>
                      </a:r>
                      <a:endParaRPr lang="it-IT" dirty="0"/>
                    </a:p>
                  </a:txBody>
                  <a:tcPr/>
                </a:tc>
                <a:tc>
                  <a:txBody>
                    <a:bodyPr/>
                    <a:lstStyle/>
                    <a:p>
                      <a:pPr lvl="0"/>
                      <a:r>
                        <a:rPr lang="it-IT" sz="1600" dirty="0"/>
                        <a:t>2017</a:t>
                      </a:r>
                      <a:endParaRPr lang="it-IT" dirty="0"/>
                    </a:p>
                  </a:txBody>
                  <a:tcPr/>
                </a:tc>
                <a:tc>
                  <a:txBody>
                    <a:bodyPr/>
                    <a:lstStyle/>
                    <a:p>
                      <a:pPr lvl="0"/>
                      <a:r>
                        <a:rPr lang="it-IT" sz="1600" dirty="0"/>
                        <a:t>2016</a:t>
                      </a:r>
                      <a:endParaRPr lang="it-IT" dirty="0"/>
                    </a:p>
                  </a:txBody>
                  <a:tcPr/>
                </a:tc>
                <a:tc>
                  <a:txBody>
                    <a:bodyPr/>
                    <a:lstStyle/>
                    <a:p>
                      <a:pPr lvl="0"/>
                      <a:r>
                        <a:rPr lang="it-IT" sz="1600" dirty="0"/>
                        <a:t>2015</a:t>
                      </a:r>
                      <a:endParaRPr lang="it-IT" dirty="0"/>
                    </a:p>
                  </a:txBody>
                  <a:tcPr/>
                </a:tc>
                <a:extLst>
                  <a:ext uri="{0D108BD9-81ED-4DB2-BD59-A6C34878D82A}">
                    <a16:rowId xmlns:a16="http://schemas.microsoft.com/office/drawing/2014/main" val="4159133159"/>
                  </a:ext>
                </a:extLst>
              </a:tr>
              <a:tr h="288000">
                <a:tc>
                  <a:txBody>
                    <a:bodyPr/>
                    <a:lstStyle/>
                    <a:p>
                      <a:pPr lvl="0"/>
                      <a:r>
                        <a:rPr lang="it-IT" sz="1400" dirty="0"/>
                        <a:t>Durata media dei crediti</a:t>
                      </a:r>
                    </a:p>
                  </a:txBody>
                  <a:tcPr/>
                </a:tc>
                <a:tc>
                  <a:txBody>
                    <a:bodyPr/>
                    <a:lstStyle/>
                    <a:p>
                      <a:pPr lvl="0"/>
                      <a:r>
                        <a:rPr lang="it-IT" sz="1400" dirty="0"/>
                        <a:t>8,91</a:t>
                      </a:r>
                      <a:endParaRPr lang="it-IT" sz="1600" dirty="0"/>
                    </a:p>
                  </a:txBody>
                  <a:tcPr/>
                </a:tc>
                <a:tc>
                  <a:txBody>
                    <a:bodyPr/>
                    <a:lstStyle/>
                    <a:p>
                      <a:pPr lvl="0"/>
                      <a:r>
                        <a:rPr lang="it-IT" sz="1400" dirty="0"/>
                        <a:t>1,16</a:t>
                      </a:r>
                    </a:p>
                  </a:txBody>
                  <a:tcPr/>
                </a:tc>
                <a:tc>
                  <a:txBody>
                    <a:bodyPr/>
                    <a:lstStyle/>
                    <a:p>
                      <a:pPr lvl="0"/>
                      <a:r>
                        <a:rPr lang="it-IT" sz="1400" dirty="0"/>
                        <a:t>6,45</a:t>
                      </a:r>
                    </a:p>
                  </a:txBody>
                  <a:tcPr/>
                </a:tc>
                <a:tc>
                  <a:txBody>
                    <a:bodyPr/>
                    <a:lstStyle/>
                    <a:p>
                      <a:pPr lvl="0"/>
                      <a:r>
                        <a:rPr lang="it-IT" sz="1400" dirty="0"/>
                        <a:t>8,10</a:t>
                      </a:r>
                    </a:p>
                  </a:txBody>
                  <a:tcPr/>
                </a:tc>
                <a:extLst>
                  <a:ext uri="{0D108BD9-81ED-4DB2-BD59-A6C34878D82A}">
                    <a16:rowId xmlns:a16="http://schemas.microsoft.com/office/drawing/2014/main" val="2275163687"/>
                  </a:ext>
                </a:extLst>
              </a:tr>
              <a:tr h="288000">
                <a:tc>
                  <a:txBody>
                    <a:bodyPr/>
                    <a:lstStyle/>
                    <a:p>
                      <a:pPr lvl="0"/>
                      <a:r>
                        <a:rPr lang="it-IT" sz="1400" dirty="0"/>
                        <a:t>Durata media dei debiti</a:t>
                      </a:r>
                    </a:p>
                  </a:txBody>
                  <a:tcPr/>
                </a:tc>
                <a:tc>
                  <a:txBody>
                    <a:bodyPr/>
                    <a:lstStyle/>
                    <a:p>
                      <a:pPr lvl="0"/>
                      <a:r>
                        <a:rPr lang="it-IT" sz="1400" dirty="0"/>
                        <a:t>53,32</a:t>
                      </a:r>
                    </a:p>
                  </a:txBody>
                  <a:tcPr/>
                </a:tc>
                <a:tc>
                  <a:txBody>
                    <a:bodyPr/>
                    <a:lstStyle/>
                    <a:p>
                      <a:pPr lvl="0"/>
                      <a:r>
                        <a:rPr lang="it-IT" sz="1400" dirty="0"/>
                        <a:t>63,07</a:t>
                      </a:r>
                    </a:p>
                  </a:txBody>
                  <a:tcPr/>
                </a:tc>
                <a:tc>
                  <a:txBody>
                    <a:bodyPr/>
                    <a:lstStyle/>
                    <a:p>
                      <a:pPr lvl="0"/>
                      <a:r>
                        <a:rPr lang="it-IT" sz="1400" dirty="0"/>
                        <a:t>58,21</a:t>
                      </a:r>
                    </a:p>
                  </a:txBody>
                  <a:tcPr/>
                </a:tc>
                <a:tc>
                  <a:txBody>
                    <a:bodyPr/>
                    <a:lstStyle/>
                    <a:p>
                      <a:pPr lvl="0"/>
                      <a:r>
                        <a:rPr lang="it-IT" sz="1400" dirty="0"/>
                        <a:t>79,23</a:t>
                      </a:r>
                    </a:p>
                  </a:txBody>
                  <a:tcPr/>
                </a:tc>
                <a:extLst>
                  <a:ext uri="{0D108BD9-81ED-4DB2-BD59-A6C34878D82A}">
                    <a16:rowId xmlns:a16="http://schemas.microsoft.com/office/drawing/2014/main" val="1663673003"/>
                  </a:ext>
                </a:extLst>
              </a:tr>
              <a:tr h="288000">
                <a:tc>
                  <a:txBody>
                    <a:bodyPr/>
                    <a:lstStyle/>
                    <a:p>
                      <a:pPr lvl="0"/>
                      <a:r>
                        <a:rPr lang="it-IT" sz="1400" dirty="0"/>
                        <a:t>Giorni Copertura Scorte</a:t>
                      </a:r>
                    </a:p>
                  </a:txBody>
                  <a:tcPr/>
                </a:tc>
                <a:tc>
                  <a:txBody>
                    <a:bodyPr/>
                    <a:lstStyle/>
                    <a:p>
                      <a:pPr lvl="0"/>
                      <a:r>
                        <a:rPr lang="it-IT" sz="1400" dirty="0"/>
                        <a:t>13,11</a:t>
                      </a:r>
                      <a:endParaRPr lang="it-IT" sz="1600" dirty="0"/>
                    </a:p>
                  </a:txBody>
                  <a:tcPr/>
                </a:tc>
                <a:tc>
                  <a:txBody>
                    <a:bodyPr/>
                    <a:lstStyle/>
                    <a:p>
                      <a:pPr lvl="0"/>
                      <a:r>
                        <a:rPr lang="it-IT" sz="1400" dirty="0"/>
                        <a:t>12,19</a:t>
                      </a:r>
                    </a:p>
                  </a:txBody>
                  <a:tcPr/>
                </a:tc>
                <a:tc>
                  <a:txBody>
                    <a:bodyPr/>
                    <a:lstStyle/>
                    <a:p>
                      <a:pPr lvl="0"/>
                      <a:r>
                        <a:rPr lang="it-IT" sz="1400" dirty="0"/>
                        <a:t>12,66</a:t>
                      </a:r>
                    </a:p>
                  </a:txBody>
                  <a:tcPr/>
                </a:tc>
                <a:tc>
                  <a:txBody>
                    <a:bodyPr/>
                    <a:lstStyle/>
                    <a:p>
                      <a:pPr lvl="0"/>
                      <a:r>
                        <a:rPr lang="it-IT" sz="1400" dirty="0"/>
                        <a:t>15,71</a:t>
                      </a:r>
                    </a:p>
                  </a:txBody>
                  <a:tcPr/>
                </a:tc>
                <a:extLst>
                  <a:ext uri="{0D108BD9-81ED-4DB2-BD59-A6C34878D82A}">
                    <a16:rowId xmlns:a16="http://schemas.microsoft.com/office/drawing/2014/main" val="2447443389"/>
                  </a:ext>
                </a:extLst>
              </a:tr>
              <a:tr h="324000">
                <a:tc>
                  <a:txBody>
                    <a:bodyPr/>
                    <a:lstStyle/>
                    <a:p>
                      <a:pPr lvl="0"/>
                      <a:r>
                        <a:rPr lang="it-IT" sz="1400" dirty="0"/>
                        <a:t>Durata Ciclo Commerciale</a:t>
                      </a:r>
                    </a:p>
                  </a:txBody>
                  <a:tcPr/>
                </a:tc>
                <a:tc>
                  <a:txBody>
                    <a:bodyPr/>
                    <a:lstStyle/>
                    <a:p>
                      <a:pPr lvl="0"/>
                      <a:r>
                        <a:rPr lang="it-IT" sz="1600" dirty="0"/>
                        <a:t>-</a:t>
                      </a:r>
                      <a:r>
                        <a:rPr lang="it-IT" sz="1400" dirty="0"/>
                        <a:t>31,30</a:t>
                      </a:r>
                      <a:endParaRPr lang="it-IT" sz="1600" dirty="0"/>
                    </a:p>
                  </a:txBody>
                  <a:tcPr/>
                </a:tc>
                <a:tc>
                  <a:txBody>
                    <a:bodyPr/>
                    <a:lstStyle/>
                    <a:p>
                      <a:pPr lvl="0"/>
                      <a:r>
                        <a:rPr lang="it-IT" sz="1400" dirty="0"/>
                        <a:t>-49,71</a:t>
                      </a:r>
                    </a:p>
                  </a:txBody>
                  <a:tcPr/>
                </a:tc>
                <a:tc>
                  <a:txBody>
                    <a:bodyPr/>
                    <a:lstStyle/>
                    <a:p>
                      <a:pPr lvl="0"/>
                      <a:r>
                        <a:rPr lang="it-IT" sz="1400" dirty="0"/>
                        <a:t>-39,09</a:t>
                      </a:r>
                    </a:p>
                  </a:txBody>
                  <a:tcPr/>
                </a:tc>
                <a:tc>
                  <a:txBody>
                    <a:bodyPr/>
                    <a:lstStyle/>
                    <a:p>
                      <a:pPr lvl="0"/>
                      <a:r>
                        <a:rPr lang="it-IT" sz="1400" dirty="0"/>
                        <a:t>-55,42</a:t>
                      </a:r>
                    </a:p>
                  </a:txBody>
                  <a:tcPr/>
                </a:tc>
                <a:extLst>
                  <a:ext uri="{0D108BD9-81ED-4DB2-BD59-A6C34878D82A}">
                    <a16:rowId xmlns:a16="http://schemas.microsoft.com/office/drawing/2014/main" val="381103587"/>
                  </a:ext>
                </a:extLst>
              </a:tr>
            </a:tbl>
          </a:graphicData>
        </a:graphic>
      </p:graphicFrame>
      <p:pic>
        <p:nvPicPr>
          <p:cNvPr id="6" name="Immagine 5" descr="Immagine che contiene disegnando&#10;&#10;Descrizione generata automaticamente">
            <a:extLst>
              <a:ext uri="{FF2B5EF4-FFF2-40B4-BE49-F238E27FC236}">
                <a16:creationId xmlns:a16="http://schemas.microsoft.com/office/drawing/2014/main" id="{0C945661-EF1D-4960-9724-6E45E46A6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16" y="5903893"/>
            <a:ext cx="2674629" cy="954107"/>
          </a:xfrm>
          <a:prstGeom prst="rect">
            <a:avLst/>
          </a:prstGeom>
        </p:spPr>
      </p:pic>
      <p:sp>
        <p:nvSpPr>
          <p:cNvPr id="7" name="Titolo 1">
            <a:extLst>
              <a:ext uri="{FF2B5EF4-FFF2-40B4-BE49-F238E27FC236}">
                <a16:creationId xmlns:a16="http://schemas.microsoft.com/office/drawing/2014/main" id="{280497C1-0A77-495D-BA01-0065944E7277}"/>
              </a:ext>
            </a:extLst>
          </p:cNvPr>
          <p:cNvSpPr txBox="1">
            <a:spLocks/>
          </p:cNvSpPr>
          <p:nvPr/>
        </p:nvSpPr>
        <p:spPr>
          <a:xfrm>
            <a:off x="429000" y="437012"/>
            <a:ext cx="8596668" cy="94480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2800" dirty="0">
                <a:ln w="0"/>
                <a:effectLst>
                  <a:outerShdw blurRad="38100" dist="25400" dir="5400000" algn="ctr" rotWithShape="0">
                    <a:srgbClr val="6E747A">
                      <a:alpha val="43000"/>
                    </a:srgbClr>
                  </a:outerShdw>
                </a:effectLst>
              </a:rPr>
              <a:t>PROFILO FINANZIARIO</a:t>
            </a:r>
          </a:p>
          <a:p>
            <a:r>
              <a:rPr lang="it-IT" sz="1800" dirty="0">
                <a:ln w="0"/>
                <a:effectLst>
                  <a:outerShdw blurRad="38100" dist="25400" dir="5400000" algn="ctr" rotWithShape="0">
                    <a:srgbClr val="6E747A">
                      <a:alpha val="43000"/>
                    </a:srgbClr>
                  </a:outerShdw>
                </a:effectLst>
              </a:rPr>
              <a:t>ANALISI DEI CREDITI E DEI DEBITI</a:t>
            </a:r>
            <a:endParaRPr lang="it-IT" sz="1800" dirty="0"/>
          </a:p>
          <a:p>
            <a:pPr algn="ctr"/>
            <a:endParaRPr lang="it-IT" dirty="0">
              <a:ln w="0"/>
              <a:effectLst>
                <a:outerShdw blurRad="38100" dist="25400" dir="5400000" algn="ctr" rotWithShape="0">
                  <a:srgbClr val="6E747A">
                    <a:alpha val="43000"/>
                  </a:srgbClr>
                </a:outerShdw>
              </a:effectLst>
            </a:endParaRPr>
          </a:p>
        </p:txBody>
      </p:sp>
      <p:sp>
        <p:nvSpPr>
          <p:cNvPr id="11" name="CasellaDiTesto 10">
            <a:extLst>
              <a:ext uri="{FF2B5EF4-FFF2-40B4-BE49-F238E27FC236}">
                <a16:creationId xmlns:a16="http://schemas.microsoft.com/office/drawing/2014/main" id="{6AF80E8D-F439-4DB0-B3C4-73D23786C3F3}"/>
              </a:ext>
            </a:extLst>
          </p:cNvPr>
          <p:cNvSpPr txBox="1"/>
          <p:nvPr/>
        </p:nvSpPr>
        <p:spPr>
          <a:xfrm>
            <a:off x="569816" y="3118604"/>
            <a:ext cx="7202659" cy="1426481"/>
          </a:xfrm>
          <a:prstGeom prst="rect">
            <a:avLst/>
          </a:prstGeom>
          <a:noFill/>
        </p:spPr>
        <p:txBody>
          <a:bodyPr wrap="square" rtlCol="0">
            <a:spAutoFit/>
          </a:bodyPr>
          <a:lstStyle/>
          <a:p>
            <a:r>
              <a:rPr lang="it-IT" b="1" dirty="0"/>
              <a:t>L’analisi complessiva mette in evidenza</a:t>
            </a:r>
            <a:r>
              <a:rPr lang="it-IT" dirty="0"/>
              <a:t>:</a:t>
            </a:r>
          </a:p>
          <a:p>
            <a:endParaRPr lang="it-IT" dirty="0"/>
          </a:p>
          <a:p>
            <a:pPr marL="285750" indent="-285750">
              <a:lnSpc>
                <a:spcPct val="150000"/>
              </a:lnSpc>
              <a:buClr>
                <a:schemeClr val="accent1"/>
              </a:buClr>
              <a:buSzPct val="80000"/>
              <a:buFont typeface="Wingdings 3" panose="05040102010807070707" pitchFamily="18" charset="2"/>
              <a:buChar char="u"/>
            </a:pPr>
            <a:r>
              <a:rPr lang="it-IT" dirty="0"/>
              <a:t>Una riduzione della durata media dei debiti.</a:t>
            </a:r>
          </a:p>
          <a:p>
            <a:pPr marL="285750" indent="-285750">
              <a:lnSpc>
                <a:spcPct val="150000"/>
              </a:lnSpc>
              <a:buClr>
                <a:schemeClr val="accent1"/>
              </a:buClr>
              <a:buSzPct val="80000"/>
              <a:buFont typeface="Wingdings 3" panose="05040102010807070707" pitchFamily="18" charset="2"/>
              <a:buChar char="u"/>
            </a:pPr>
            <a:r>
              <a:rPr lang="it-IT" dirty="0"/>
              <a:t>Un’ottima durata del ciclo commerciale.</a:t>
            </a:r>
          </a:p>
        </p:txBody>
      </p:sp>
    </p:spTree>
    <p:extLst>
      <p:ext uri="{BB962C8B-B14F-4D97-AF65-F5344CB8AC3E}">
        <p14:creationId xmlns:p14="http://schemas.microsoft.com/office/powerpoint/2010/main" val="2512520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Segnaposto contenuto 3">
            <a:extLst>
              <a:ext uri="{FF2B5EF4-FFF2-40B4-BE49-F238E27FC236}">
                <a16:creationId xmlns:a16="http://schemas.microsoft.com/office/drawing/2014/main" id="{778A24BC-EA7E-41BB-844E-046D8FC77FB4}"/>
              </a:ext>
            </a:extLst>
          </p:cNvPr>
          <p:cNvGraphicFramePr>
            <a:graphicFrameLocks/>
          </p:cNvGraphicFramePr>
          <p:nvPr>
            <p:extLst>
              <p:ext uri="{D42A27DB-BD31-4B8C-83A1-F6EECF244321}">
                <p14:modId xmlns:p14="http://schemas.microsoft.com/office/powerpoint/2010/main" val="2239890137"/>
              </p:ext>
            </p:extLst>
          </p:nvPr>
        </p:nvGraphicFramePr>
        <p:xfrm>
          <a:off x="569816" y="1978391"/>
          <a:ext cx="8100000" cy="1279680"/>
        </p:xfrm>
        <a:graphic>
          <a:graphicData uri="http://schemas.openxmlformats.org/drawingml/2006/table">
            <a:tbl>
              <a:tblPr firstRow="1" bandRow="1">
                <a:tableStyleId>{5C22544A-7EE6-4342-B048-85BDC9FD1C3A}</a:tableStyleId>
              </a:tblPr>
              <a:tblGrid>
                <a:gridCol w="3060000">
                  <a:extLst>
                    <a:ext uri="{9D8B030D-6E8A-4147-A177-3AD203B41FA5}">
                      <a16:colId xmlns:a16="http://schemas.microsoft.com/office/drawing/2014/main" val="502882219"/>
                    </a:ext>
                  </a:extLst>
                </a:gridCol>
                <a:gridCol w="1260000">
                  <a:extLst>
                    <a:ext uri="{9D8B030D-6E8A-4147-A177-3AD203B41FA5}">
                      <a16:colId xmlns:a16="http://schemas.microsoft.com/office/drawing/2014/main" val="2632865382"/>
                    </a:ext>
                  </a:extLst>
                </a:gridCol>
                <a:gridCol w="1260000">
                  <a:extLst>
                    <a:ext uri="{9D8B030D-6E8A-4147-A177-3AD203B41FA5}">
                      <a16:colId xmlns:a16="http://schemas.microsoft.com/office/drawing/2014/main" val="1654575187"/>
                    </a:ext>
                  </a:extLst>
                </a:gridCol>
                <a:gridCol w="1260000">
                  <a:extLst>
                    <a:ext uri="{9D8B030D-6E8A-4147-A177-3AD203B41FA5}">
                      <a16:colId xmlns:a16="http://schemas.microsoft.com/office/drawing/2014/main" val="1927518057"/>
                    </a:ext>
                  </a:extLst>
                </a:gridCol>
                <a:gridCol w="1260000">
                  <a:extLst>
                    <a:ext uri="{9D8B030D-6E8A-4147-A177-3AD203B41FA5}">
                      <a16:colId xmlns:a16="http://schemas.microsoft.com/office/drawing/2014/main" val="2648721007"/>
                    </a:ext>
                  </a:extLst>
                </a:gridCol>
              </a:tblGrid>
              <a:tr h="334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t>ROCCHETTA S.R.L.</a:t>
                      </a:r>
                    </a:p>
                  </a:txBody>
                  <a:tcPr/>
                </a:tc>
                <a:tc>
                  <a:txBody>
                    <a:bodyPr/>
                    <a:lstStyle/>
                    <a:p>
                      <a:pPr lvl="0"/>
                      <a:r>
                        <a:rPr lang="it-IT" sz="1600" dirty="0"/>
                        <a:t>2018</a:t>
                      </a:r>
                      <a:endParaRPr lang="it-IT" dirty="0"/>
                    </a:p>
                  </a:txBody>
                  <a:tcPr/>
                </a:tc>
                <a:tc>
                  <a:txBody>
                    <a:bodyPr/>
                    <a:lstStyle/>
                    <a:p>
                      <a:pPr lvl="0"/>
                      <a:r>
                        <a:rPr lang="it-IT" sz="1600" dirty="0"/>
                        <a:t>2017</a:t>
                      </a:r>
                      <a:endParaRPr lang="it-IT" dirty="0"/>
                    </a:p>
                  </a:txBody>
                  <a:tcPr/>
                </a:tc>
                <a:tc>
                  <a:txBody>
                    <a:bodyPr/>
                    <a:lstStyle/>
                    <a:p>
                      <a:pPr lvl="0"/>
                      <a:r>
                        <a:rPr lang="it-IT" sz="1600" dirty="0"/>
                        <a:t>2016</a:t>
                      </a:r>
                      <a:endParaRPr lang="it-IT" dirty="0"/>
                    </a:p>
                  </a:txBody>
                  <a:tcPr/>
                </a:tc>
                <a:tc>
                  <a:txBody>
                    <a:bodyPr/>
                    <a:lstStyle/>
                    <a:p>
                      <a:pPr lvl="0"/>
                      <a:r>
                        <a:rPr lang="it-IT" sz="1600" dirty="0"/>
                        <a:t>2015</a:t>
                      </a:r>
                      <a:endParaRPr lang="it-IT" dirty="0"/>
                    </a:p>
                  </a:txBody>
                  <a:tcPr/>
                </a:tc>
                <a:extLst>
                  <a:ext uri="{0D108BD9-81ED-4DB2-BD59-A6C34878D82A}">
                    <a16:rowId xmlns:a16="http://schemas.microsoft.com/office/drawing/2014/main" val="4159133159"/>
                  </a:ext>
                </a:extLst>
              </a:tr>
              <a:tr h="288000">
                <a:tc>
                  <a:txBody>
                    <a:bodyPr/>
                    <a:lstStyle/>
                    <a:p>
                      <a:pPr lvl="0"/>
                      <a:r>
                        <a:rPr lang="it-IT" sz="1400" dirty="0"/>
                        <a:t>Debiti Complessivi</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10.466.796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9.403.336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8.322.667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5.894.862</a:t>
                      </a:r>
                    </a:p>
                  </a:txBody>
                  <a:tcPr/>
                </a:tc>
                <a:extLst>
                  <a:ext uri="{0D108BD9-81ED-4DB2-BD59-A6C34878D82A}">
                    <a16:rowId xmlns:a16="http://schemas.microsoft.com/office/drawing/2014/main" val="1252197433"/>
                  </a:ext>
                </a:extLst>
              </a:tr>
              <a:tr h="288000">
                <a:tc>
                  <a:txBody>
                    <a:bodyPr/>
                    <a:lstStyle/>
                    <a:p>
                      <a:pPr lvl="0"/>
                      <a:r>
                        <a:rPr lang="it-IT" sz="1400" dirty="0"/>
                        <a:t>Debiti Verso Fornitori</a:t>
                      </a:r>
                    </a:p>
                  </a:txBody>
                  <a:tcPr/>
                </a:tc>
                <a:tc>
                  <a:txBody>
                    <a:bodyPr/>
                    <a:lstStyle/>
                    <a:p>
                      <a:pPr lvl="0"/>
                      <a:r>
                        <a:rPr lang="it-IT" sz="1400" kern="1200" dirty="0"/>
                        <a:t>8.246.554 </a:t>
                      </a:r>
                      <a:endParaRPr lang="it-IT" sz="1400" dirty="0"/>
                    </a:p>
                  </a:txBody>
                  <a:tcPr/>
                </a:tc>
                <a:tc>
                  <a:txBody>
                    <a:bodyPr/>
                    <a:lstStyle/>
                    <a:p>
                      <a:pPr lvl="0"/>
                      <a:r>
                        <a:rPr lang="it-IT" sz="1400" kern="1200" dirty="0"/>
                        <a:t>7.443.008 </a:t>
                      </a:r>
                      <a:endParaRPr lang="it-IT" sz="1400" dirty="0"/>
                    </a:p>
                  </a:txBody>
                  <a:tcPr/>
                </a:tc>
                <a:tc>
                  <a:txBody>
                    <a:bodyPr/>
                    <a:lstStyle/>
                    <a:p>
                      <a:pPr lvl="0"/>
                      <a:r>
                        <a:rPr lang="it-IT" sz="1400" dirty="0"/>
                        <a:t>6.261.888</a:t>
                      </a:r>
                    </a:p>
                  </a:txBody>
                  <a:tcPr/>
                </a:tc>
                <a:tc>
                  <a:txBody>
                    <a:bodyPr/>
                    <a:lstStyle/>
                    <a:p>
                      <a:pPr lvl="0"/>
                      <a:r>
                        <a:rPr lang="it-IT" sz="1400" kern="1200" dirty="0"/>
                        <a:t>4.037.501</a:t>
                      </a:r>
                    </a:p>
                  </a:txBody>
                  <a:tcPr/>
                </a:tc>
                <a:extLst>
                  <a:ext uri="{0D108BD9-81ED-4DB2-BD59-A6C34878D82A}">
                    <a16:rowId xmlns:a16="http://schemas.microsoft.com/office/drawing/2014/main" val="2275163687"/>
                  </a:ext>
                </a:extLst>
              </a:tr>
              <a:tr h="334800">
                <a:tc>
                  <a:txBody>
                    <a:bodyPr/>
                    <a:lstStyle/>
                    <a:p>
                      <a:pPr lvl="0"/>
                      <a:r>
                        <a:rPr lang="it-IT" sz="1400" dirty="0"/>
                        <a:t>Debiti Verso Banche</a:t>
                      </a:r>
                    </a:p>
                  </a:txBody>
                  <a:tcPr/>
                </a:tc>
                <a:tc>
                  <a:txBody>
                    <a:bodyPr/>
                    <a:lstStyle/>
                    <a:p>
                      <a:pPr lvl="0"/>
                      <a:r>
                        <a:rPr lang="it-IT" sz="1400" kern="1200" dirty="0"/>
                        <a:t>1.398.645</a:t>
                      </a:r>
                      <a:endParaRPr lang="it-IT" sz="1600" dirty="0"/>
                    </a:p>
                  </a:txBody>
                  <a:tcPr/>
                </a:tc>
                <a:tc>
                  <a:txBody>
                    <a:bodyPr/>
                    <a:lstStyle/>
                    <a:p>
                      <a:pPr lvl="0"/>
                      <a:r>
                        <a:rPr lang="it-IT" sz="1400" kern="1200" dirty="0"/>
                        <a:t>1.177.133</a:t>
                      </a:r>
                      <a:endParaRPr lang="it-IT" sz="1400" dirty="0"/>
                    </a:p>
                  </a:txBody>
                  <a:tcPr/>
                </a:tc>
                <a:tc>
                  <a:txBody>
                    <a:bodyPr/>
                    <a:lstStyle/>
                    <a:p>
                      <a:pPr lvl="0"/>
                      <a:r>
                        <a:rPr lang="it-IT" sz="1400" kern="1200" dirty="0"/>
                        <a:t>1.293.825</a:t>
                      </a:r>
                      <a:endParaRPr lang="it-IT" sz="1400" dirty="0"/>
                    </a:p>
                  </a:txBody>
                  <a:tcPr/>
                </a:tc>
                <a:tc>
                  <a:txBody>
                    <a:bodyPr/>
                    <a:lstStyle/>
                    <a:p>
                      <a:pPr lvl="0"/>
                      <a:r>
                        <a:rPr lang="it-IT" sz="1400" dirty="0"/>
                        <a:t>1.564.778</a:t>
                      </a:r>
                    </a:p>
                  </a:txBody>
                  <a:tcPr/>
                </a:tc>
                <a:extLst>
                  <a:ext uri="{0D108BD9-81ED-4DB2-BD59-A6C34878D82A}">
                    <a16:rowId xmlns:a16="http://schemas.microsoft.com/office/drawing/2014/main" val="381103587"/>
                  </a:ext>
                </a:extLst>
              </a:tr>
            </a:tbl>
          </a:graphicData>
        </a:graphic>
      </p:graphicFrame>
      <p:sp>
        <p:nvSpPr>
          <p:cNvPr id="3" name="CasellaDiTesto 2">
            <a:extLst>
              <a:ext uri="{FF2B5EF4-FFF2-40B4-BE49-F238E27FC236}">
                <a16:creationId xmlns:a16="http://schemas.microsoft.com/office/drawing/2014/main" id="{2FF73782-FCC8-4744-8FC1-9262EEF8AA29}"/>
              </a:ext>
            </a:extLst>
          </p:cNvPr>
          <p:cNvSpPr txBox="1"/>
          <p:nvPr/>
        </p:nvSpPr>
        <p:spPr>
          <a:xfrm>
            <a:off x="569816" y="3554412"/>
            <a:ext cx="7524131" cy="1287981"/>
          </a:xfrm>
          <a:prstGeom prst="rect">
            <a:avLst/>
          </a:prstGeom>
          <a:noFill/>
        </p:spPr>
        <p:txBody>
          <a:bodyPr wrap="square" rtlCol="0">
            <a:spAutoFit/>
          </a:bodyPr>
          <a:lstStyle/>
          <a:p>
            <a:pPr marL="285750" indent="-285750">
              <a:lnSpc>
                <a:spcPct val="150000"/>
              </a:lnSpc>
              <a:buClr>
                <a:schemeClr val="accent1"/>
              </a:buClr>
              <a:buSzPct val="80000"/>
              <a:buFont typeface="Wingdings 3" panose="05040102010807070707" pitchFamily="18" charset="2"/>
              <a:buChar char="u"/>
            </a:pPr>
            <a:r>
              <a:rPr lang="it-IT" dirty="0"/>
              <a:t>Il 78% del totale dei debiti sono </a:t>
            </a:r>
            <a:r>
              <a:rPr lang="it-IT" b="1" dirty="0"/>
              <a:t>debiti verso fornitori</a:t>
            </a:r>
            <a:r>
              <a:rPr lang="it-IT" dirty="0"/>
              <a:t>.</a:t>
            </a:r>
          </a:p>
          <a:p>
            <a:pPr marL="285750" indent="-285750">
              <a:lnSpc>
                <a:spcPct val="150000"/>
              </a:lnSpc>
              <a:buClr>
                <a:schemeClr val="accent1"/>
              </a:buClr>
              <a:buSzPct val="80000"/>
              <a:buFont typeface="Wingdings 3" panose="05040102010807070707" pitchFamily="18" charset="2"/>
              <a:buChar char="u"/>
            </a:pPr>
            <a:r>
              <a:rPr lang="it-IT" dirty="0"/>
              <a:t>I </a:t>
            </a:r>
            <a:r>
              <a:rPr lang="it-IT" b="1" dirty="0"/>
              <a:t>debiti verso banche </a:t>
            </a:r>
            <a:r>
              <a:rPr lang="it-IT" dirty="0"/>
              <a:t>sono pochi: non sono richiesti grossi investimenti in immobilizzazioni.</a:t>
            </a:r>
          </a:p>
        </p:txBody>
      </p:sp>
      <p:pic>
        <p:nvPicPr>
          <p:cNvPr id="7" name="Immagine 6" descr="Immagine che contiene disegnando&#10;&#10;Descrizione generata automaticamente">
            <a:extLst>
              <a:ext uri="{FF2B5EF4-FFF2-40B4-BE49-F238E27FC236}">
                <a16:creationId xmlns:a16="http://schemas.microsoft.com/office/drawing/2014/main" id="{AAC2A143-9450-4642-97FD-8802CE49B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16" y="5903893"/>
            <a:ext cx="2674629" cy="954107"/>
          </a:xfrm>
          <a:prstGeom prst="rect">
            <a:avLst/>
          </a:prstGeom>
        </p:spPr>
      </p:pic>
      <p:sp>
        <p:nvSpPr>
          <p:cNvPr id="8" name="Titolo 1">
            <a:extLst>
              <a:ext uri="{FF2B5EF4-FFF2-40B4-BE49-F238E27FC236}">
                <a16:creationId xmlns:a16="http://schemas.microsoft.com/office/drawing/2014/main" id="{D9DB66DB-6A3D-467B-A6AC-6D67E9E63761}"/>
              </a:ext>
            </a:extLst>
          </p:cNvPr>
          <p:cNvSpPr txBox="1">
            <a:spLocks/>
          </p:cNvSpPr>
          <p:nvPr/>
        </p:nvSpPr>
        <p:spPr>
          <a:xfrm>
            <a:off x="429000" y="437012"/>
            <a:ext cx="8596668" cy="103568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2800" dirty="0">
                <a:ln w="0"/>
                <a:effectLst>
                  <a:outerShdw blurRad="38100" dist="25400" dir="5400000" algn="ctr" rotWithShape="0">
                    <a:srgbClr val="6E747A">
                      <a:alpha val="43000"/>
                    </a:srgbClr>
                  </a:outerShdw>
                </a:effectLst>
              </a:rPr>
              <a:t>PROFILO FINANZIARIO</a:t>
            </a:r>
          </a:p>
          <a:p>
            <a:r>
              <a:rPr lang="it-IT" sz="1800" dirty="0">
                <a:ln w="0"/>
                <a:effectLst>
                  <a:outerShdw blurRad="38100" dist="25400" dir="5400000" algn="ctr" rotWithShape="0">
                    <a:srgbClr val="6E747A">
                      <a:alpha val="43000"/>
                    </a:srgbClr>
                  </a:outerShdw>
                </a:effectLst>
              </a:rPr>
              <a:t>ANALISI DEI CREDITI E DEI DEBITI</a:t>
            </a:r>
            <a:endParaRPr lang="it-IT" sz="1800" dirty="0"/>
          </a:p>
          <a:p>
            <a:pPr algn="ctr"/>
            <a:endParaRPr lang="it-IT" dirty="0">
              <a:ln w="0"/>
              <a:effectLst>
                <a:outerShdw blurRad="38100" dist="25400" dir="5400000" algn="ctr" rotWithShape="0">
                  <a:srgbClr val="6E747A">
                    <a:alpha val="43000"/>
                  </a:srgbClr>
                </a:outerShdw>
              </a:effectLst>
            </a:endParaRPr>
          </a:p>
        </p:txBody>
      </p:sp>
      <p:sp>
        <p:nvSpPr>
          <p:cNvPr id="10" name="Titolo 1">
            <a:extLst>
              <a:ext uri="{FF2B5EF4-FFF2-40B4-BE49-F238E27FC236}">
                <a16:creationId xmlns:a16="http://schemas.microsoft.com/office/drawing/2014/main" id="{7B6DF8EF-3E40-4519-8095-8BD1AACF1958}"/>
              </a:ext>
            </a:extLst>
          </p:cNvPr>
          <p:cNvSpPr txBox="1">
            <a:spLocks/>
          </p:cNvSpPr>
          <p:nvPr/>
        </p:nvSpPr>
        <p:spPr>
          <a:xfrm>
            <a:off x="429000" y="1413453"/>
            <a:ext cx="2229794" cy="47847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dirty="0">
                <a:ln w="0"/>
                <a:effectLst>
                  <a:outerShdw blurRad="38100" dist="25400" dir="5400000" algn="ctr" rotWithShape="0">
                    <a:srgbClr val="6E747A">
                      <a:alpha val="43000"/>
                    </a:srgbClr>
                  </a:outerShdw>
                </a:effectLst>
              </a:rPr>
              <a:t>ANALISI DEI DEBITI</a:t>
            </a:r>
            <a:endParaRPr lang="it-IT" sz="1800" dirty="0"/>
          </a:p>
          <a:p>
            <a:pPr algn="ctr"/>
            <a:endParaRPr lang="it-IT"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569946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DE5EAD-F03F-427D-9675-FBB2107A1CC7}"/>
              </a:ext>
            </a:extLst>
          </p:cNvPr>
          <p:cNvSpPr>
            <a:spLocks noGrp="1"/>
          </p:cNvSpPr>
          <p:nvPr>
            <p:ph type="title"/>
          </p:nvPr>
        </p:nvSpPr>
        <p:spPr>
          <a:xfrm>
            <a:off x="429001" y="440057"/>
            <a:ext cx="8596668" cy="932741"/>
          </a:xfrm>
        </p:spPr>
        <p:txBody>
          <a:bodyPr>
            <a:normAutofit/>
          </a:bodyPr>
          <a:lstStyle/>
          <a:p>
            <a:r>
              <a:rPr lang="it-IT" sz="2800" dirty="0">
                <a:ln w="0"/>
                <a:effectLst>
                  <a:outerShdw blurRad="38100" dist="25400" dir="5400000" algn="ctr" rotWithShape="0">
                    <a:srgbClr val="6E747A">
                      <a:alpha val="43000"/>
                    </a:srgbClr>
                  </a:outerShdw>
                </a:effectLst>
              </a:rPr>
              <a:t>PROFILO PATRIMONIALE</a:t>
            </a:r>
            <a:br>
              <a:rPr lang="it-IT" sz="3200" dirty="0">
                <a:ln w="0"/>
                <a:effectLst>
                  <a:outerShdw blurRad="38100" dist="25400" dir="5400000" algn="ctr" rotWithShape="0">
                    <a:srgbClr val="6E747A">
                      <a:alpha val="43000"/>
                    </a:srgbClr>
                  </a:outerShdw>
                </a:effectLst>
              </a:rPr>
            </a:br>
            <a:r>
              <a:rPr lang="it-IT" sz="1800" dirty="0">
                <a:ln w="0"/>
                <a:effectLst>
                  <a:outerShdw blurRad="38100" dist="25400" dir="5400000" algn="ctr" rotWithShape="0">
                    <a:srgbClr val="6E747A">
                      <a:alpha val="43000"/>
                    </a:srgbClr>
                  </a:outerShdw>
                </a:effectLst>
              </a:rPr>
              <a:t>ANALISI DEL PATRIMONIO NETTO</a:t>
            </a:r>
            <a:endParaRPr lang="it-IT" dirty="0"/>
          </a:p>
        </p:txBody>
      </p:sp>
      <p:sp>
        <p:nvSpPr>
          <p:cNvPr id="3" name="Segnaposto contenuto 2">
            <a:extLst>
              <a:ext uri="{FF2B5EF4-FFF2-40B4-BE49-F238E27FC236}">
                <a16:creationId xmlns:a16="http://schemas.microsoft.com/office/drawing/2014/main" id="{BB49A314-D2CA-4E64-8103-46953CD83E71}"/>
              </a:ext>
            </a:extLst>
          </p:cNvPr>
          <p:cNvSpPr>
            <a:spLocks noGrp="1"/>
          </p:cNvSpPr>
          <p:nvPr>
            <p:ph idx="1"/>
          </p:nvPr>
        </p:nvSpPr>
        <p:spPr>
          <a:xfrm>
            <a:off x="677334" y="1372798"/>
            <a:ext cx="8596668" cy="3880773"/>
          </a:xfrm>
        </p:spPr>
        <p:txBody>
          <a:bodyPr/>
          <a:lstStyle/>
          <a:p>
            <a:pPr marL="0" indent="0">
              <a:buNone/>
            </a:pPr>
            <a:endParaRPr lang="it-IT" dirty="0"/>
          </a:p>
          <a:p>
            <a:pPr marL="0" indent="0">
              <a:buNone/>
            </a:pPr>
            <a:endParaRPr lang="it-IT" dirty="0"/>
          </a:p>
        </p:txBody>
      </p:sp>
      <p:sp>
        <p:nvSpPr>
          <p:cNvPr id="5" name="CasellaDiTesto 4">
            <a:extLst>
              <a:ext uri="{FF2B5EF4-FFF2-40B4-BE49-F238E27FC236}">
                <a16:creationId xmlns:a16="http://schemas.microsoft.com/office/drawing/2014/main" id="{4C76650C-1B22-4F7F-8AAA-7D7F59761710}"/>
              </a:ext>
            </a:extLst>
          </p:cNvPr>
          <p:cNvSpPr txBox="1"/>
          <p:nvPr/>
        </p:nvSpPr>
        <p:spPr>
          <a:xfrm>
            <a:off x="569816" y="3797112"/>
            <a:ext cx="8596668" cy="1287981"/>
          </a:xfrm>
          <a:prstGeom prst="rect">
            <a:avLst/>
          </a:prstGeom>
          <a:noFill/>
        </p:spPr>
        <p:txBody>
          <a:bodyPr wrap="square" rtlCol="0">
            <a:spAutoFit/>
          </a:bodyPr>
          <a:lstStyle/>
          <a:p>
            <a:pPr marL="285750" indent="-285750">
              <a:lnSpc>
                <a:spcPct val="150000"/>
              </a:lnSpc>
              <a:buClr>
                <a:schemeClr val="accent1"/>
              </a:buClr>
              <a:buSzPct val="80000"/>
              <a:buFont typeface="Wingdings 3" panose="05040102010807070707" pitchFamily="18" charset="2"/>
              <a:buChar char="u"/>
            </a:pPr>
            <a:r>
              <a:rPr lang="it-IT" dirty="0"/>
              <a:t>Patrimonio netto in crescita.</a:t>
            </a:r>
          </a:p>
          <a:p>
            <a:pPr marL="285750" indent="-285750">
              <a:lnSpc>
                <a:spcPct val="150000"/>
              </a:lnSpc>
              <a:buClr>
                <a:schemeClr val="accent1"/>
              </a:buClr>
              <a:buSzPct val="80000"/>
              <a:buFont typeface="Wingdings 3" panose="05040102010807070707" pitchFamily="18" charset="2"/>
              <a:buChar char="u"/>
            </a:pPr>
            <a:r>
              <a:rPr lang="it-IT" dirty="0"/>
              <a:t>Grosso aumento di capitale sociale nel 2018.</a:t>
            </a:r>
          </a:p>
          <a:p>
            <a:pPr marL="285750" indent="-285750">
              <a:lnSpc>
                <a:spcPct val="150000"/>
              </a:lnSpc>
              <a:buClr>
                <a:schemeClr val="accent1"/>
              </a:buClr>
              <a:buSzPct val="80000"/>
              <a:buFont typeface="Wingdings 3" panose="05040102010807070707" pitchFamily="18" charset="2"/>
              <a:buChar char="u"/>
            </a:pPr>
            <a:r>
              <a:rPr lang="it-IT" dirty="0"/>
              <a:t>Movimentazione nella voce «</a:t>
            </a:r>
            <a:r>
              <a:rPr lang="it-IT" i="1" dirty="0"/>
              <a:t>Altre Riserve</a:t>
            </a:r>
            <a:r>
              <a:rPr lang="it-IT" dirty="0"/>
              <a:t>» non chiara.</a:t>
            </a:r>
          </a:p>
        </p:txBody>
      </p:sp>
      <p:graphicFrame>
        <p:nvGraphicFramePr>
          <p:cNvPr id="6" name="Segnaposto contenuto 3">
            <a:extLst>
              <a:ext uri="{FF2B5EF4-FFF2-40B4-BE49-F238E27FC236}">
                <a16:creationId xmlns:a16="http://schemas.microsoft.com/office/drawing/2014/main" id="{0B996234-60AD-4FDC-B8CE-2FFCC88BB6C8}"/>
              </a:ext>
            </a:extLst>
          </p:cNvPr>
          <p:cNvGraphicFramePr>
            <a:graphicFrameLocks/>
          </p:cNvGraphicFramePr>
          <p:nvPr>
            <p:extLst>
              <p:ext uri="{D42A27DB-BD31-4B8C-83A1-F6EECF244321}">
                <p14:modId xmlns:p14="http://schemas.microsoft.com/office/powerpoint/2010/main" val="3344350405"/>
              </p:ext>
            </p:extLst>
          </p:nvPr>
        </p:nvGraphicFramePr>
        <p:xfrm>
          <a:off x="569816" y="1469819"/>
          <a:ext cx="8100002" cy="2009760"/>
        </p:xfrm>
        <a:graphic>
          <a:graphicData uri="http://schemas.openxmlformats.org/drawingml/2006/table">
            <a:tbl>
              <a:tblPr firstRow="1" bandRow="1">
                <a:tableStyleId>{5C22544A-7EE6-4342-B048-85BDC9FD1C3A}</a:tableStyleId>
              </a:tblPr>
              <a:tblGrid>
                <a:gridCol w="2648077">
                  <a:extLst>
                    <a:ext uri="{9D8B030D-6E8A-4147-A177-3AD203B41FA5}">
                      <a16:colId xmlns:a16="http://schemas.microsoft.com/office/drawing/2014/main" val="502882219"/>
                    </a:ext>
                  </a:extLst>
                </a:gridCol>
                <a:gridCol w="1090385">
                  <a:extLst>
                    <a:ext uri="{9D8B030D-6E8A-4147-A177-3AD203B41FA5}">
                      <a16:colId xmlns:a16="http://schemas.microsoft.com/office/drawing/2014/main" val="2632865382"/>
                    </a:ext>
                  </a:extLst>
                </a:gridCol>
                <a:gridCol w="1090385">
                  <a:extLst>
                    <a:ext uri="{9D8B030D-6E8A-4147-A177-3AD203B41FA5}">
                      <a16:colId xmlns:a16="http://schemas.microsoft.com/office/drawing/2014/main" val="1654575187"/>
                    </a:ext>
                  </a:extLst>
                </a:gridCol>
                <a:gridCol w="1090385">
                  <a:extLst>
                    <a:ext uri="{9D8B030D-6E8A-4147-A177-3AD203B41FA5}">
                      <a16:colId xmlns:a16="http://schemas.microsoft.com/office/drawing/2014/main" val="1927518057"/>
                    </a:ext>
                  </a:extLst>
                </a:gridCol>
                <a:gridCol w="1090385">
                  <a:extLst>
                    <a:ext uri="{9D8B030D-6E8A-4147-A177-3AD203B41FA5}">
                      <a16:colId xmlns:a16="http://schemas.microsoft.com/office/drawing/2014/main" val="2648721007"/>
                    </a:ext>
                  </a:extLst>
                </a:gridCol>
                <a:gridCol w="1090385">
                  <a:extLst>
                    <a:ext uri="{9D8B030D-6E8A-4147-A177-3AD203B41FA5}">
                      <a16:colId xmlns:a16="http://schemas.microsoft.com/office/drawing/2014/main" val="1701081656"/>
                    </a:ext>
                  </a:extLst>
                </a:gridCol>
              </a:tblGrid>
              <a:tr h="2020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t>ROCCHETTA S.R.L.</a:t>
                      </a:r>
                    </a:p>
                  </a:txBody>
                  <a:tcPr/>
                </a:tc>
                <a:tc>
                  <a:txBody>
                    <a:bodyPr/>
                    <a:lstStyle/>
                    <a:p>
                      <a:pPr lvl="0"/>
                      <a:r>
                        <a:rPr lang="it-IT" sz="1600" dirty="0"/>
                        <a:t>2018</a:t>
                      </a:r>
                      <a:endParaRPr lang="it-IT" dirty="0"/>
                    </a:p>
                  </a:txBody>
                  <a:tcPr/>
                </a:tc>
                <a:tc>
                  <a:txBody>
                    <a:bodyPr/>
                    <a:lstStyle/>
                    <a:p>
                      <a:pPr lvl="0"/>
                      <a:r>
                        <a:rPr lang="it-IT" sz="1600" dirty="0"/>
                        <a:t>2017</a:t>
                      </a:r>
                      <a:endParaRPr lang="it-IT" dirty="0"/>
                    </a:p>
                  </a:txBody>
                  <a:tcPr/>
                </a:tc>
                <a:tc>
                  <a:txBody>
                    <a:bodyPr/>
                    <a:lstStyle/>
                    <a:p>
                      <a:pPr lvl="0"/>
                      <a:r>
                        <a:rPr lang="it-IT" sz="1600" dirty="0"/>
                        <a:t>2016</a:t>
                      </a:r>
                      <a:endParaRPr lang="it-IT" dirty="0"/>
                    </a:p>
                  </a:txBody>
                  <a:tcPr/>
                </a:tc>
                <a:tc>
                  <a:txBody>
                    <a:bodyPr/>
                    <a:lstStyle/>
                    <a:p>
                      <a:pPr lvl="0"/>
                      <a:r>
                        <a:rPr lang="it-IT" sz="1600" dirty="0"/>
                        <a:t>2015</a:t>
                      </a:r>
                      <a:endParaRPr lang="it-IT" dirty="0"/>
                    </a:p>
                  </a:txBody>
                  <a:tcPr/>
                </a:tc>
                <a:tc>
                  <a:txBody>
                    <a:bodyPr/>
                    <a:lstStyle/>
                    <a:p>
                      <a:pPr lvl="0"/>
                      <a:r>
                        <a:rPr lang="it-IT" dirty="0"/>
                        <a:t>2014</a:t>
                      </a:r>
                    </a:p>
                  </a:txBody>
                  <a:tcPr/>
                </a:tc>
                <a:extLst>
                  <a:ext uri="{0D108BD9-81ED-4DB2-BD59-A6C34878D82A}">
                    <a16:rowId xmlns:a16="http://schemas.microsoft.com/office/drawing/2014/main" val="4159133159"/>
                  </a:ext>
                </a:extLst>
              </a:tr>
              <a:tr h="288000">
                <a:tc>
                  <a:txBody>
                    <a:bodyPr/>
                    <a:lstStyle/>
                    <a:p>
                      <a:pPr lvl="0"/>
                      <a:r>
                        <a:rPr lang="it-IT" sz="1400" dirty="0"/>
                        <a:t>Patrimonio Netto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3.944.080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2.201.773</a:t>
                      </a:r>
                    </a:p>
                  </a:txBody>
                  <a:tcPr/>
                </a:tc>
                <a:tc>
                  <a:txBody>
                    <a:bodyPr/>
                    <a:lstStyle/>
                    <a:p>
                      <a:r>
                        <a:rPr lang="it-IT" sz="1400" b="0" i="0" kern="1200" dirty="0">
                          <a:solidFill>
                            <a:schemeClr val="dk1"/>
                          </a:solidFill>
                          <a:effectLst/>
                          <a:latin typeface="+mn-lt"/>
                          <a:ea typeface="+mn-ea"/>
                          <a:cs typeface="+mn-cs"/>
                        </a:rPr>
                        <a:t>1.465.428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210.832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1.070.099</a:t>
                      </a:r>
                    </a:p>
                  </a:txBody>
                  <a:tcPr/>
                </a:tc>
                <a:extLst>
                  <a:ext uri="{0D108BD9-81ED-4DB2-BD59-A6C34878D82A}">
                    <a16:rowId xmlns:a16="http://schemas.microsoft.com/office/drawing/2014/main" val="1252197433"/>
                  </a:ext>
                </a:extLst>
              </a:tr>
              <a:tr h="334800">
                <a:tc>
                  <a:txBody>
                    <a:bodyPr/>
                    <a:lstStyle/>
                    <a:p>
                      <a:pPr lvl="0"/>
                      <a:r>
                        <a:rPr lang="it-IT" sz="1400" dirty="0"/>
                        <a:t>Capitale Sociale</a:t>
                      </a:r>
                    </a:p>
                  </a:txBody>
                  <a:tcPr/>
                </a:tc>
                <a:tc>
                  <a:txBody>
                    <a:bodyPr/>
                    <a:lstStyle/>
                    <a:p>
                      <a:r>
                        <a:rPr lang="it-IT" sz="1400" b="0" i="0" kern="1200" dirty="0">
                          <a:solidFill>
                            <a:schemeClr val="dk1"/>
                          </a:solidFill>
                          <a:effectLst/>
                          <a:latin typeface="+mn-lt"/>
                          <a:ea typeface="+mn-ea"/>
                          <a:cs typeface="+mn-cs"/>
                        </a:rPr>
                        <a:t>1.000.000</a:t>
                      </a:r>
                    </a:p>
                  </a:txBody>
                  <a:tcPr/>
                </a:tc>
                <a:tc>
                  <a:txBody>
                    <a:bodyPr/>
                    <a:lstStyle/>
                    <a:p>
                      <a:r>
                        <a:rPr lang="it-IT" sz="1400" b="0" i="0" kern="1200" dirty="0">
                          <a:solidFill>
                            <a:schemeClr val="dk1"/>
                          </a:solidFill>
                          <a:effectLst/>
                          <a:latin typeface="+mn-lt"/>
                          <a:ea typeface="+mn-ea"/>
                          <a:cs typeface="+mn-cs"/>
                        </a:rPr>
                        <a:t>51.000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51.000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51.000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51.000</a:t>
                      </a:r>
                    </a:p>
                  </a:txBody>
                  <a:tcPr/>
                </a:tc>
                <a:extLst>
                  <a:ext uri="{0D108BD9-81ED-4DB2-BD59-A6C34878D82A}">
                    <a16:rowId xmlns:a16="http://schemas.microsoft.com/office/drawing/2014/main" val="381103587"/>
                  </a:ext>
                </a:extLst>
              </a:tr>
              <a:tr h="334800">
                <a:tc>
                  <a:txBody>
                    <a:bodyPr/>
                    <a:lstStyle/>
                    <a:p>
                      <a:pPr lvl="0"/>
                      <a:r>
                        <a:rPr lang="it-IT" sz="1400" dirty="0"/>
                        <a:t>Utile Netto</a:t>
                      </a:r>
                    </a:p>
                  </a:txBody>
                  <a:tcPr/>
                </a:tc>
                <a:tc>
                  <a:txBody>
                    <a:bodyPr/>
                    <a:lstStyle/>
                    <a:p>
                      <a:r>
                        <a:rPr lang="it-IT" sz="1400" b="0" i="0" kern="1200" dirty="0">
                          <a:solidFill>
                            <a:schemeClr val="dk1"/>
                          </a:solidFill>
                          <a:effectLst/>
                          <a:latin typeface="+mn-lt"/>
                          <a:ea typeface="+mn-ea"/>
                          <a:cs typeface="+mn-cs"/>
                        </a:rPr>
                        <a:t>1.742.309</a:t>
                      </a:r>
                    </a:p>
                  </a:txBody>
                  <a:tcPr/>
                </a:tc>
                <a:tc>
                  <a:txBody>
                    <a:bodyPr/>
                    <a:lstStyle/>
                    <a:p>
                      <a:pPr lvl="0"/>
                      <a:r>
                        <a:rPr lang="it-IT" sz="1400" dirty="0"/>
                        <a:t>736.341</a:t>
                      </a:r>
                    </a:p>
                  </a:txBody>
                  <a:tcPr/>
                </a:tc>
                <a:tc>
                  <a:txBody>
                    <a:bodyPr/>
                    <a:lstStyle/>
                    <a:p>
                      <a:r>
                        <a:rPr lang="it-IT" sz="1400" b="0" i="0" kern="1200" dirty="0">
                          <a:solidFill>
                            <a:schemeClr val="dk1"/>
                          </a:solidFill>
                          <a:effectLst/>
                          <a:latin typeface="+mn-lt"/>
                          <a:ea typeface="+mn-ea"/>
                          <a:cs typeface="+mn-cs"/>
                        </a:rPr>
                        <a:t>694.744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72.342</a:t>
                      </a:r>
                    </a:p>
                  </a:txBody>
                  <a:tcPr/>
                </a:tc>
                <a:tc>
                  <a:txBody>
                    <a:bodyPr/>
                    <a:lstStyle/>
                    <a:p>
                      <a:r>
                        <a:rPr lang="it-IT" sz="1400" dirty="0"/>
                        <a:t>70.708</a:t>
                      </a:r>
                    </a:p>
                  </a:txBody>
                  <a:tcPr anchor="ctr"/>
                </a:tc>
                <a:extLst>
                  <a:ext uri="{0D108BD9-81ED-4DB2-BD59-A6C34878D82A}">
                    <a16:rowId xmlns:a16="http://schemas.microsoft.com/office/drawing/2014/main" val="2547073518"/>
                  </a:ext>
                </a:extLst>
              </a:tr>
              <a:tr h="334800">
                <a:tc>
                  <a:txBody>
                    <a:bodyPr/>
                    <a:lstStyle/>
                    <a:p>
                      <a:pPr lvl="0"/>
                      <a:r>
                        <a:rPr lang="it-IT" sz="1400" dirty="0"/>
                        <a:t>Riserva Legale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200.000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15.197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15.197</a:t>
                      </a:r>
                      <a:endParaRPr lang="it-IT"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15.197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15.197</a:t>
                      </a:r>
                    </a:p>
                  </a:txBody>
                  <a:tcPr/>
                </a:tc>
                <a:extLst>
                  <a:ext uri="{0D108BD9-81ED-4DB2-BD59-A6C34878D82A}">
                    <a16:rowId xmlns:a16="http://schemas.microsoft.com/office/drawing/2014/main" val="2759908023"/>
                  </a:ext>
                </a:extLst>
              </a:tr>
              <a:tr h="334800">
                <a:tc>
                  <a:txBody>
                    <a:bodyPr/>
                    <a:lstStyle/>
                    <a:p>
                      <a:pPr lvl="0"/>
                      <a:r>
                        <a:rPr lang="it-IT" sz="1400" dirty="0"/>
                        <a:t>Altre Riserve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1.001.771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1.399.235</a:t>
                      </a:r>
                      <a:endParaRPr lang="it-IT" sz="1100" b="0" i="0" kern="1200" dirty="0">
                        <a:solidFill>
                          <a:schemeClr val="dk1"/>
                        </a:solidFill>
                        <a:effectLst/>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704.487</a:t>
                      </a:r>
                      <a:endParaRPr lang="it-IT" sz="1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72.293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933.194</a:t>
                      </a:r>
                    </a:p>
                  </a:txBody>
                  <a:tcPr/>
                </a:tc>
                <a:extLst>
                  <a:ext uri="{0D108BD9-81ED-4DB2-BD59-A6C34878D82A}">
                    <a16:rowId xmlns:a16="http://schemas.microsoft.com/office/drawing/2014/main" val="544181050"/>
                  </a:ext>
                </a:extLst>
              </a:tr>
            </a:tbl>
          </a:graphicData>
        </a:graphic>
      </p:graphicFrame>
      <p:pic>
        <p:nvPicPr>
          <p:cNvPr id="7" name="Immagine 6" descr="Immagine che contiene disegnando&#10;&#10;Descrizione generata automaticamente">
            <a:extLst>
              <a:ext uri="{FF2B5EF4-FFF2-40B4-BE49-F238E27FC236}">
                <a16:creationId xmlns:a16="http://schemas.microsoft.com/office/drawing/2014/main" id="{DD3B079B-0C47-4BBD-9CDA-E451FF6BA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16" y="5903893"/>
            <a:ext cx="2674629" cy="954107"/>
          </a:xfrm>
          <a:prstGeom prst="rect">
            <a:avLst/>
          </a:prstGeom>
        </p:spPr>
      </p:pic>
    </p:spTree>
    <p:extLst>
      <p:ext uri="{BB962C8B-B14F-4D97-AF65-F5344CB8AC3E}">
        <p14:creationId xmlns:p14="http://schemas.microsoft.com/office/powerpoint/2010/main" val="1282007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24B6BC1B-437E-4BEF-B283-37B6B8F7A0F6}"/>
              </a:ext>
            </a:extLst>
          </p:cNvPr>
          <p:cNvSpPr txBox="1"/>
          <p:nvPr/>
        </p:nvSpPr>
        <p:spPr>
          <a:xfrm>
            <a:off x="480217" y="3539997"/>
            <a:ext cx="7737230" cy="2031325"/>
          </a:xfrm>
          <a:prstGeom prst="rect">
            <a:avLst/>
          </a:prstGeom>
          <a:noFill/>
        </p:spPr>
        <p:txBody>
          <a:bodyPr wrap="square" rtlCol="0">
            <a:spAutoFit/>
          </a:bodyPr>
          <a:lstStyle/>
          <a:p>
            <a:pPr marL="285750" indent="-285750">
              <a:buClr>
                <a:schemeClr val="accent1"/>
              </a:buClr>
              <a:buSzPct val="80000"/>
              <a:buFont typeface="Wingdings 3" panose="05040102010807070707" pitchFamily="18" charset="2"/>
              <a:buChar char="u"/>
            </a:pPr>
            <a:r>
              <a:rPr lang="it-IT" dirty="0"/>
              <a:t>Dall’indicatore del rapporto di indebitamento, si denota come l’azienda sia fortemente </a:t>
            </a:r>
            <a:r>
              <a:rPr lang="it-IT" b="1" dirty="0"/>
              <a:t>sottocapitalizzata</a:t>
            </a:r>
            <a:r>
              <a:rPr lang="it-IT" dirty="0"/>
              <a:t>.</a:t>
            </a:r>
          </a:p>
          <a:p>
            <a:pPr marL="285750" indent="-285750">
              <a:buClr>
                <a:schemeClr val="accent1"/>
              </a:buClr>
              <a:buSzPct val="80000"/>
              <a:buFont typeface="Wingdings 3" panose="05040102010807070707" pitchFamily="18" charset="2"/>
              <a:buChar char="u"/>
            </a:pPr>
            <a:r>
              <a:rPr lang="it-IT" dirty="0"/>
              <a:t>L’indice è in diminuzione (anche se si attesta sopra quello settoriale), spinto dalla crescita del patrimonio netto.</a:t>
            </a:r>
          </a:p>
          <a:p>
            <a:pPr marL="285750" indent="-285750">
              <a:buClr>
                <a:schemeClr val="accent1"/>
              </a:buClr>
              <a:buSzPct val="80000"/>
              <a:buFont typeface="Wingdings 3" panose="05040102010807070707" pitchFamily="18" charset="2"/>
              <a:buChar char="u"/>
            </a:pPr>
            <a:r>
              <a:rPr lang="it-IT" dirty="0"/>
              <a:t>In generale, tutto il settore opera in una situazione di sottocapitalizzazione.</a:t>
            </a:r>
          </a:p>
          <a:p>
            <a:endParaRPr lang="it-IT" dirty="0"/>
          </a:p>
        </p:txBody>
      </p:sp>
      <p:graphicFrame>
        <p:nvGraphicFramePr>
          <p:cNvPr id="9" name="Segnaposto contenuto 3">
            <a:extLst>
              <a:ext uri="{FF2B5EF4-FFF2-40B4-BE49-F238E27FC236}">
                <a16:creationId xmlns:a16="http://schemas.microsoft.com/office/drawing/2014/main" id="{467F4326-EE13-495D-B1D2-7A0E3CC6BD3B}"/>
              </a:ext>
            </a:extLst>
          </p:cNvPr>
          <p:cNvGraphicFramePr>
            <a:graphicFrameLocks/>
          </p:cNvGraphicFramePr>
          <p:nvPr>
            <p:extLst>
              <p:ext uri="{D42A27DB-BD31-4B8C-83A1-F6EECF244321}">
                <p14:modId xmlns:p14="http://schemas.microsoft.com/office/powerpoint/2010/main" val="323529102"/>
              </p:ext>
            </p:extLst>
          </p:nvPr>
        </p:nvGraphicFramePr>
        <p:xfrm>
          <a:off x="480218" y="1604039"/>
          <a:ext cx="8673925" cy="640080"/>
        </p:xfrm>
        <a:graphic>
          <a:graphicData uri="http://schemas.openxmlformats.org/drawingml/2006/table">
            <a:tbl>
              <a:tblPr firstRow="1" bandRow="1">
                <a:tableStyleId>{5C22544A-7EE6-4342-B048-85BDC9FD1C3A}</a:tableStyleId>
              </a:tblPr>
              <a:tblGrid>
                <a:gridCol w="3222000">
                  <a:extLst>
                    <a:ext uri="{9D8B030D-6E8A-4147-A177-3AD203B41FA5}">
                      <a16:colId xmlns:a16="http://schemas.microsoft.com/office/drawing/2014/main" val="502882219"/>
                    </a:ext>
                  </a:extLst>
                </a:gridCol>
                <a:gridCol w="1090385">
                  <a:extLst>
                    <a:ext uri="{9D8B030D-6E8A-4147-A177-3AD203B41FA5}">
                      <a16:colId xmlns:a16="http://schemas.microsoft.com/office/drawing/2014/main" val="2632865382"/>
                    </a:ext>
                  </a:extLst>
                </a:gridCol>
                <a:gridCol w="1090385">
                  <a:extLst>
                    <a:ext uri="{9D8B030D-6E8A-4147-A177-3AD203B41FA5}">
                      <a16:colId xmlns:a16="http://schemas.microsoft.com/office/drawing/2014/main" val="1654575187"/>
                    </a:ext>
                  </a:extLst>
                </a:gridCol>
                <a:gridCol w="1090385">
                  <a:extLst>
                    <a:ext uri="{9D8B030D-6E8A-4147-A177-3AD203B41FA5}">
                      <a16:colId xmlns:a16="http://schemas.microsoft.com/office/drawing/2014/main" val="1927518057"/>
                    </a:ext>
                  </a:extLst>
                </a:gridCol>
                <a:gridCol w="1090385">
                  <a:extLst>
                    <a:ext uri="{9D8B030D-6E8A-4147-A177-3AD203B41FA5}">
                      <a16:colId xmlns:a16="http://schemas.microsoft.com/office/drawing/2014/main" val="2648721007"/>
                    </a:ext>
                  </a:extLst>
                </a:gridCol>
                <a:gridCol w="1090385">
                  <a:extLst>
                    <a:ext uri="{9D8B030D-6E8A-4147-A177-3AD203B41FA5}">
                      <a16:colId xmlns:a16="http://schemas.microsoft.com/office/drawing/2014/main" val="4075354946"/>
                    </a:ext>
                  </a:extLst>
                </a:gridCol>
              </a:tblGrid>
              <a:tr h="334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t>ROCCHETTA S.R.L.</a:t>
                      </a:r>
                    </a:p>
                  </a:txBody>
                  <a:tcPr/>
                </a:tc>
                <a:tc>
                  <a:txBody>
                    <a:bodyPr/>
                    <a:lstStyle/>
                    <a:p>
                      <a:pPr lvl="0"/>
                      <a:r>
                        <a:rPr lang="it-IT" sz="1600" dirty="0"/>
                        <a:t>2018</a:t>
                      </a:r>
                      <a:endParaRPr lang="it-IT" dirty="0"/>
                    </a:p>
                  </a:txBody>
                  <a:tcPr/>
                </a:tc>
                <a:tc>
                  <a:txBody>
                    <a:bodyPr/>
                    <a:lstStyle/>
                    <a:p>
                      <a:pPr lvl="0"/>
                      <a:r>
                        <a:rPr lang="it-IT" sz="1600" dirty="0"/>
                        <a:t>2017</a:t>
                      </a:r>
                      <a:endParaRPr lang="it-IT" dirty="0"/>
                    </a:p>
                  </a:txBody>
                  <a:tcPr/>
                </a:tc>
                <a:tc>
                  <a:txBody>
                    <a:bodyPr/>
                    <a:lstStyle/>
                    <a:p>
                      <a:pPr lvl="0"/>
                      <a:r>
                        <a:rPr lang="it-IT" sz="1600" dirty="0"/>
                        <a:t>2016</a:t>
                      </a:r>
                      <a:endParaRPr lang="it-IT" dirty="0"/>
                    </a:p>
                  </a:txBody>
                  <a:tcPr/>
                </a:tc>
                <a:tc>
                  <a:txBody>
                    <a:bodyPr/>
                    <a:lstStyle/>
                    <a:p>
                      <a:pPr lvl="0"/>
                      <a:r>
                        <a:rPr lang="it-IT" sz="1600" dirty="0"/>
                        <a:t>2015</a:t>
                      </a:r>
                      <a:endParaRPr lang="it-IT" dirty="0"/>
                    </a:p>
                  </a:txBody>
                  <a:tcPr/>
                </a:tc>
                <a:tc>
                  <a:txBody>
                    <a:bodyPr/>
                    <a:lstStyle/>
                    <a:p>
                      <a:pPr lvl="0"/>
                      <a:r>
                        <a:rPr lang="it-IT" sz="1600" dirty="0"/>
                        <a:t>2014</a:t>
                      </a:r>
                      <a:endParaRPr lang="it-IT" dirty="0"/>
                    </a:p>
                  </a:txBody>
                  <a:tcPr/>
                </a:tc>
                <a:extLst>
                  <a:ext uri="{0D108BD9-81ED-4DB2-BD59-A6C34878D82A}">
                    <a16:rowId xmlns:a16="http://schemas.microsoft.com/office/drawing/2014/main" val="4159133159"/>
                  </a:ext>
                </a:extLst>
              </a:tr>
              <a:tr h="288000">
                <a:tc>
                  <a:txBody>
                    <a:bodyPr/>
                    <a:lstStyle/>
                    <a:p>
                      <a:pPr lvl="0"/>
                      <a:r>
                        <a:rPr lang="it-IT" sz="1400" dirty="0"/>
                        <a:t>Rapporto di indebitamento</a:t>
                      </a:r>
                    </a:p>
                  </a:txBody>
                  <a:tcPr/>
                </a:tc>
                <a:tc>
                  <a:txBody>
                    <a:bodyPr/>
                    <a:lstStyle/>
                    <a:p>
                      <a:pPr lvl="0"/>
                      <a:r>
                        <a:rPr lang="it-IT" sz="1400" dirty="0"/>
                        <a:t>3,86</a:t>
                      </a:r>
                      <a:endParaRPr lang="it-IT" sz="1600" dirty="0"/>
                    </a:p>
                  </a:txBody>
                  <a:tcPr/>
                </a:tc>
                <a:tc>
                  <a:txBody>
                    <a:bodyPr/>
                    <a:lstStyle/>
                    <a:p>
                      <a:pPr lvl="0"/>
                      <a:r>
                        <a:rPr lang="it-IT" sz="1400" dirty="0"/>
                        <a:t>5,71</a:t>
                      </a:r>
                    </a:p>
                  </a:txBody>
                  <a:tcPr/>
                </a:tc>
                <a:tc>
                  <a:txBody>
                    <a:bodyPr/>
                    <a:lstStyle/>
                    <a:p>
                      <a:pPr lvl="0"/>
                      <a:r>
                        <a:rPr lang="it-IT" sz="1400" dirty="0"/>
                        <a:t>7,30</a:t>
                      </a:r>
                    </a:p>
                  </a:txBody>
                  <a:tcPr/>
                </a:tc>
                <a:tc>
                  <a:txBody>
                    <a:bodyPr/>
                    <a:lstStyle/>
                    <a:p>
                      <a:pPr lvl="0"/>
                      <a:r>
                        <a:rPr lang="it-IT" sz="1400" dirty="0"/>
                        <a:t>31,43</a:t>
                      </a:r>
                    </a:p>
                  </a:txBody>
                  <a:tcPr/>
                </a:tc>
                <a:tc>
                  <a:txBody>
                    <a:bodyPr/>
                    <a:lstStyle/>
                    <a:p>
                      <a:pPr lvl="0"/>
                      <a:r>
                        <a:rPr lang="it-IT" sz="1400" dirty="0"/>
                        <a:t>7,37</a:t>
                      </a:r>
                    </a:p>
                  </a:txBody>
                  <a:tcPr/>
                </a:tc>
                <a:extLst>
                  <a:ext uri="{0D108BD9-81ED-4DB2-BD59-A6C34878D82A}">
                    <a16:rowId xmlns:a16="http://schemas.microsoft.com/office/drawing/2014/main" val="2275163687"/>
                  </a:ext>
                </a:extLst>
              </a:tr>
            </a:tbl>
          </a:graphicData>
        </a:graphic>
      </p:graphicFrame>
      <p:graphicFrame>
        <p:nvGraphicFramePr>
          <p:cNvPr id="10" name="Segnaposto contenuto 3">
            <a:extLst>
              <a:ext uri="{FF2B5EF4-FFF2-40B4-BE49-F238E27FC236}">
                <a16:creationId xmlns:a16="http://schemas.microsoft.com/office/drawing/2014/main" id="{441B52E5-7DB9-403F-8CC2-943C92596A6C}"/>
              </a:ext>
            </a:extLst>
          </p:cNvPr>
          <p:cNvGraphicFramePr>
            <a:graphicFrameLocks/>
          </p:cNvGraphicFramePr>
          <p:nvPr>
            <p:extLst>
              <p:ext uri="{D42A27DB-BD31-4B8C-83A1-F6EECF244321}">
                <p14:modId xmlns:p14="http://schemas.microsoft.com/office/powerpoint/2010/main" val="660305635"/>
              </p:ext>
            </p:extLst>
          </p:nvPr>
        </p:nvGraphicFramePr>
        <p:xfrm>
          <a:off x="480217" y="2506386"/>
          <a:ext cx="8673925" cy="701040"/>
        </p:xfrm>
        <a:graphic>
          <a:graphicData uri="http://schemas.openxmlformats.org/drawingml/2006/table">
            <a:tbl>
              <a:tblPr firstRow="1" bandRow="1">
                <a:tableStyleId>{00A15C55-8517-42AA-B614-E9B94910E393}</a:tableStyleId>
              </a:tblPr>
              <a:tblGrid>
                <a:gridCol w="3222000">
                  <a:extLst>
                    <a:ext uri="{9D8B030D-6E8A-4147-A177-3AD203B41FA5}">
                      <a16:colId xmlns:a16="http://schemas.microsoft.com/office/drawing/2014/main" val="502882219"/>
                    </a:ext>
                  </a:extLst>
                </a:gridCol>
                <a:gridCol w="1090385">
                  <a:extLst>
                    <a:ext uri="{9D8B030D-6E8A-4147-A177-3AD203B41FA5}">
                      <a16:colId xmlns:a16="http://schemas.microsoft.com/office/drawing/2014/main" val="2632865382"/>
                    </a:ext>
                  </a:extLst>
                </a:gridCol>
                <a:gridCol w="1090385">
                  <a:extLst>
                    <a:ext uri="{9D8B030D-6E8A-4147-A177-3AD203B41FA5}">
                      <a16:colId xmlns:a16="http://schemas.microsoft.com/office/drawing/2014/main" val="1654575187"/>
                    </a:ext>
                  </a:extLst>
                </a:gridCol>
                <a:gridCol w="1090385">
                  <a:extLst>
                    <a:ext uri="{9D8B030D-6E8A-4147-A177-3AD203B41FA5}">
                      <a16:colId xmlns:a16="http://schemas.microsoft.com/office/drawing/2014/main" val="1927518057"/>
                    </a:ext>
                  </a:extLst>
                </a:gridCol>
                <a:gridCol w="1090385">
                  <a:extLst>
                    <a:ext uri="{9D8B030D-6E8A-4147-A177-3AD203B41FA5}">
                      <a16:colId xmlns:a16="http://schemas.microsoft.com/office/drawing/2014/main" val="2648721007"/>
                    </a:ext>
                  </a:extLst>
                </a:gridCol>
                <a:gridCol w="1090385">
                  <a:extLst>
                    <a:ext uri="{9D8B030D-6E8A-4147-A177-3AD203B41FA5}">
                      <a16:colId xmlns:a16="http://schemas.microsoft.com/office/drawing/2014/main" val="4148989904"/>
                    </a:ext>
                  </a:extLst>
                </a:gridCol>
              </a:tblGrid>
              <a:tr h="334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t>SETTORE DEI SUPERMERCATI</a:t>
                      </a:r>
                    </a:p>
                  </a:txBody>
                  <a:tcPr/>
                </a:tc>
                <a:tc>
                  <a:txBody>
                    <a:bodyPr/>
                    <a:lstStyle/>
                    <a:p>
                      <a:pPr lvl="0"/>
                      <a:r>
                        <a:rPr lang="it-IT" sz="1600" dirty="0"/>
                        <a:t>2018</a:t>
                      </a:r>
                      <a:endParaRPr lang="it-IT" dirty="0"/>
                    </a:p>
                  </a:txBody>
                  <a:tcPr/>
                </a:tc>
                <a:tc>
                  <a:txBody>
                    <a:bodyPr/>
                    <a:lstStyle/>
                    <a:p>
                      <a:pPr lvl="0"/>
                      <a:r>
                        <a:rPr lang="it-IT" sz="1600" dirty="0"/>
                        <a:t>2017</a:t>
                      </a:r>
                      <a:endParaRPr lang="it-IT" dirty="0"/>
                    </a:p>
                  </a:txBody>
                  <a:tcPr/>
                </a:tc>
                <a:tc>
                  <a:txBody>
                    <a:bodyPr/>
                    <a:lstStyle/>
                    <a:p>
                      <a:pPr lvl="0"/>
                      <a:r>
                        <a:rPr lang="it-IT" sz="1600" dirty="0"/>
                        <a:t>2016</a:t>
                      </a:r>
                      <a:endParaRPr lang="it-IT" dirty="0"/>
                    </a:p>
                  </a:txBody>
                  <a:tcPr/>
                </a:tc>
                <a:tc>
                  <a:txBody>
                    <a:bodyPr/>
                    <a:lstStyle/>
                    <a:p>
                      <a:pPr lvl="0"/>
                      <a:r>
                        <a:rPr lang="it-IT" sz="1600" dirty="0"/>
                        <a:t>2015</a:t>
                      </a:r>
                      <a:endParaRPr lang="it-IT" dirty="0"/>
                    </a:p>
                  </a:txBody>
                  <a:tcPr/>
                </a:tc>
                <a:tc>
                  <a:txBody>
                    <a:bodyPr/>
                    <a:lstStyle/>
                    <a:p>
                      <a:pPr lvl="0"/>
                      <a:r>
                        <a:rPr lang="it-IT" dirty="0"/>
                        <a:t>2014</a:t>
                      </a:r>
                    </a:p>
                  </a:txBody>
                  <a:tcPr/>
                </a:tc>
                <a:extLst>
                  <a:ext uri="{0D108BD9-81ED-4DB2-BD59-A6C34878D82A}">
                    <a16:rowId xmlns:a16="http://schemas.microsoft.com/office/drawing/2014/main" val="4159133159"/>
                  </a:ext>
                </a:extLst>
              </a:tr>
              <a:tr h="288000">
                <a:tc>
                  <a:txBody>
                    <a:bodyPr/>
                    <a:lstStyle/>
                    <a:p>
                      <a:pPr lvl="0"/>
                      <a:r>
                        <a:rPr lang="it-IT" sz="1400" dirty="0"/>
                        <a:t>Rapporto di indebitamento</a:t>
                      </a:r>
                    </a:p>
                  </a:txBody>
                  <a:tcPr/>
                </a:tc>
                <a:tc>
                  <a:txBody>
                    <a:bodyPr/>
                    <a:lstStyle/>
                    <a:p>
                      <a:pPr lvl="0"/>
                      <a:r>
                        <a:rPr lang="it-IT" sz="1400" dirty="0"/>
                        <a:t>2,88</a:t>
                      </a:r>
                      <a:r>
                        <a:rPr lang="it-IT" sz="1600" dirty="0"/>
                        <a:t> </a:t>
                      </a:r>
                    </a:p>
                  </a:txBody>
                  <a:tcPr/>
                </a:tc>
                <a:tc>
                  <a:txBody>
                    <a:bodyPr/>
                    <a:lstStyle/>
                    <a:p>
                      <a:pPr lvl="0"/>
                      <a:r>
                        <a:rPr lang="it-IT" sz="1400" dirty="0"/>
                        <a:t>2,95</a:t>
                      </a:r>
                    </a:p>
                  </a:txBody>
                  <a:tcPr/>
                </a:tc>
                <a:tc>
                  <a:txBody>
                    <a:bodyPr/>
                    <a:lstStyle/>
                    <a:p>
                      <a:pPr lvl="0"/>
                      <a:r>
                        <a:rPr lang="it-IT" sz="1400" dirty="0"/>
                        <a:t>2,91</a:t>
                      </a:r>
                    </a:p>
                  </a:txBody>
                  <a:tcPr/>
                </a:tc>
                <a:tc>
                  <a:txBody>
                    <a:bodyPr/>
                    <a:lstStyle/>
                    <a:p>
                      <a:pPr lvl="0"/>
                      <a:r>
                        <a:rPr lang="it-IT" sz="1400" dirty="0"/>
                        <a:t>2,68</a:t>
                      </a:r>
                    </a:p>
                  </a:txBody>
                  <a:tcPr/>
                </a:tc>
                <a:tc>
                  <a:txBody>
                    <a:bodyPr/>
                    <a:lstStyle/>
                    <a:p>
                      <a:pPr lvl="0"/>
                      <a:r>
                        <a:rPr lang="it-IT" sz="1400" dirty="0"/>
                        <a:t>2,95</a:t>
                      </a:r>
                    </a:p>
                  </a:txBody>
                  <a:tcPr/>
                </a:tc>
                <a:extLst>
                  <a:ext uri="{0D108BD9-81ED-4DB2-BD59-A6C34878D82A}">
                    <a16:rowId xmlns:a16="http://schemas.microsoft.com/office/drawing/2014/main" val="2275163687"/>
                  </a:ext>
                </a:extLst>
              </a:tr>
            </a:tbl>
          </a:graphicData>
        </a:graphic>
      </p:graphicFrame>
      <p:pic>
        <p:nvPicPr>
          <p:cNvPr id="11" name="Immagine 10" descr="Immagine che contiene disegnando&#10;&#10;Descrizione generata automaticamente">
            <a:extLst>
              <a:ext uri="{FF2B5EF4-FFF2-40B4-BE49-F238E27FC236}">
                <a16:creationId xmlns:a16="http://schemas.microsoft.com/office/drawing/2014/main" id="{B3A6C3F6-332B-4015-9735-1D017817C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16" y="5903893"/>
            <a:ext cx="2674629" cy="954107"/>
          </a:xfrm>
          <a:prstGeom prst="rect">
            <a:avLst/>
          </a:prstGeom>
        </p:spPr>
      </p:pic>
      <p:sp>
        <p:nvSpPr>
          <p:cNvPr id="12" name="Titolo 1">
            <a:extLst>
              <a:ext uri="{FF2B5EF4-FFF2-40B4-BE49-F238E27FC236}">
                <a16:creationId xmlns:a16="http://schemas.microsoft.com/office/drawing/2014/main" id="{0503F461-D84C-4DBC-BB23-74216B92A0D0}"/>
              </a:ext>
            </a:extLst>
          </p:cNvPr>
          <p:cNvSpPr>
            <a:spLocks noGrp="1"/>
          </p:cNvSpPr>
          <p:nvPr>
            <p:ph type="title"/>
          </p:nvPr>
        </p:nvSpPr>
        <p:spPr>
          <a:xfrm>
            <a:off x="414343" y="457737"/>
            <a:ext cx="8596668" cy="850558"/>
          </a:xfrm>
        </p:spPr>
        <p:txBody>
          <a:bodyPr>
            <a:normAutofit fontScale="90000"/>
          </a:bodyPr>
          <a:lstStyle/>
          <a:p>
            <a:r>
              <a:rPr lang="it-IT" sz="3100" dirty="0">
                <a:ln w="0"/>
                <a:effectLst>
                  <a:outerShdw blurRad="38100" dist="25400" dir="5400000" algn="ctr" rotWithShape="0">
                    <a:srgbClr val="6E747A">
                      <a:alpha val="43000"/>
                    </a:srgbClr>
                  </a:outerShdw>
                </a:effectLst>
              </a:rPr>
              <a:t>PROFILO PATRIMONIALE</a:t>
            </a:r>
            <a:br>
              <a:rPr lang="it-IT" sz="1800" dirty="0">
                <a:ln w="0"/>
                <a:effectLst>
                  <a:outerShdw blurRad="38100" dist="25400" dir="5400000" algn="ctr" rotWithShape="0">
                    <a:srgbClr val="6E747A">
                      <a:alpha val="43000"/>
                    </a:srgbClr>
                  </a:outerShdw>
                </a:effectLst>
              </a:rPr>
            </a:br>
            <a:r>
              <a:rPr lang="it-IT" sz="2000" dirty="0">
                <a:ln w="0"/>
                <a:effectLst>
                  <a:outerShdw blurRad="38100" dist="25400" dir="5400000" algn="ctr" rotWithShape="0">
                    <a:srgbClr val="6E747A">
                      <a:alpha val="43000"/>
                    </a:srgbClr>
                  </a:outerShdw>
                </a:effectLst>
              </a:rPr>
              <a:t>RAPPORTO DI INDEBITAMENTO</a:t>
            </a:r>
            <a:br>
              <a:rPr lang="it-IT" dirty="0"/>
            </a:br>
            <a:endParaRPr lang="it-IT" dirty="0"/>
          </a:p>
        </p:txBody>
      </p:sp>
    </p:spTree>
    <p:extLst>
      <p:ext uri="{BB962C8B-B14F-4D97-AF65-F5344CB8AC3E}">
        <p14:creationId xmlns:p14="http://schemas.microsoft.com/office/powerpoint/2010/main" val="323895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CE5160-644E-4F19-8E01-14290C96242A}"/>
              </a:ext>
            </a:extLst>
          </p:cNvPr>
          <p:cNvSpPr>
            <a:spLocks noGrp="1"/>
          </p:cNvSpPr>
          <p:nvPr>
            <p:ph type="title"/>
          </p:nvPr>
        </p:nvSpPr>
        <p:spPr>
          <a:xfrm>
            <a:off x="429000" y="456826"/>
            <a:ext cx="8596668" cy="954107"/>
          </a:xfrm>
        </p:spPr>
        <p:txBody>
          <a:bodyPr>
            <a:normAutofit fontScale="90000"/>
          </a:bodyPr>
          <a:lstStyle/>
          <a:p>
            <a:r>
              <a:rPr lang="it-IT" sz="3100" dirty="0">
                <a:ln w="0"/>
                <a:effectLst>
                  <a:outerShdw blurRad="38100" dist="25400" dir="5400000" algn="ctr" rotWithShape="0">
                    <a:srgbClr val="6E747A">
                      <a:alpha val="43000"/>
                    </a:srgbClr>
                  </a:outerShdw>
                </a:effectLst>
              </a:rPr>
              <a:t>PROFILO REDDITUALE</a:t>
            </a:r>
            <a:br>
              <a:rPr lang="it-IT" dirty="0">
                <a:ln w="0"/>
                <a:effectLst>
                  <a:outerShdw blurRad="38100" dist="25400" dir="5400000" algn="ctr" rotWithShape="0">
                    <a:srgbClr val="6E747A">
                      <a:alpha val="43000"/>
                    </a:srgbClr>
                  </a:outerShdw>
                </a:effectLst>
              </a:rPr>
            </a:br>
            <a:r>
              <a:rPr lang="it-IT" sz="2000" dirty="0">
                <a:ln w="0"/>
                <a:effectLst>
                  <a:outerShdw blurRad="38100" dist="25400" dir="5400000" algn="ctr" rotWithShape="0">
                    <a:srgbClr val="6E747A">
                      <a:alpha val="43000"/>
                    </a:srgbClr>
                  </a:outerShdw>
                </a:effectLst>
              </a:rPr>
              <a:t>ANALISI DELL’ANDAMENTO REDDITUALE</a:t>
            </a:r>
            <a:br>
              <a:rPr lang="it-IT" dirty="0"/>
            </a:br>
            <a:endParaRPr lang="it-IT" dirty="0"/>
          </a:p>
        </p:txBody>
      </p:sp>
      <p:sp>
        <p:nvSpPr>
          <p:cNvPr id="6" name="CasellaDiTesto 5">
            <a:extLst>
              <a:ext uri="{FF2B5EF4-FFF2-40B4-BE49-F238E27FC236}">
                <a16:creationId xmlns:a16="http://schemas.microsoft.com/office/drawing/2014/main" id="{FD058F60-1B40-468E-BF14-C2F3E5F4D32F}"/>
              </a:ext>
            </a:extLst>
          </p:cNvPr>
          <p:cNvSpPr txBox="1"/>
          <p:nvPr/>
        </p:nvSpPr>
        <p:spPr>
          <a:xfrm>
            <a:off x="428999" y="3367458"/>
            <a:ext cx="6991643" cy="1287981"/>
          </a:xfrm>
          <a:prstGeom prst="rect">
            <a:avLst/>
          </a:prstGeom>
          <a:noFill/>
        </p:spPr>
        <p:txBody>
          <a:bodyPr wrap="square" rtlCol="0">
            <a:spAutoFit/>
          </a:bodyPr>
          <a:lstStyle/>
          <a:p>
            <a:pPr marL="285750" indent="-285750">
              <a:lnSpc>
                <a:spcPct val="150000"/>
              </a:lnSpc>
              <a:buClr>
                <a:srgbClr val="EB5C2E"/>
              </a:buClr>
              <a:buSzPct val="80000"/>
              <a:buFont typeface="Wingdings 3" panose="05040102010807070707" pitchFamily="18" charset="2"/>
              <a:buChar char="u"/>
            </a:pPr>
            <a:r>
              <a:rPr lang="it-IT" dirty="0"/>
              <a:t>Volume d’affari in crescita, dovuto all’aumento degli investimenti in capitale circolante; </a:t>
            </a:r>
          </a:p>
          <a:p>
            <a:pPr marL="285750" indent="-285750">
              <a:lnSpc>
                <a:spcPct val="150000"/>
              </a:lnSpc>
              <a:buClr>
                <a:srgbClr val="EB5C2E"/>
              </a:buClr>
              <a:buSzPct val="80000"/>
              <a:buFont typeface="Wingdings 3" panose="05040102010807070707" pitchFamily="18" charset="2"/>
              <a:buChar char="u"/>
            </a:pPr>
            <a:r>
              <a:rPr lang="it-IT" dirty="0"/>
              <a:t>Utile netto fortemente in aumento.</a:t>
            </a:r>
          </a:p>
        </p:txBody>
      </p:sp>
      <p:graphicFrame>
        <p:nvGraphicFramePr>
          <p:cNvPr id="7" name="Segnaposto contenuto 3">
            <a:extLst>
              <a:ext uri="{FF2B5EF4-FFF2-40B4-BE49-F238E27FC236}">
                <a16:creationId xmlns:a16="http://schemas.microsoft.com/office/drawing/2014/main" id="{577505D6-B830-4614-8C49-46A973CB5E50}"/>
              </a:ext>
            </a:extLst>
          </p:cNvPr>
          <p:cNvGraphicFramePr>
            <a:graphicFrameLocks/>
          </p:cNvGraphicFramePr>
          <p:nvPr>
            <p:extLst>
              <p:ext uri="{D42A27DB-BD31-4B8C-83A1-F6EECF244321}">
                <p14:modId xmlns:p14="http://schemas.microsoft.com/office/powerpoint/2010/main" val="1044820854"/>
              </p:ext>
            </p:extLst>
          </p:nvPr>
        </p:nvGraphicFramePr>
        <p:xfrm>
          <a:off x="428999" y="1669432"/>
          <a:ext cx="8307038" cy="1439527"/>
        </p:xfrm>
        <a:graphic>
          <a:graphicData uri="http://schemas.openxmlformats.org/drawingml/2006/table">
            <a:tbl>
              <a:tblPr firstRow="1" bandRow="1">
                <a:tableStyleId>{5C22544A-7EE6-4342-B048-85BDC9FD1C3A}</a:tableStyleId>
              </a:tblPr>
              <a:tblGrid>
                <a:gridCol w="3138214">
                  <a:extLst>
                    <a:ext uri="{9D8B030D-6E8A-4147-A177-3AD203B41FA5}">
                      <a16:colId xmlns:a16="http://schemas.microsoft.com/office/drawing/2014/main" val="502882219"/>
                    </a:ext>
                  </a:extLst>
                </a:gridCol>
                <a:gridCol w="1292206">
                  <a:extLst>
                    <a:ext uri="{9D8B030D-6E8A-4147-A177-3AD203B41FA5}">
                      <a16:colId xmlns:a16="http://schemas.microsoft.com/office/drawing/2014/main" val="2632865382"/>
                    </a:ext>
                  </a:extLst>
                </a:gridCol>
                <a:gridCol w="1292206">
                  <a:extLst>
                    <a:ext uri="{9D8B030D-6E8A-4147-A177-3AD203B41FA5}">
                      <a16:colId xmlns:a16="http://schemas.microsoft.com/office/drawing/2014/main" val="1654575187"/>
                    </a:ext>
                  </a:extLst>
                </a:gridCol>
                <a:gridCol w="1292206">
                  <a:extLst>
                    <a:ext uri="{9D8B030D-6E8A-4147-A177-3AD203B41FA5}">
                      <a16:colId xmlns:a16="http://schemas.microsoft.com/office/drawing/2014/main" val="1927518057"/>
                    </a:ext>
                  </a:extLst>
                </a:gridCol>
                <a:gridCol w="1292206">
                  <a:extLst>
                    <a:ext uri="{9D8B030D-6E8A-4147-A177-3AD203B41FA5}">
                      <a16:colId xmlns:a16="http://schemas.microsoft.com/office/drawing/2014/main" val="2648721007"/>
                    </a:ext>
                  </a:extLst>
                </a:gridCol>
              </a:tblGrid>
              <a:tr h="3862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t>ROCCHETTA S.R.L.</a:t>
                      </a:r>
                    </a:p>
                  </a:txBody>
                  <a:tcPr/>
                </a:tc>
                <a:tc>
                  <a:txBody>
                    <a:bodyPr/>
                    <a:lstStyle/>
                    <a:p>
                      <a:pPr lvl="0"/>
                      <a:r>
                        <a:rPr lang="it-IT" sz="1600" dirty="0"/>
                        <a:t>2018</a:t>
                      </a:r>
                      <a:endParaRPr lang="it-IT" dirty="0"/>
                    </a:p>
                  </a:txBody>
                  <a:tcPr/>
                </a:tc>
                <a:tc>
                  <a:txBody>
                    <a:bodyPr/>
                    <a:lstStyle/>
                    <a:p>
                      <a:pPr lvl="0"/>
                      <a:r>
                        <a:rPr lang="it-IT" sz="1600" dirty="0"/>
                        <a:t>2017</a:t>
                      </a:r>
                      <a:endParaRPr lang="it-IT" dirty="0"/>
                    </a:p>
                  </a:txBody>
                  <a:tcPr/>
                </a:tc>
                <a:tc>
                  <a:txBody>
                    <a:bodyPr/>
                    <a:lstStyle/>
                    <a:p>
                      <a:pPr lvl="0"/>
                      <a:r>
                        <a:rPr lang="it-IT" sz="1600" dirty="0"/>
                        <a:t>2016</a:t>
                      </a:r>
                      <a:endParaRPr lang="it-IT" dirty="0"/>
                    </a:p>
                  </a:txBody>
                  <a:tcPr/>
                </a:tc>
                <a:tc>
                  <a:txBody>
                    <a:bodyPr/>
                    <a:lstStyle/>
                    <a:p>
                      <a:pPr lvl="0"/>
                      <a:r>
                        <a:rPr lang="it-IT" sz="1600" dirty="0"/>
                        <a:t>2015</a:t>
                      </a:r>
                      <a:endParaRPr lang="it-IT" dirty="0"/>
                    </a:p>
                  </a:txBody>
                  <a:tcPr/>
                </a:tc>
                <a:extLst>
                  <a:ext uri="{0D108BD9-81ED-4DB2-BD59-A6C34878D82A}">
                    <a16:rowId xmlns:a16="http://schemas.microsoft.com/office/drawing/2014/main" val="4159133159"/>
                  </a:ext>
                </a:extLst>
              </a:tr>
              <a:tr h="351104">
                <a:tc>
                  <a:txBody>
                    <a:bodyPr/>
                    <a:lstStyle/>
                    <a:p>
                      <a:pPr lvl="0"/>
                      <a:r>
                        <a:rPr lang="it-IT" sz="1400" dirty="0"/>
                        <a:t>Fatturato</a:t>
                      </a:r>
                    </a:p>
                  </a:txBody>
                  <a:tcPr/>
                </a:tc>
                <a:tc>
                  <a:txBody>
                    <a:bodyPr/>
                    <a:lstStyle/>
                    <a:p>
                      <a:r>
                        <a:rPr lang="it-IT" sz="1400" b="0" i="0" kern="1200" dirty="0">
                          <a:solidFill>
                            <a:schemeClr val="dk1"/>
                          </a:solidFill>
                          <a:effectLst/>
                          <a:latin typeface="+mn-lt"/>
                          <a:ea typeface="+mn-ea"/>
                          <a:cs typeface="+mn-cs"/>
                        </a:rPr>
                        <a:t>64.113.269</a:t>
                      </a:r>
                      <a:endParaRPr lang="it-IT" sz="1800" b="0" i="0" kern="1200" dirty="0">
                        <a:solidFill>
                          <a:schemeClr val="dk1"/>
                        </a:solidFill>
                        <a:effectLst/>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48.332.602</a:t>
                      </a:r>
                    </a:p>
                  </a:txBody>
                  <a:tcPr/>
                </a:tc>
                <a:tc>
                  <a:txBody>
                    <a:bodyPr/>
                    <a:lstStyle/>
                    <a:p>
                      <a:r>
                        <a:rPr lang="it-IT" sz="1400" b="0" i="0" kern="1200" dirty="0">
                          <a:solidFill>
                            <a:schemeClr val="dk1"/>
                          </a:solidFill>
                          <a:effectLst/>
                          <a:latin typeface="+mn-lt"/>
                          <a:ea typeface="+mn-ea"/>
                          <a:cs typeface="+mn-cs"/>
                        </a:rPr>
                        <a:t>44.406.201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20.930.853</a:t>
                      </a:r>
                    </a:p>
                  </a:txBody>
                  <a:tcPr/>
                </a:tc>
                <a:extLst>
                  <a:ext uri="{0D108BD9-81ED-4DB2-BD59-A6C34878D82A}">
                    <a16:rowId xmlns:a16="http://schemas.microsoft.com/office/drawing/2014/main" val="1252197433"/>
                  </a:ext>
                </a:extLst>
              </a:tr>
              <a:tr h="351104">
                <a:tc>
                  <a:txBody>
                    <a:bodyPr/>
                    <a:lstStyle/>
                    <a:p>
                      <a:pPr lvl="0"/>
                      <a:r>
                        <a:rPr lang="it-IT" sz="1400" dirty="0"/>
                        <a:t>Risultato Operativo</a:t>
                      </a:r>
                    </a:p>
                  </a:txBody>
                  <a:tcPr/>
                </a:tc>
                <a:tc>
                  <a:txBody>
                    <a:bodyPr/>
                    <a:lstStyle/>
                    <a:p>
                      <a:r>
                        <a:rPr lang="it-IT" sz="1400" b="0" i="0" kern="1200" dirty="0">
                          <a:solidFill>
                            <a:schemeClr val="dk1"/>
                          </a:solidFill>
                          <a:effectLst/>
                          <a:latin typeface="+mn-lt"/>
                          <a:ea typeface="+mn-ea"/>
                          <a:cs typeface="+mn-cs"/>
                        </a:rPr>
                        <a:t>2.394.416</a:t>
                      </a:r>
                    </a:p>
                  </a:txBody>
                  <a:tcPr/>
                </a:tc>
                <a:tc>
                  <a:txBody>
                    <a:bodyPr/>
                    <a:lstStyle/>
                    <a:p>
                      <a:r>
                        <a:rPr lang="it-IT" sz="1400" b="0" i="0" kern="1200" dirty="0">
                          <a:solidFill>
                            <a:schemeClr val="dk1"/>
                          </a:solidFill>
                          <a:effectLst/>
                          <a:latin typeface="+mn-lt"/>
                          <a:ea typeface="+mn-ea"/>
                          <a:cs typeface="+mn-cs"/>
                        </a:rPr>
                        <a:t>973.227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a:solidFill>
                            <a:schemeClr val="dk1"/>
                          </a:solidFill>
                          <a:effectLst/>
                          <a:latin typeface="+mn-lt"/>
                          <a:ea typeface="+mn-ea"/>
                          <a:cs typeface="+mn-cs"/>
                        </a:rPr>
                        <a:t>1.045.551</a:t>
                      </a:r>
                      <a:endParaRPr lang="it-IT" sz="1100" dirty="0"/>
                    </a:p>
                  </a:txBody>
                  <a:tcPr/>
                </a:tc>
                <a:tc>
                  <a:txBody>
                    <a:bodyPr/>
                    <a:lstStyle/>
                    <a:p>
                      <a:r>
                        <a:rPr lang="it-IT" sz="1400" b="0" i="0" kern="1200" dirty="0">
                          <a:solidFill>
                            <a:schemeClr val="dk1"/>
                          </a:solidFill>
                          <a:effectLst/>
                          <a:latin typeface="+mn-lt"/>
                          <a:ea typeface="+mn-ea"/>
                          <a:cs typeface="+mn-cs"/>
                        </a:rPr>
                        <a:t>182.068</a:t>
                      </a:r>
                    </a:p>
                  </a:txBody>
                  <a:tcPr/>
                </a:tc>
                <a:extLst>
                  <a:ext uri="{0D108BD9-81ED-4DB2-BD59-A6C34878D82A}">
                    <a16:rowId xmlns:a16="http://schemas.microsoft.com/office/drawing/2014/main" val="962621211"/>
                  </a:ext>
                </a:extLst>
              </a:tr>
              <a:tr h="351104">
                <a:tc>
                  <a:txBody>
                    <a:bodyPr/>
                    <a:lstStyle/>
                    <a:p>
                      <a:pPr lvl="0"/>
                      <a:r>
                        <a:rPr lang="it-IT" sz="1400" dirty="0"/>
                        <a:t>Utile Netto</a:t>
                      </a:r>
                    </a:p>
                  </a:txBody>
                  <a:tcPr/>
                </a:tc>
                <a:tc>
                  <a:txBody>
                    <a:bodyPr/>
                    <a:lstStyle/>
                    <a:p>
                      <a:r>
                        <a:rPr lang="it-IT" sz="1400" b="0" i="0" kern="1200" dirty="0">
                          <a:solidFill>
                            <a:schemeClr val="dk1"/>
                          </a:solidFill>
                          <a:effectLst/>
                          <a:latin typeface="+mn-lt"/>
                          <a:ea typeface="+mn-ea"/>
                          <a:cs typeface="+mn-cs"/>
                        </a:rPr>
                        <a:t>1.742.309</a:t>
                      </a:r>
                    </a:p>
                  </a:txBody>
                  <a:tcPr/>
                </a:tc>
                <a:tc>
                  <a:txBody>
                    <a:bodyPr/>
                    <a:lstStyle/>
                    <a:p>
                      <a:pPr lvl="0"/>
                      <a:r>
                        <a:rPr lang="it-IT" sz="1400" dirty="0"/>
                        <a:t>736.341</a:t>
                      </a:r>
                    </a:p>
                  </a:txBody>
                  <a:tcPr/>
                </a:tc>
                <a:tc>
                  <a:txBody>
                    <a:bodyPr/>
                    <a:lstStyle/>
                    <a:p>
                      <a:r>
                        <a:rPr lang="it-IT" sz="1400" b="0" i="0" kern="1200" dirty="0">
                          <a:solidFill>
                            <a:schemeClr val="dk1"/>
                          </a:solidFill>
                          <a:effectLst/>
                          <a:latin typeface="+mn-lt"/>
                          <a:ea typeface="+mn-ea"/>
                          <a:cs typeface="+mn-cs"/>
                        </a:rPr>
                        <a:t>694.744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72.342</a:t>
                      </a:r>
                    </a:p>
                  </a:txBody>
                  <a:tcPr/>
                </a:tc>
                <a:extLst>
                  <a:ext uri="{0D108BD9-81ED-4DB2-BD59-A6C34878D82A}">
                    <a16:rowId xmlns:a16="http://schemas.microsoft.com/office/drawing/2014/main" val="2275163687"/>
                  </a:ext>
                </a:extLst>
              </a:tr>
            </a:tbl>
          </a:graphicData>
        </a:graphic>
      </p:graphicFrame>
      <p:pic>
        <p:nvPicPr>
          <p:cNvPr id="8" name="Immagine 7" descr="Immagine che contiene disegnando&#10;&#10;Descrizione generata automaticamente">
            <a:extLst>
              <a:ext uri="{FF2B5EF4-FFF2-40B4-BE49-F238E27FC236}">
                <a16:creationId xmlns:a16="http://schemas.microsoft.com/office/drawing/2014/main" id="{5DB066D6-1B03-434E-BA3B-DC9BC7159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16" y="5903893"/>
            <a:ext cx="2674629" cy="954107"/>
          </a:xfrm>
          <a:prstGeom prst="rect">
            <a:avLst/>
          </a:prstGeom>
        </p:spPr>
      </p:pic>
    </p:spTree>
    <p:extLst>
      <p:ext uri="{BB962C8B-B14F-4D97-AF65-F5344CB8AC3E}">
        <p14:creationId xmlns:p14="http://schemas.microsoft.com/office/powerpoint/2010/main" val="4021293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B859509E-E505-4F11-B119-101EE48A7D30}"/>
              </a:ext>
            </a:extLst>
          </p:cNvPr>
          <p:cNvSpPr txBox="1"/>
          <p:nvPr/>
        </p:nvSpPr>
        <p:spPr>
          <a:xfrm>
            <a:off x="541603" y="3657349"/>
            <a:ext cx="9052563" cy="1703480"/>
          </a:xfrm>
          <a:prstGeom prst="rect">
            <a:avLst/>
          </a:prstGeom>
          <a:noFill/>
        </p:spPr>
        <p:txBody>
          <a:bodyPr wrap="square" rtlCol="0">
            <a:spAutoFit/>
          </a:bodyPr>
          <a:lstStyle/>
          <a:p>
            <a:pPr marL="285750" indent="-285750">
              <a:lnSpc>
                <a:spcPct val="150000"/>
              </a:lnSpc>
              <a:buClr>
                <a:schemeClr val="accent1"/>
              </a:buClr>
              <a:buSzPct val="80000"/>
              <a:buFont typeface="Wingdings 3" panose="05040102010807070707" pitchFamily="18" charset="2"/>
              <a:buChar char="u"/>
            </a:pPr>
            <a:r>
              <a:rPr lang="it-IT" dirty="0"/>
              <a:t>Ottimo valore del ROA, in crescita rispetto al 2015.</a:t>
            </a:r>
          </a:p>
          <a:p>
            <a:pPr marL="285750" indent="-285750">
              <a:lnSpc>
                <a:spcPct val="150000"/>
              </a:lnSpc>
              <a:buClr>
                <a:schemeClr val="accent1"/>
              </a:buClr>
              <a:buSzPct val="80000"/>
              <a:buFont typeface="Wingdings 3" panose="05040102010807070707" pitchFamily="18" charset="2"/>
              <a:buChar char="u"/>
            </a:pPr>
            <a:r>
              <a:rPr lang="it-IT" dirty="0"/>
              <a:t>L’aumento della percentuale di fatturato che si trasforma in reddito operativo (ROS), spinge molto l’aumento del ROA.</a:t>
            </a:r>
          </a:p>
          <a:p>
            <a:pPr marL="285750" indent="-285750">
              <a:lnSpc>
                <a:spcPct val="150000"/>
              </a:lnSpc>
              <a:buClr>
                <a:schemeClr val="accent1"/>
              </a:buClr>
              <a:buSzPct val="80000"/>
              <a:buFont typeface="Wingdings 3" panose="05040102010807070707" pitchFamily="18" charset="2"/>
              <a:buChar char="u"/>
            </a:pPr>
            <a:r>
              <a:rPr lang="it-IT" dirty="0"/>
              <a:t>ROE e ROI estremamente positivi, ma distorsivi.</a:t>
            </a:r>
          </a:p>
        </p:txBody>
      </p:sp>
      <p:graphicFrame>
        <p:nvGraphicFramePr>
          <p:cNvPr id="8" name="Segnaposto contenuto 3">
            <a:extLst>
              <a:ext uri="{FF2B5EF4-FFF2-40B4-BE49-F238E27FC236}">
                <a16:creationId xmlns:a16="http://schemas.microsoft.com/office/drawing/2014/main" id="{88EB492E-8153-4F33-8EF4-26107C75F937}"/>
              </a:ext>
            </a:extLst>
          </p:cNvPr>
          <p:cNvGraphicFramePr>
            <a:graphicFrameLocks/>
          </p:cNvGraphicFramePr>
          <p:nvPr>
            <p:extLst>
              <p:ext uri="{D42A27DB-BD31-4B8C-83A1-F6EECF244321}">
                <p14:modId xmlns:p14="http://schemas.microsoft.com/office/powerpoint/2010/main" val="22624187"/>
              </p:ext>
            </p:extLst>
          </p:nvPr>
        </p:nvGraphicFramePr>
        <p:xfrm>
          <a:off x="541603" y="1461769"/>
          <a:ext cx="7295540" cy="1979280"/>
        </p:xfrm>
        <a:graphic>
          <a:graphicData uri="http://schemas.openxmlformats.org/drawingml/2006/table">
            <a:tbl>
              <a:tblPr firstRow="1" bandRow="1">
                <a:tableStyleId>{5C22544A-7EE6-4342-B048-85BDC9FD1C3A}</a:tableStyleId>
              </a:tblPr>
              <a:tblGrid>
                <a:gridCol w="2934000">
                  <a:extLst>
                    <a:ext uri="{9D8B030D-6E8A-4147-A177-3AD203B41FA5}">
                      <a16:colId xmlns:a16="http://schemas.microsoft.com/office/drawing/2014/main" val="502882219"/>
                    </a:ext>
                  </a:extLst>
                </a:gridCol>
                <a:gridCol w="1090385">
                  <a:extLst>
                    <a:ext uri="{9D8B030D-6E8A-4147-A177-3AD203B41FA5}">
                      <a16:colId xmlns:a16="http://schemas.microsoft.com/office/drawing/2014/main" val="2632865382"/>
                    </a:ext>
                  </a:extLst>
                </a:gridCol>
                <a:gridCol w="1090385">
                  <a:extLst>
                    <a:ext uri="{9D8B030D-6E8A-4147-A177-3AD203B41FA5}">
                      <a16:colId xmlns:a16="http://schemas.microsoft.com/office/drawing/2014/main" val="1654575187"/>
                    </a:ext>
                  </a:extLst>
                </a:gridCol>
                <a:gridCol w="1090385">
                  <a:extLst>
                    <a:ext uri="{9D8B030D-6E8A-4147-A177-3AD203B41FA5}">
                      <a16:colId xmlns:a16="http://schemas.microsoft.com/office/drawing/2014/main" val="1927518057"/>
                    </a:ext>
                  </a:extLst>
                </a:gridCol>
                <a:gridCol w="1090385">
                  <a:extLst>
                    <a:ext uri="{9D8B030D-6E8A-4147-A177-3AD203B41FA5}">
                      <a16:colId xmlns:a16="http://schemas.microsoft.com/office/drawing/2014/main" val="2648721007"/>
                    </a:ext>
                  </a:extLst>
                </a:gridCol>
              </a:tblGrid>
              <a:tr h="334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t>ROCCHETTA S.R.L.</a:t>
                      </a:r>
                    </a:p>
                  </a:txBody>
                  <a:tcPr/>
                </a:tc>
                <a:tc>
                  <a:txBody>
                    <a:bodyPr/>
                    <a:lstStyle/>
                    <a:p>
                      <a:pPr lvl="0"/>
                      <a:r>
                        <a:rPr lang="it-IT" sz="1600" dirty="0"/>
                        <a:t>2018</a:t>
                      </a:r>
                      <a:endParaRPr lang="it-IT" dirty="0"/>
                    </a:p>
                  </a:txBody>
                  <a:tcPr/>
                </a:tc>
                <a:tc>
                  <a:txBody>
                    <a:bodyPr/>
                    <a:lstStyle/>
                    <a:p>
                      <a:pPr lvl="0"/>
                      <a:r>
                        <a:rPr lang="it-IT" sz="1600" dirty="0"/>
                        <a:t>2017</a:t>
                      </a:r>
                      <a:endParaRPr lang="it-IT" dirty="0"/>
                    </a:p>
                  </a:txBody>
                  <a:tcPr/>
                </a:tc>
                <a:tc>
                  <a:txBody>
                    <a:bodyPr/>
                    <a:lstStyle/>
                    <a:p>
                      <a:pPr lvl="0"/>
                      <a:r>
                        <a:rPr lang="it-IT" sz="1600" dirty="0"/>
                        <a:t>2016</a:t>
                      </a:r>
                      <a:endParaRPr lang="it-IT" dirty="0"/>
                    </a:p>
                  </a:txBody>
                  <a:tcPr/>
                </a:tc>
                <a:tc>
                  <a:txBody>
                    <a:bodyPr/>
                    <a:lstStyle/>
                    <a:p>
                      <a:pPr lvl="0"/>
                      <a:r>
                        <a:rPr lang="it-IT" sz="1600" dirty="0"/>
                        <a:t>2015</a:t>
                      </a:r>
                      <a:endParaRPr lang="it-IT" dirty="0"/>
                    </a:p>
                  </a:txBody>
                  <a:tcPr/>
                </a:tc>
                <a:extLst>
                  <a:ext uri="{0D108BD9-81ED-4DB2-BD59-A6C34878D82A}">
                    <a16:rowId xmlns:a16="http://schemas.microsoft.com/office/drawing/2014/main" val="4159133159"/>
                  </a:ext>
                </a:extLst>
              </a:tr>
              <a:tr h="288000">
                <a:tc>
                  <a:txBody>
                    <a:bodyPr/>
                    <a:lstStyle/>
                    <a:p>
                      <a:pPr lvl="0"/>
                      <a:r>
                        <a:rPr lang="it-IT" sz="1400" dirty="0"/>
                        <a:t>ROA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15,73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7,75</a:t>
                      </a:r>
                    </a:p>
                  </a:txBody>
                  <a:tcPr/>
                </a:tc>
                <a:tc>
                  <a:txBody>
                    <a:bodyPr/>
                    <a:lstStyle/>
                    <a:p>
                      <a:r>
                        <a:rPr lang="it-IT" sz="1400" b="0" i="0" kern="1200" dirty="0">
                          <a:solidFill>
                            <a:schemeClr val="dk1"/>
                          </a:solidFill>
                          <a:effectLst/>
                          <a:latin typeface="+mn-lt"/>
                          <a:ea typeface="+mn-ea"/>
                          <a:cs typeface="+mn-cs"/>
                        </a:rPr>
                        <a:t>9,77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2,75</a:t>
                      </a:r>
                    </a:p>
                  </a:txBody>
                  <a:tcPr/>
                </a:tc>
                <a:extLst>
                  <a:ext uri="{0D108BD9-81ED-4DB2-BD59-A6C34878D82A}">
                    <a16:rowId xmlns:a16="http://schemas.microsoft.com/office/drawing/2014/main" val="1252197433"/>
                  </a:ext>
                </a:extLst>
              </a:tr>
              <a:tr h="334800">
                <a:tc>
                  <a:txBody>
                    <a:bodyPr/>
                    <a:lstStyle/>
                    <a:p>
                      <a:pPr lvl="0"/>
                      <a:r>
                        <a:rPr lang="it-IT" sz="1400" dirty="0"/>
                        <a:t>ROS</a:t>
                      </a:r>
                    </a:p>
                  </a:txBody>
                  <a:tcPr/>
                </a:tc>
                <a:tc>
                  <a:txBody>
                    <a:bodyPr/>
                    <a:lstStyle/>
                    <a:p>
                      <a:r>
                        <a:rPr lang="it-IT" sz="1400" b="0" i="0" kern="1200" dirty="0">
                          <a:solidFill>
                            <a:schemeClr val="dk1"/>
                          </a:solidFill>
                          <a:effectLst/>
                          <a:latin typeface="+mn-lt"/>
                          <a:ea typeface="+mn-ea"/>
                          <a:cs typeface="+mn-cs"/>
                        </a:rPr>
                        <a:t>3,71</a:t>
                      </a:r>
                    </a:p>
                  </a:txBody>
                  <a:tcPr/>
                </a:tc>
                <a:tc>
                  <a:txBody>
                    <a:bodyPr/>
                    <a:lstStyle/>
                    <a:p>
                      <a:r>
                        <a:rPr lang="it-IT" sz="1400" b="0" i="0" kern="1200" dirty="0">
                          <a:solidFill>
                            <a:schemeClr val="dk1"/>
                          </a:solidFill>
                          <a:effectLst/>
                          <a:latin typeface="+mn-lt"/>
                          <a:ea typeface="+mn-ea"/>
                          <a:cs typeface="+mn-cs"/>
                        </a:rPr>
                        <a:t>1,98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2,83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0,86</a:t>
                      </a:r>
                    </a:p>
                  </a:txBody>
                  <a:tcPr/>
                </a:tc>
                <a:extLst>
                  <a:ext uri="{0D108BD9-81ED-4DB2-BD59-A6C34878D82A}">
                    <a16:rowId xmlns:a16="http://schemas.microsoft.com/office/drawing/2014/main" val="381103587"/>
                  </a:ext>
                </a:extLst>
              </a:tr>
              <a:tr h="334800">
                <a:tc>
                  <a:txBody>
                    <a:bodyPr/>
                    <a:lstStyle/>
                    <a:p>
                      <a:pPr lvl="0"/>
                      <a:r>
                        <a:rPr lang="it-IT" sz="1400" dirty="0"/>
                        <a:t>Turnover</a:t>
                      </a:r>
                    </a:p>
                  </a:txBody>
                  <a:tcPr/>
                </a:tc>
                <a:tc>
                  <a:txBody>
                    <a:bodyPr/>
                    <a:lstStyle/>
                    <a:p>
                      <a:r>
                        <a:rPr lang="it-IT" sz="1400" b="0" i="0" kern="1200" dirty="0">
                          <a:solidFill>
                            <a:schemeClr val="dk1"/>
                          </a:solidFill>
                          <a:effectLst/>
                          <a:latin typeface="+mn-lt"/>
                          <a:ea typeface="+mn-ea"/>
                          <a:cs typeface="+mn-cs"/>
                        </a:rPr>
                        <a:t>4,21</a:t>
                      </a:r>
                    </a:p>
                  </a:txBody>
                  <a:tcPr/>
                </a:tc>
                <a:tc>
                  <a:txBody>
                    <a:bodyPr/>
                    <a:lstStyle/>
                    <a:p>
                      <a:pPr lvl="0"/>
                      <a:r>
                        <a:rPr lang="it-IT" sz="1400" dirty="0"/>
                        <a:t>3,85</a:t>
                      </a:r>
                    </a:p>
                  </a:txBody>
                  <a:tcPr/>
                </a:tc>
                <a:tc>
                  <a:txBody>
                    <a:bodyPr/>
                    <a:lstStyle/>
                    <a:p>
                      <a:r>
                        <a:rPr lang="it-IT" sz="1400" b="0" i="0" kern="1200" dirty="0">
                          <a:solidFill>
                            <a:schemeClr val="dk1"/>
                          </a:solidFill>
                          <a:effectLst/>
                          <a:latin typeface="+mn-lt"/>
                          <a:ea typeface="+mn-ea"/>
                          <a:cs typeface="+mn-cs"/>
                        </a:rPr>
                        <a:t>4,15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3,16</a:t>
                      </a:r>
                    </a:p>
                  </a:txBody>
                  <a:tcPr/>
                </a:tc>
                <a:extLst>
                  <a:ext uri="{0D108BD9-81ED-4DB2-BD59-A6C34878D82A}">
                    <a16:rowId xmlns:a16="http://schemas.microsoft.com/office/drawing/2014/main" val="2547073518"/>
                  </a:ext>
                </a:extLst>
              </a:tr>
              <a:tr h="334800">
                <a:tc>
                  <a:txBody>
                    <a:bodyPr/>
                    <a:lstStyle/>
                    <a:p>
                      <a:pPr lvl="0"/>
                      <a:r>
                        <a:rPr lang="it-IT" sz="1400" dirty="0"/>
                        <a:t>ROE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44,18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33,44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dirty="0"/>
                        <a:t>47,41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34,81</a:t>
                      </a:r>
                    </a:p>
                  </a:txBody>
                  <a:tcPr/>
                </a:tc>
                <a:extLst>
                  <a:ext uri="{0D108BD9-81ED-4DB2-BD59-A6C34878D82A}">
                    <a16:rowId xmlns:a16="http://schemas.microsoft.com/office/drawing/2014/main" val="2759908023"/>
                  </a:ext>
                </a:extLst>
              </a:tr>
              <a:tr h="334800">
                <a:tc>
                  <a:txBody>
                    <a:bodyPr/>
                    <a:lstStyle/>
                    <a:p>
                      <a:pPr lvl="0"/>
                      <a:r>
                        <a:rPr lang="it-IT" sz="1400" dirty="0"/>
                        <a:t>ROI</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43,45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28,80</a:t>
                      </a:r>
                      <a:endParaRPr lang="it-IT" sz="1100" b="0" i="0" kern="1200" dirty="0">
                        <a:solidFill>
                          <a:schemeClr val="dk1"/>
                        </a:solidFill>
                        <a:effectLst/>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dirty="0"/>
                        <a:t>69,49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b="0" i="0" kern="1200" dirty="0">
                          <a:solidFill>
                            <a:schemeClr val="dk1"/>
                          </a:solidFill>
                          <a:effectLst/>
                          <a:latin typeface="+mn-lt"/>
                          <a:ea typeface="+mn-ea"/>
                          <a:cs typeface="+mn-cs"/>
                        </a:rPr>
                        <a:t>10,25</a:t>
                      </a:r>
                    </a:p>
                  </a:txBody>
                  <a:tcPr/>
                </a:tc>
                <a:extLst>
                  <a:ext uri="{0D108BD9-81ED-4DB2-BD59-A6C34878D82A}">
                    <a16:rowId xmlns:a16="http://schemas.microsoft.com/office/drawing/2014/main" val="544181050"/>
                  </a:ext>
                </a:extLst>
              </a:tr>
            </a:tbl>
          </a:graphicData>
        </a:graphic>
      </p:graphicFrame>
      <p:sp>
        <p:nvSpPr>
          <p:cNvPr id="5" name="Titolo 1">
            <a:extLst>
              <a:ext uri="{FF2B5EF4-FFF2-40B4-BE49-F238E27FC236}">
                <a16:creationId xmlns:a16="http://schemas.microsoft.com/office/drawing/2014/main" id="{7623C468-751D-4AE9-BAB3-B3D5AD065D8B}"/>
              </a:ext>
            </a:extLst>
          </p:cNvPr>
          <p:cNvSpPr>
            <a:spLocks noGrp="1"/>
          </p:cNvSpPr>
          <p:nvPr>
            <p:ph type="title"/>
          </p:nvPr>
        </p:nvSpPr>
        <p:spPr>
          <a:xfrm>
            <a:off x="429000" y="456826"/>
            <a:ext cx="8596668" cy="837589"/>
          </a:xfrm>
        </p:spPr>
        <p:txBody>
          <a:bodyPr>
            <a:normAutofit fontScale="90000"/>
          </a:bodyPr>
          <a:lstStyle/>
          <a:p>
            <a:r>
              <a:rPr lang="it-IT" sz="3100" dirty="0">
                <a:ln w="0"/>
                <a:effectLst>
                  <a:outerShdw blurRad="38100" dist="25400" dir="5400000" algn="ctr" rotWithShape="0">
                    <a:srgbClr val="6E747A">
                      <a:alpha val="43000"/>
                    </a:srgbClr>
                  </a:outerShdw>
                </a:effectLst>
              </a:rPr>
              <a:t>PROFILO REDDITUALE</a:t>
            </a:r>
            <a:br>
              <a:rPr lang="it-IT" dirty="0">
                <a:ln w="0"/>
                <a:effectLst>
                  <a:outerShdw blurRad="38100" dist="25400" dir="5400000" algn="ctr" rotWithShape="0">
                    <a:srgbClr val="6E747A">
                      <a:alpha val="43000"/>
                    </a:srgbClr>
                  </a:outerShdw>
                </a:effectLst>
              </a:rPr>
            </a:br>
            <a:r>
              <a:rPr lang="it-IT" sz="2000" dirty="0">
                <a:ln w="0"/>
                <a:effectLst>
                  <a:outerShdw blurRad="38100" dist="25400" dir="5400000" algn="ctr" rotWithShape="0">
                    <a:srgbClr val="6E747A">
                      <a:alpha val="43000"/>
                    </a:srgbClr>
                  </a:outerShdw>
                </a:effectLst>
              </a:rPr>
              <a:t>INDICATORI DI REDDITIVITÀ</a:t>
            </a:r>
            <a:br>
              <a:rPr lang="it-IT" dirty="0"/>
            </a:br>
            <a:endParaRPr lang="it-IT" dirty="0"/>
          </a:p>
        </p:txBody>
      </p:sp>
      <p:pic>
        <p:nvPicPr>
          <p:cNvPr id="10" name="Immagine 9" descr="Immagine che contiene disegnando&#10;&#10;Descrizione generata automaticamente">
            <a:extLst>
              <a:ext uri="{FF2B5EF4-FFF2-40B4-BE49-F238E27FC236}">
                <a16:creationId xmlns:a16="http://schemas.microsoft.com/office/drawing/2014/main" id="{B40403E1-EF20-443E-8F24-BB43C66AE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16" y="5903893"/>
            <a:ext cx="2674629" cy="954107"/>
          </a:xfrm>
          <a:prstGeom prst="rect">
            <a:avLst/>
          </a:prstGeom>
        </p:spPr>
      </p:pic>
    </p:spTree>
    <p:extLst>
      <p:ext uri="{BB962C8B-B14F-4D97-AF65-F5344CB8AC3E}">
        <p14:creationId xmlns:p14="http://schemas.microsoft.com/office/powerpoint/2010/main" val="195341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2F830CE-DA72-4F28-A175-AEF102C7FFE4}"/>
              </a:ext>
            </a:extLst>
          </p:cNvPr>
          <p:cNvSpPr txBox="1"/>
          <p:nvPr/>
        </p:nvSpPr>
        <p:spPr>
          <a:xfrm>
            <a:off x="569816" y="3793963"/>
            <a:ext cx="8596667" cy="872483"/>
          </a:xfrm>
          <a:prstGeom prst="rect">
            <a:avLst/>
          </a:prstGeom>
          <a:noFill/>
        </p:spPr>
        <p:txBody>
          <a:bodyPr wrap="square" rtlCol="0">
            <a:spAutoFit/>
          </a:bodyPr>
          <a:lstStyle/>
          <a:p>
            <a:pPr marL="285750" indent="-285750">
              <a:lnSpc>
                <a:spcPct val="150000"/>
              </a:lnSpc>
              <a:buClr>
                <a:schemeClr val="accent1"/>
              </a:buClr>
              <a:buSzPct val="80000"/>
              <a:buFont typeface="Wingdings 3" panose="05040102010807070707" pitchFamily="18" charset="2"/>
              <a:buChar char="u"/>
            </a:pPr>
            <a:r>
              <a:rPr lang="it-IT" dirty="0"/>
              <a:t>La redditività del settore evidenzia indici in decrescita (soprattutto nel 2018).</a:t>
            </a:r>
          </a:p>
          <a:p>
            <a:pPr marL="285750" indent="-285750">
              <a:lnSpc>
                <a:spcPct val="150000"/>
              </a:lnSpc>
              <a:buClr>
                <a:schemeClr val="accent1"/>
              </a:buClr>
              <a:buSzPct val="80000"/>
              <a:buFont typeface="Wingdings 3" panose="05040102010807070707" pitchFamily="18" charset="2"/>
              <a:buChar char="u"/>
            </a:pPr>
            <a:r>
              <a:rPr lang="it-IT" dirty="0"/>
              <a:t>ROE negativo nell’ultimo anno, a causa dell’utile netto negativo.</a:t>
            </a:r>
          </a:p>
        </p:txBody>
      </p:sp>
      <p:graphicFrame>
        <p:nvGraphicFramePr>
          <p:cNvPr id="5" name="Segnaposto contenuto 3">
            <a:extLst>
              <a:ext uri="{FF2B5EF4-FFF2-40B4-BE49-F238E27FC236}">
                <a16:creationId xmlns:a16="http://schemas.microsoft.com/office/drawing/2014/main" id="{A06F2665-23F6-41B5-A289-72D8574825E6}"/>
              </a:ext>
            </a:extLst>
          </p:cNvPr>
          <p:cNvGraphicFramePr>
            <a:graphicFrameLocks/>
          </p:cNvGraphicFramePr>
          <p:nvPr>
            <p:extLst>
              <p:ext uri="{D42A27DB-BD31-4B8C-83A1-F6EECF244321}">
                <p14:modId xmlns:p14="http://schemas.microsoft.com/office/powerpoint/2010/main" val="1744366140"/>
              </p:ext>
            </p:extLst>
          </p:nvPr>
        </p:nvGraphicFramePr>
        <p:xfrm>
          <a:off x="569816" y="1449720"/>
          <a:ext cx="7295540" cy="1979280"/>
        </p:xfrm>
        <a:graphic>
          <a:graphicData uri="http://schemas.openxmlformats.org/drawingml/2006/table">
            <a:tbl>
              <a:tblPr firstRow="1" bandRow="1">
                <a:tableStyleId>{00A15C55-8517-42AA-B614-E9B94910E393}</a:tableStyleId>
              </a:tblPr>
              <a:tblGrid>
                <a:gridCol w="2934000">
                  <a:extLst>
                    <a:ext uri="{9D8B030D-6E8A-4147-A177-3AD203B41FA5}">
                      <a16:colId xmlns:a16="http://schemas.microsoft.com/office/drawing/2014/main" val="502882219"/>
                    </a:ext>
                  </a:extLst>
                </a:gridCol>
                <a:gridCol w="1090385">
                  <a:extLst>
                    <a:ext uri="{9D8B030D-6E8A-4147-A177-3AD203B41FA5}">
                      <a16:colId xmlns:a16="http://schemas.microsoft.com/office/drawing/2014/main" val="2632865382"/>
                    </a:ext>
                  </a:extLst>
                </a:gridCol>
                <a:gridCol w="1090385">
                  <a:extLst>
                    <a:ext uri="{9D8B030D-6E8A-4147-A177-3AD203B41FA5}">
                      <a16:colId xmlns:a16="http://schemas.microsoft.com/office/drawing/2014/main" val="1654575187"/>
                    </a:ext>
                  </a:extLst>
                </a:gridCol>
                <a:gridCol w="1090385">
                  <a:extLst>
                    <a:ext uri="{9D8B030D-6E8A-4147-A177-3AD203B41FA5}">
                      <a16:colId xmlns:a16="http://schemas.microsoft.com/office/drawing/2014/main" val="1927518057"/>
                    </a:ext>
                  </a:extLst>
                </a:gridCol>
                <a:gridCol w="1090385">
                  <a:extLst>
                    <a:ext uri="{9D8B030D-6E8A-4147-A177-3AD203B41FA5}">
                      <a16:colId xmlns:a16="http://schemas.microsoft.com/office/drawing/2014/main" val="2648721007"/>
                    </a:ext>
                  </a:extLst>
                </a:gridCol>
              </a:tblGrid>
              <a:tr h="334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t>SETTORE DEI SUPERMERCATI</a:t>
                      </a:r>
                    </a:p>
                  </a:txBody>
                  <a:tcPr/>
                </a:tc>
                <a:tc>
                  <a:txBody>
                    <a:bodyPr/>
                    <a:lstStyle/>
                    <a:p>
                      <a:pPr lvl="0"/>
                      <a:r>
                        <a:rPr lang="it-IT" sz="1600" dirty="0"/>
                        <a:t>2018</a:t>
                      </a:r>
                      <a:endParaRPr lang="it-IT" dirty="0"/>
                    </a:p>
                  </a:txBody>
                  <a:tcPr/>
                </a:tc>
                <a:tc>
                  <a:txBody>
                    <a:bodyPr/>
                    <a:lstStyle/>
                    <a:p>
                      <a:pPr lvl="0"/>
                      <a:r>
                        <a:rPr lang="it-IT" sz="1600" dirty="0"/>
                        <a:t>2017</a:t>
                      </a:r>
                      <a:endParaRPr lang="it-IT" dirty="0"/>
                    </a:p>
                  </a:txBody>
                  <a:tcPr/>
                </a:tc>
                <a:tc>
                  <a:txBody>
                    <a:bodyPr/>
                    <a:lstStyle/>
                    <a:p>
                      <a:pPr lvl="0"/>
                      <a:r>
                        <a:rPr lang="it-IT" sz="1600" dirty="0"/>
                        <a:t>2016</a:t>
                      </a:r>
                      <a:endParaRPr lang="it-IT" dirty="0"/>
                    </a:p>
                  </a:txBody>
                  <a:tcPr/>
                </a:tc>
                <a:tc>
                  <a:txBody>
                    <a:bodyPr/>
                    <a:lstStyle/>
                    <a:p>
                      <a:pPr lvl="0"/>
                      <a:r>
                        <a:rPr lang="it-IT" sz="1600" dirty="0"/>
                        <a:t>2015</a:t>
                      </a:r>
                      <a:endParaRPr lang="it-IT" dirty="0"/>
                    </a:p>
                  </a:txBody>
                  <a:tcPr/>
                </a:tc>
                <a:extLst>
                  <a:ext uri="{0D108BD9-81ED-4DB2-BD59-A6C34878D82A}">
                    <a16:rowId xmlns:a16="http://schemas.microsoft.com/office/drawing/2014/main" val="4159133159"/>
                  </a:ext>
                </a:extLst>
              </a:tr>
              <a:tr h="288000">
                <a:tc>
                  <a:txBody>
                    <a:bodyPr/>
                    <a:lstStyle/>
                    <a:p>
                      <a:pPr lvl="0"/>
                      <a:r>
                        <a:rPr lang="it-IT" sz="1400" dirty="0"/>
                        <a:t>ROA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kern="1200" dirty="0">
                          <a:effectLst/>
                        </a:rPr>
                        <a:t>0,58</a:t>
                      </a:r>
                      <a:endParaRPr lang="it-IT" sz="1400" b="0" i="0" kern="1200" dirty="0">
                        <a:solidFill>
                          <a:schemeClr val="dk1"/>
                        </a:solidFill>
                        <a:effectLst/>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kern="1200" dirty="0">
                          <a:effectLst/>
                        </a:rPr>
                        <a:t>1,97</a:t>
                      </a:r>
                      <a:endParaRPr lang="it-IT" sz="1400" b="0" i="0" kern="1200" dirty="0">
                        <a:solidFill>
                          <a:schemeClr val="dk1"/>
                        </a:solidFill>
                        <a:effectLst/>
                        <a:latin typeface="+mn-lt"/>
                        <a:ea typeface="+mn-ea"/>
                        <a:cs typeface="+mn-cs"/>
                      </a:endParaRPr>
                    </a:p>
                  </a:txBody>
                  <a:tcPr/>
                </a:tc>
                <a:tc>
                  <a:txBody>
                    <a:bodyPr/>
                    <a:lstStyle/>
                    <a:p>
                      <a:r>
                        <a:rPr lang="it-IT" sz="1400" kern="1200" dirty="0">
                          <a:effectLst/>
                        </a:rPr>
                        <a:t>2,08</a:t>
                      </a:r>
                      <a:endParaRPr lang="it-IT" sz="1400" b="0" i="0" kern="1200" dirty="0">
                        <a:solidFill>
                          <a:schemeClr val="dk1"/>
                        </a:solidFill>
                        <a:effectLst/>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kern="1200" dirty="0">
                          <a:effectLst/>
                        </a:rPr>
                        <a:t>3,79</a:t>
                      </a:r>
                      <a:endParaRPr lang="it-IT"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252197433"/>
                  </a:ext>
                </a:extLst>
              </a:tr>
              <a:tr h="334800">
                <a:tc>
                  <a:txBody>
                    <a:bodyPr/>
                    <a:lstStyle/>
                    <a:p>
                      <a:pPr lvl="0"/>
                      <a:r>
                        <a:rPr lang="it-IT" sz="1400" dirty="0"/>
                        <a:t>ROS</a:t>
                      </a:r>
                    </a:p>
                  </a:txBody>
                  <a:tcPr/>
                </a:tc>
                <a:tc>
                  <a:txBody>
                    <a:bodyPr/>
                    <a:lstStyle/>
                    <a:p>
                      <a:r>
                        <a:rPr lang="it-IT" sz="1400" kern="1200" dirty="0">
                          <a:effectLst/>
                        </a:rPr>
                        <a:t>0,46</a:t>
                      </a:r>
                      <a:endParaRPr lang="it-IT" sz="1400" b="0" i="0" kern="1200" dirty="0">
                        <a:solidFill>
                          <a:schemeClr val="dk1"/>
                        </a:solidFill>
                        <a:effectLst/>
                        <a:latin typeface="+mn-lt"/>
                        <a:ea typeface="+mn-ea"/>
                        <a:cs typeface="+mn-cs"/>
                      </a:endParaRPr>
                    </a:p>
                  </a:txBody>
                  <a:tcPr/>
                </a:tc>
                <a:tc>
                  <a:txBody>
                    <a:bodyPr/>
                    <a:lstStyle/>
                    <a:p>
                      <a:r>
                        <a:rPr lang="it-IT" sz="1400" kern="1200" dirty="0">
                          <a:effectLst/>
                        </a:rPr>
                        <a:t>1,61</a:t>
                      </a:r>
                      <a:endParaRPr lang="it-IT" sz="1400" b="0" i="0" kern="1200" dirty="0">
                        <a:solidFill>
                          <a:schemeClr val="dk1"/>
                        </a:solidFill>
                        <a:effectLst/>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kern="1200" dirty="0">
                          <a:effectLst/>
                        </a:rPr>
                        <a:t>1,64</a:t>
                      </a:r>
                      <a:endParaRPr lang="it-IT" sz="1400" b="0" i="0" kern="1200" dirty="0">
                        <a:solidFill>
                          <a:schemeClr val="dk1"/>
                        </a:solidFill>
                        <a:effectLst/>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kern="1200" dirty="0">
                          <a:effectLst/>
                        </a:rPr>
                        <a:t>2,26</a:t>
                      </a:r>
                      <a:endParaRPr lang="it-IT"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381103587"/>
                  </a:ext>
                </a:extLst>
              </a:tr>
              <a:tr h="334800">
                <a:tc>
                  <a:txBody>
                    <a:bodyPr/>
                    <a:lstStyle/>
                    <a:p>
                      <a:pPr lvl="0"/>
                      <a:r>
                        <a:rPr lang="it-IT" sz="1400" dirty="0"/>
                        <a:t>Turnover</a:t>
                      </a:r>
                    </a:p>
                  </a:txBody>
                  <a:tcPr/>
                </a:tc>
                <a:tc>
                  <a:txBody>
                    <a:bodyPr/>
                    <a:lstStyle/>
                    <a:p>
                      <a:r>
                        <a:rPr lang="it-IT" sz="1400" kern="1200" dirty="0">
                          <a:effectLst/>
                        </a:rPr>
                        <a:t>1,20</a:t>
                      </a:r>
                      <a:endParaRPr lang="it-IT" sz="1400" b="0" i="0" kern="1200" dirty="0">
                        <a:solidFill>
                          <a:schemeClr val="dk1"/>
                        </a:solidFill>
                        <a:effectLst/>
                        <a:latin typeface="+mn-lt"/>
                        <a:ea typeface="+mn-ea"/>
                        <a:cs typeface="+mn-cs"/>
                      </a:endParaRPr>
                    </a:p>
                  </a:txBody>
                  <a:tcPr/>
                </a:tc>
                <a:tc>
                  <a:txBody>
                    <a:bodyPr/>
                    <a:lstStyle/>
                    <a:p>
                      <a:pPr lvl="0"/>
                      <a:r>
                        <a:rPr lang="it-IT" sz="1400" dirty="0"/>
                        <a:t>1,17</a:t>
                      </a:r>
                    </a:p>
                  </a:txBody>
                  <a:tcPr/>
                </a:tc>
                <a:tc>
                  <a:txBody>
                    <a:bodyPr/>
                    <a:lstStyle/>
                    <a:p>
                      <a:r>
                        <a:rPr lang="it-IT" sz="1400" kern="1200" dirty="0">
                          <a:effectLst/>
                        </a:rPr>
                        <a:t>1,18</a:t>
                      </a:r>
                      <a:endParaRPr lang="it-IT" sz="1400" b="0" i="0" kern="1200" dirty="0">
                        <a:solidFill>
                          <a:schemeClr val="dk1"/>
                        </a:solidFill>
                        <a:effectLst/>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kern="1200" dirty="0">
                          <a:effectLst/>
                        </a:rPr>
                        <a:t>1,56</a:t>
                      </a:r>
                      <a:endParaRPr lang="it-IT"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2547073518"/>
                  </a:ext>
                </a:extLst>
              </a:tr>
              <a:tr h="334800">
                <a:tc>
                  <a:txBody>
                    <a:bodyPr/>
                    <a:lstStyle/>
                    <a:p>
                      <a:pPr lvl="0"/>
                      <a:r>
                        <a:rPr lang="it-IT" sz="1400" dirty="0"/>
                        <a:t>ROE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kern="1200" dirty="0">
                          <a:effectLst/>
                        </a:rPr>
                        <a:t>-0,44</a:t>
                      </a:r>
                      <a:endParaRPr lang="it-IT" sz="1400" b="0" i="0" kern="1200" dirty="0">
                        <a:solidFill>
                          <a:schemeClr val="dk1"/>
                        </a:solidFill>
                        <a:effectLst/>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kern="1200" dirty="0">
                          <a:effectLst/>
                        </a:rPr>
                        <a:t>3,95</a:t>
                      </a:r>
                      <a:endParaRPr lang="it-IT" sz="1400" b="0" i="0" kern="1200" dirty="0">
                        <a:solidFill>
                          <a:schemeClr val="dk1"/>
                        </a:solidFill>
                        <a:effectLst/>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dirty="0"/>
                        <a:t>4,09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kern="1200" dirty="0">
                          <a:effectLst/>
                        </a:rPr>
                        <a:t>6,66</a:t>
                      </a:r>
                      <a:endParaRPr lang="it-IT"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2759908023"/>
                  </a:ext>
                </a:extLst>
              </a:tr>
              <a:tr h="334800">
                <a:tc>
                  <a:txBody>
                    <a:bodyPr/>
                    <a:lstStyle/>
                    <a:p>
                      <a:pPr lvl="0"/>
                      <a:r>
                        <a:rPr lang="it-IT" sz="1400" dirty="0"/>
                        <a:t>ROI</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kern="1200" dirty="0" err="1">
                          <a:effectLst/>
                        </a:rPr>
                        <a:t>n.d</a:t>
                      </a:r>
                      <a:endParaRPr lang="it-IT" sz="1400" b="0" i="0" kern="1200" dirty="0">
                        <a:solidFill>
                          <a:schemeClr val="dk1"/>
                        </a:solidFill>
                        <a:effectLst/>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kern="1200" dirty="0" err="1">
                          <a:effectLst/>
                        </a:rPr>
                        <a:t>n.d</a:t>
                      </a:r>
                      <a:endParaRPr lang="it-IT" sz="1400" b="0" i="0" kern="1200" dirty="0">
                        <a:solidFill>
                          <a:schemeClr val="dk1"/>
                        </a:solidFill>
                        <a:effectLst/>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dirty="0" err="1"/>
                        <a:t>n.d</a:t>
                      </a:r>
                      <a:endParaRPr lang="it-IT"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400" kern="1200" dirty="0" err="1">
                          <a:effectLst/>
                        </a:rPr>
                        <a:t>n.d.</a:t>
                      </a:r>
                      <a:endParaRPr lang="it-IT"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544181050"/>
                  </a:ext>
                </a:extLst>
              </a:tr>
            </a:tbl>
          </a:graphicData>
        </a:graphic>
      </p:graphicFrame>
      <p:pic>
        <p:nvPicPr>
          <p:cNvPr id="6" name="Immagine 5" descr="Immagine che contiene disegnando&#10;&#10;Descrizione generata automaticamente">
            <a:extLst>
              <a:ext uri="{FF2B5EF4-FFF2-40B4-BE49-F238E27FC236}">
                <a16:creationId xmlns:a16="http://schemas.microsoft.com/office/drawing/2014/main" id="{E424349C-9090-4CE2-88A3-63DF79FF5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16" y="5903893"/>
            <a:ext cx="2674629" cy="954107"/>
          </a:xfrm>
          <a:prstGeom prst="rect">
            <a:avLst/>
          </a:prstGeom>
        </p:spPr>
      </p:pic>
      <p:sp>
        <p:nvSpPr>
          <p:cNvPr id="7" name="Titolo 1">
            <a:extLst>
              <a:ext uri="{FF2B5EF4-FFF2-40B4-BE49-F238E27FC236}">
                <a16:creationId xmlns:a16="http://schemas.microsoft.com/office/drawing/2014/main" id="{F66B290F-1120-4CA2-B84A-7BD129FCE864}"/>
              </a:ext>
            </a:extLst>
          </p:cNvPr>
          <p:cNvSpPr>
            <a:spLocks noGrp="1"/>
          </p:cNvSpPr>
          <p:nvPr>
            <p:ph type="title"/>
          </p:nvPr>
        </p:nvSpPr>
        <p:spPr>
          <a:xfrm>
            <a:off x="429000" y="456826"/>
            <a:ext cx="8596668" cy="954107"/>
          </a:xfrm>
        </p:spPr>
        <p:txBody>
          <a:bodyPr>
            <a:normAutofit fontScale="90000"/>
          </a:bodyPr>
          <a:lstStyle/>
          <a:p>
            <a:r>
              <a:rPr lang="it-IT" sz="3100" dirty="0">
                <a:ln w="0"/>
                <a:effectLst>
                  <a:outerShdw blurRad="38100" dist="25400" dir="5400000" algn="ctr" rotWithShape="0">
                    <a:srgbClr val="6E747A">
                      <a:alpha val="43000"/>
                    </a:srgbClr>
                  </a:outerShdw>
                </a:effectLst>
              </a:rPr>
              <a:t>PROFILO REDDITUALE</a:t>
            </a:r>
            <a:br>
              <a:rPr lang="it-IT" dirty="0">
                <a:ln w="0"/>
                <a:effectLst>
                  <a:outerShdw blurRad="38100" dist="25400" dir="5400000" algn="ctr" rotWithShape="0">
                    <a:srgbClr val="6E747A">
                      <a:alpha val="43000"/>
                    </a:srgbClr>
                  </a:outerShdw>
                </a:effectLst>
              </a:rPr>
            </a:br>
            <a:r>
              <a:rPr lang="it-IT" sz="2000" dirty="0">
                <a:ln w="0"/>
                <a:effectLst>
                  <a:outerShdw blurRad="38100" dist="25400" dir="5400000" algn="ctr" rotWithShape="0">
                    <a:srgbClr val="6E747A">
                      <a:alpha val="43000"/>
                    </a:srgbClr>
                  </a:outerShdw>
                </a:effectLst>
              </a:rPr>
              <a:t>INDICATORI DI REDDITIVITÀ</a:t>
            </a:r>
            <a:br>
              <a:rPr lang="it-IT" dirty="0"/>
            </a:br>
            <a:endParaRPr lang="it-IT" dirty="0"/>
          </a:p>
        </p:txBody>
      </p:sp>
    </p:spTree>
    <p:extLst>
      <p:ext uri="{BB962C8B-B14F-4D97-AF65-F5344CB8AC3E}">
        <p14:creationId xmlns:p14="http://schemas.microsoft.com/office/powerpoint/2010/main" val="1305564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0A6276F-18A6-43F5-89FF-3D83BAA88F3D}"/>
              </a:ext>
            </a:extLst>
          </p:cNvPr>
          <p:cNvSpPr>
            <a:spLocks noGrp="1"/>
          </p:cNvSpPr>
          <p:nvPr>
            <p:ph idx="1"/>
          </p:nvPr>
        </p:nvSpPr>
        <p:spPr>
          <a:xfrm>
            <a:off x="400865" y="1679152"/>
            <a:ext cx="8596668" cy="3880773"/>
          </a:xfrm>
        </p:spPr>
        <p:txBody>
          <a:bodyPr/>
          <a:lstStyle/>
          <a:p>
            <a:r>
              <a:rPr lang="it-IT" dirty="0"/>
              <a:t>Per analizzare la rischiosità bisogna calcolare i gradi di leva operativa, finanziaria e complessiva.</a:t>
            </a:r>
          </a:p>
          <a:p>
            <a:r>
              <a:rPr lang="it-IT" dirty="0"/>
              <a:t>Per effettuare il calcolo, occorrerebbe analizzare la contabilità analitica ma, per evidenti difficoltà, non c’è stato possibile avere dati più attendibili.</a:t>
            </a:r>
          </a:p>
          <a:p>
            <a:r>
              <a:rPr lang="it-IT" dirty="0"/>
              <a:t>Abbiamo voluto comunque effettuare i calcoli, considerando tra i costi variabili: “materie prime e consumo”, “servizi”, “variazione materie prime”, “oneri diversi di gestione” e i restanti come costi fissi.</a:t>
            </a:r>
          </a:p>
          <a:p>
            <a:r>
              <a:rPr lang="it-IT" dirty="0"/>
              <a:t>Come risultato operativo abbiamo preso quello del bilancio.</a:t>
            </a:r>
          </a:p>
          <a:p>
            <a:endParaRPr lang="it-IT" dirty="0"/>
          </a:p>
        </p:txBody>
      </p:sp>
      <p:pic>
        <p:nvPicPr>
          <p:cNvPr id="4" name="Immagine 3" descr="Immagine che contiene disegnando&#10;&#10;Descrizione generata automaticamente">
            <a:extLst>
              <a:ext uri="{FF2B5EF4-FFF2-40B4-BE49-F238E27FC236}">
                <a16:creationId xmlns:a16="http://schemas.microsoft.com/office/drawing/2014/main" id="{95D3719B-93BF-4429-9515-616250BCA2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16" y="5903893"/>
            <a:ext cx="2674629" cy="954107"/>
          </a:xfrm>
          <a:prstGeom prst="rect">
            <a:avLst/>
          </a:prstGeom>
        </p:spPr>
      </p:pic>
      <p:sp>
        <p:nvSpPr>
          <p:cNvPr id="5" name="Titolo 1">
            <a:extLst>
              <a:ext uri="{FF2B5EF4-FFF2-40B4-BE49-F238E27FC236}">
                <a16:creationId xmlns:a16="http://schemas.microsoft.com/office/drawing/2014/main" id="{024373D4-CCD9-4530-A5FA-95A64442DDEC}"/>
              </a:ext>
            </a:extLst>
          </p:cNvPr>
          <p:cNvSpPr txBox="1">
            <a:spLocks/>
          </p:cNvSpPr>
          <p:nvPr/>
        </p:nvSpPr>
        <p:spPr>
          <a:xfrm>
            <a:off x="400865" y="358352"/>
            <a:ext cx="8596668" cy="1320800"/>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100" dirty="0">
                <a:ln w="0"/>
                <a:effectLst>
                  <a:outerShdw blurRad="38100" dist="25400" dir="5400000" algn="ctr" rotWithShape="0">
                    <a:srgbClr val="6E747A">
                      <a:alpha val="43000"/>
                    </a:srgbClr>
                  </a:outerShdw>
                </a:effectLst>
              </a:rPr>
              <a:t>PROFILO REDDITUALE</a:t>
            </a:r>
            <a:br>
              <a:rPr lang="it-IT" dirty="0">
                <a:ln w="0"/>
                <a:effectLst>
                  <a:outerShdw blurRad="38100" dist="25400" dir="5400000" algn="ctr" rotWithShape="0">
                    <a:srgbClr val="6E747A">
                      <a:alpha val="43000"/>
                    </a:srgbClr>
                  </a:outerShdw>
                </a:effectLst>
              </a:rPr>
            </a:br>
            <a:r>
              <a:rPr lang="it-IT" sz="2000" dirty="0">
                <a:ln w="0"/>
                <a:effectLst>
                  <a:outerShdw blurRad="38100" dist="25400" dir="5400000" algn="ctr" rotWithShape="0">
                    <a:srgbClr val="6E747A">
                      <a:alpha val="43000"/>
                    </a:srgbClr>
                  </a:outerShdw>
                </a:effectLst>
              </a:rPr>
              <a:t>ANALISI DELLA RISCHIOSITÀ</a:t>
            </a:r>
            <a:br>
              <a:rPr lang="it-IT" dirty="0"/>
            </a:br>
            <a:endParaRPr lang="it-IT" dirty="0"/>
          </a:p>
        </p:txBody>
      </p:sp>
    </p:spTree>
    <p:extLst>
      <p:ext uri="{BB962C8B-B14F-4D97-AF65-F5344CB8AC3E}">
        <p14:creationId xmlns:p14="http://schemas.microsoft.com/office/powerpoint/2010/main" val="310743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disegnando&#10;&#10;Descrizione generata automaticamente">
            <a:extLst>
              <a:ext uri="{FF2B5EF4-FFF2-40B4-BE49-F238E27FC236}">
                <a16:creationId xmlns:a16="http://schemas.microsoft.com/office/drawing/2014/main" id="{A5D4043E-5B2F-436F-A97C-A16B3DFD1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46" y="0"/>
            <a:ext cx="6327907" cy="2157464"/>
          </a:xfrm>
          <a:prstGeom prst="rect">
            <a:avLst/>
          </a:prstGeom>
        </p:spPr>
      </p:pic>
      <p:sp>
        <p:nvSpPr>
          <p:cNvPr id="9" name="Connettore 8">
            <a:extLst>
              <a:ext uri="{FF2B5EF4-FFF2-40B4-BE49-F238E27FC236}">
                <a16:creationId xmlns:a16="http://schemas.microsoft.com/office/drawing/2014/main" id="{084200C4-3916-4F8F-A4F8-1D0A3DA96EF2}"/>
              </a:ext>
            </a:extLst>
          </p:cNvPr>
          <p:cNvSpPr/>
          <p:nvPr/>
        </p:nvSpPr>
        <p:spPr>
          <a:xfrm>
            <a:off x="287112" y="2157464"/>
            <a:ext cx="6327907" cy="3815634"/>
          </a:xfrm>
          <a:prstGeom prst="flowChartConnector">
            <a:avLst/>
          </a:prstGeom>
          <a:solidFill>
            <a:srgbClr val="FAE81F">
              <a:alpha val="37000"/>
            </a:srgbClr>
          </a:solidFill>
          <a:ln>
            <a:solidFill>
              <a:srgbClr val="FDF6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tx1"/>
                </a:solidFill>
              </a:rPr>
              <a:t>l gruppo Rocchetta s.r.l. è nato nel 2010 dall’idea imprenditoriale della famiglia Rocchetta di creare una catena di punti vendita inerenti la grande distribuzione organizzata. La società ha sede legale a Licata (AG) e opera in tutta la Sicilia. Lo sviluppo del gruppo Rocchetta è da imputarsi anche grazie all'acquisizione nel tempo di diversi punti vendita e gruppi minori dell’agrigentino in seria difficoltà economica.</a:t>
            </a:r>
          </a:p>
        </p:txBody>
      </p:sp>
      <p:sp>
        <p:nvSpPr>
          <p:cNvPr id="10" name="Connettore 9">
            <a:extLst>
              <a:ext uri="{FF2B5EF4-FFF2-40B4-BE49-F238E27FC236}">
                <a16:creationId xmlns:a16="http://schemas.microsoft.com/office/drawing/2014/main" id="{47D585E1-A37C-4730-904D-9832E31788F6}"/>
              </a:ext>
            </a:extLst>
          </p:cNvPr>
          <p:cNvSpPr/>
          <p:nvPr/>
        </p:nvSpPr>
        <p:spPr>
          <a:xfrm>
            <a:off x="5845277" y="3429000"/>
            <a:ext cx="4950542" cy="3134032"/>
          </a:xfrm>
          <a:prstGeom prst="flowChartConnector">
            <a:avLst/>
          </a:prstGeom>
          <a:solidFill>
            <a:srgbClr val="C0202A">
              <a:alpha val="30000"/>
            </a:srgbClr>
          </a:solidFill>
          <a:ln>
            <a:solidFill>
              <a:srgbClr val="ECBC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tx1"/>
                </a:solidFill>
              </a:rPr>
              <a:t>Nasce così il brand </a:t>
            </a:r>
            <a:r>
              <a:rPr lang="it-IT" sz="1600" i="1" dirty="0" err="1">
                <a:solidFill>
                  <a:schemeClr val="tx1"/>
                </a:solidFill>
              </a:rPr>
              <a:t>PaghiPoco</a:t>
            </a:r>
            <a:r>
              <a:rPr lang="it-IT" sz="1600" dirty="0">
                <a:solidFill>
                  <a:schemeClr val="tx1"/>
                </a:solidFill>
              </a:rPr>
              <a:t>, che si colloca nella fascia medio bassa della GDO. Nel corso degli anni il gruppo si è ingrandito aprendo nuovi supermarket e centri commerciali in Sicilia e acquisendo una partecipazione rilevante all’interno del consorzio GRD.</a:t>
            </a:r>
          </a:p>
        </p:txBody>
      </p:sp>
    </p:spTree>
    <p:extLst>
      <p:ext uri="{BB962C8B-B14F-4D97-AF65-F5344CB8AC3E}">
        <p14:creationId xmlns:p14="http://schemas.microsoft.com/office/powerpoint/2010/main" val="847643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5719087-3EAF-413E-BE20-4FB1E31A5000}"/>
              </a:ext>
            </a:extLst>
          </p:cNvPr>
          <p:cNvSpPr>
            <a:spLocks noGrp="1"/>
          </p:cNvSpPr>
          <p:nvPr>
            <p:ph idx="1"/>
          </p:nvPr>
        </p:nvSpPr>
        <p:spPr>
          <a:xfrm>
            <a:off x="342388" y="1949231"/>
            <a:ext cx="8596668" cy="3880773"/>
          </a:xfrm>
        </p:spPr>
        <p:txBody>
          <a:bodyPr/>
          <a:lstStyle/>
          <a:p>
            <a:r>
              <a:rPr lang="it-IT" dirty="0"/>
              <a:t>GLO = (Fatturato – Costi Variabili) / Risultato Operativo = 4,16</a:t>
            </a:r>
          </a:p>
          <a:p>
            <a:r>
              <a:rPr lang="it-IT" dirty="0"/>
              <a:t>(se il fatturato varia dell’1%, il risultato operativo varierà di 4,16 volte).</a:t>
            </a:r>
          </a:p>
          <a:p>
            <a:endParaRPr lang="it-IT" dirty="0"/>
          </a:p>
          <a:p>
            <a:r>
              <a:rPr lang="it-IT" dirty="0"/>
              <a:t>GLF = Risultato Operativo / Utile Netto = 1,37</a:t>
            </a:r>
          </a:p>
          <a:p>
            <a:r>
              <a:rPr lang="it-IT" dirty="0"/>
              <a:t>(se il risultato operativo varia dell’1%, l’utile netto varierà di 1,37 volte).</a:t>
            </a:r>
          </a:p>
          <a:p>
            <a:endParaRPr lang="it-IT" dirty="0"/>
          </a:p>
          <a:p>
            <a:r>
              <a:rPr lang="it-IT" dirty="0"/>
              <a:t>GLC = GLO x GLF = 5,6</a:t>
            </a:r>
          </a:p>
          <a:p>
            <a:r>
              <a:rPr lang="it-IT" dirty="0"/>
              <a:t>(se il fatturato varia dell’1%, l’utile netto varierà di 5,6 volte).</a:t>
            </a:r>
          </a:p>
          <a:p>
            <a:endParaRPr lang="it-IT" dirty="0"/>
          </a:p>
        </p:txBody>
      </p:sp>
      <p:pic>
        <p:nvPicPr>
          <p:cNvPr id="4" name="Immagine 3" descr="Immagine che contiene disegnando&#10;&#10;Descrizione generata automaticamente">
            <a:extLst>
              <a:ext uri="{FF2B5EF4-FFF2-40B4-BE49-F238E27FC236}">
                <a16:creationId xmlns:a16="http://schemas.microsoft.com/office/drawing/2014/main" id="{9378746D-E5D3-4BBD-A726-B098D9D44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16" y="5903893"/>
            <a:ext cx="2674629" cy="954107"/>
          </a:xfrm>
          <a:prstGeom prst="rect">
            <a:avLst/>
          </a:prstGeom>
        </p:spPr>
      </p:pic>
      <p:sp>
        <p:nvSpPr>
          <p:cNvPr id="5" name="Titolo 1">
            <a:extLst>
              <a:ext uri="{FF2B5EF4-FFF2-40B4-BE49-F238E27FC236}">
                <a16:creationId xmlns:a16="http://schemas.microsoft.com/office/drawing/2014/main" id="{B4CA737F-F094-4B32-8529-5C2DFE98322B}"/>
              </a:ext>
            </a:extLst>
          </p:cNvPr>
          <p:cNvSpPr txBox="1">
            <a:spLocks/>
          </p:cNvSpPr>
          <p:nvPr/>
        </p:nvSpPr>
        <p:spPr>
          <a:xfrm>
            <a:off x="342388" y="1439447"/>
            <a:ext cx="8596668" cy="132080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dirty="0">
                <a:ln w="0"/>
                <a:effectLst>
                  <a:outerShdw blurRad="38100" dist="25400" dir="5400000" algn="ctr" rotWithShape="0">
                    <a:srgbClr val="6E747A">
                      <a:alpha val="43000"/>
                    </a:srgbClr>
                  </a:outerShdw>
                </a:effectLst>
              </a:rPr>
              <a:t>GRADO DI LEVA OPERATIVA (esprime la volatilità del ROA):</a:t>
            </a:r>
            <a:br>
              <a:rPr lang="it-IT" sz="1800" dirty="0"/>
            </a:br>
            <a:br>
              <a:rPr lang="it-IT" sz="1800" dirty="0"/>
            </a:br>
            <a:endParaRPr lang="it-IT" sz="1800" dirty="0"/>
          </a:p>
        </p:txBody>
      </p:sp>
      <p:sp>
        <p:nvSpPr>
          <p:cNvPr id="8" name="Titolo 1">
            <a:extLst>
              <a:ext uri="{FF2B5EF4-FFF2-40B4-BE49-F238E27FC236}">
                <a16:creationId xmlns:a16="http://schemas.microsoft.com/office/drawing/2014/main" id="{1B451482-8FA8-412B-9370-48C3FCB45FCB}"/>
              </a:ext>
            </a:extLst>
          </p:cNvPr>
          <p:cNvSpPr txBox="1">
            <a:spLocks/>
          </p:cNvSpPr>
          <p:nvPr/>
        </p:nvSpPr>
        <p:spPr>
          <a:xfrm>
            <a:off x="342388" y="265081"/>
            <a:ext cx="8596668" cy="1320800"/>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4700" dirty="0">
                <a:ln w="0"/>
                <a:effectLst>
                  <a:outerShdw blurRad="38100" dist="25400" dir="5400000" algn="ctr" rotWithShape="0">
                    <a:srgbClr val="6E747A">
                      <a:alpha val="43000"/>
                    </a:srgbClr>
                  </a:outerShdw>
                </a:effectLst>
              </a:rPr>
              <a:t>PROFILO REDDITUALE</a:t>
            </a:r>
            <a:br>
              <a:rPr lang="it-IT" sz="5300" dirty="0">
                <a:ln w="0"/>
                <a:effectLst>
                  <a:outerShdw blurRad="38100" dist="25400" dir="5400000" algn="ctr" rotWithShape="0">
                    <a:srgbClr val="6E747A">
                      <a:alpha val="43000"/>
                    </a:srgbClr>
                  </a:outerShdw>
                </a:effectLst>
              </a:rPr>
            </a:br>
            <a:r>
              <a:rPr lang="it-IT" sz="3000" dirty="0">
                <a:ln w="0"/>
                <a:effectLst>
                  <a:outerShdw blurRad="38100" dist="25400" dir="5400000" algn="ctr" rotWithShape="0">
                    <a:srgbClr val="6E747A">
                      <a:alpha val="43000"/>
                    </a:srgbClr>
                  </a:outerShdw>
                </a:effectLst>
              </a:rPr>
              <a:t>ANALISI DELLA RISCHIOSITÀ</a:t>
            </a:r>
            <a:br>
              <a:rPr lang="it-IT" sz="3000" dirty="0"/>
            </a:br>
            <a:br>
              <a:rPr lang="it-IT" dirty="0"/>
            </a:br>
            <a:endParaRPr lang="it-IT" dirty="0"/>
          </a:p>
        </p:txBody>
      </p:sp>
      <p:sp>
        <p:nvSpPr>
          <p:cNvPr id="9" name="Titolo 1">
            <a:extLst>
              <a:ext uri="{FF2B5EF4-FFF2-40B4-BE49-F238E27FC236}">
                <a16:creationId xmlns:a16="http://schemas.microsoft.com/office/drawing/2014/main" id="{3EF10D36-93AF-4208-A1B8-35F0469A7850}"/>
              </a:ext>
            </a:extLst>
          </p:cNvPr>
          <p:cNvSpPr txBox="1">
            <a:spLocks/>
          </p:cNvSpPr>
          <p:nvPr/>
        </p:nvSpPr>
        <p:spPr>
          <a:xfrm>
            <a:off x="342388" y="2754925"/>
            <a:ext cx="8596668" cy="132080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dirty="0">
                <a:ln w="0"/>
                <a:effectLst>
                  <a:outerShdw blurRad="38100" dist="25400" dir="5400000" algn="ctr" rotWithShape="0">
                    <a:srgbClr val="6E747A">
                      <a:alpha val="43000"/>
                    </a:srgbClr>
                  </a:outerShdw>
                </a:effectLst>
              </a:rPr>
              <a:t>GRADO DI LEVA FINANZIARIA (esprime l’incidenza della gestione finanziaria):</a:t>
            </a:r>
            <a:br>
              <a:rPr lang="it-IT" sz="1800" dirty="0"/>
            </a:br>
            <a:br>
              <a:rPr lang="it-IT" sz="1800" dirty="0"/>
            </a:br>
            <a:endParaRPr lang="it-IT" sz="1800" dirty="0"/>
          </a:p>
        </p:txBody>
      </p:sp>
      <p:sp>
        <p:nvSpPr>
          <p:cNvPr id="11" name="Titolo 1">
            <a:extLst>
              <a:ext uri="{FF2B5EF4-FFF2-40B4-BE49-F238E27FC236}">
                <a16:creationId xmlns:a16="http://schemas.microsoft.com/office/drawing/2014/main" id="{F728793A-135B-4FF4-8393-67EFE2244290}"/>
              </a:ext>
            </a:extLst>
          </p:cNvPr>
          <p:cNvSpPr txBox="1">
            <a:spLocks/>
          </p:cNvSpPr>
          <p:nvPr/>
        </p:nvSpPr>
        <p:spPr>
          <a:xfrm>
            <a:off x="342388" y="3934613"/>
            <a:ext cx="8596668" cy="132080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dirty="0">
                <a:ln w="0"/>
                <a:effectLst>
                  <a:outerShdw blurRad="38100" dist="25400" dir="5400000" algn="ctr" rotWithShape="0">
                    <a:srgbClr val="6E747A">
                      <a:alpha val="43000"/>
                    </a:srgbClr>
                  </a:outerShdw>
                </a:effectLst>
              </a:rPr>
              <a:t>GRADO DI LEVA COMPLESSIVA (esprime la volatilità del ROE):</a:t>
            </a:r>
            <a:br>
              <a:rPr lang="it-IT" sz="1800" dirty="0"/>
            </a:br>
            <a:br>
              <a:rPr lang="it-IT" sz="1800" dirty="0"/>
            </a:br>
            <a:endParaRPr lang="it-IT" sz="1800" dirty="0"/>
          </a:p>
        </p:txBody>
      </p:sp>
    </p:spTree>
    <p:extLst>
      <p:ext uri="{BB962C8B-B14F-4D97-AF65-F5344CB8AC3E}">
        <p14:creationId xmlns:p14="http://schemas.microsoft.com/office/powerpoint/2010/main" val="2410790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9B54A1BD-F101-4405-B931-73E350CBF778}"/>
              </a:ext>
            </a:extLst>
          </p:cNvPr>
          <p:cNvSpPr/>
          <p:nvPr/>
        </p:nvSpPr>
        <p:spPr>
          <a:xfrm>
            <a:off x="-187595" y="0"/>
            <a:ext cx="8332789" cy="1569660"/>
          </a:xfrm>
          <a:prstGeom prst="rect">
            <a:avLst/>
          </a:prstGeom>
          <a:noFill/>
        </p:spPr>
        <p:txBody>
          <a:bodyPr wrap="square" lIns="91440" tIns="45720" rIns="91440" bIns="45720">
            <a:spAutoFit/>
          </a:bodyPr>
          <a:lstStyle/>
          <a:p>
            <a:pPr algn="ctr"/>
            <a:r>
              <a:rPr lang="it-IT" sz="4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ASSETTO DELLE </a:t>
            </a:r>
          </a:p>
          <a:p>
            <a:pPr algn="ctr"/>
            <a:r>
              <a:rPr lang="it-IT" sz="4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RELAZIONI PATRIMONIALI</a:t>
            </a:r>
          </a:p>
        </p:txBody>
      </p:sp>
      <p:graphicFrame>
        <p:nvGraphicFramePr>
          <p:cNvPr id="8" name="Diagramma 7">
            <a:extLst>
              <a:ext uri="{FF2B5EF4-FFF2-40B4-BE49-F238E27FC236}">
                <a16:creationId xmlns:a16="http://schemas.microsoft.com/office/drawing/2014/main" id="{659FEFD1-C6C2-490A-A6A5-8308E65BD238}"/>
              </a:ext>
            </a:extLst>
          </p:cNvPr>
          <p:cNvGraphicFramePr/>
          <p:nvPr>
            <p:extLst>
              <p:ext uri="{D42A27DB-BD31-4B8C-83A1-F6EECF244321}">
                <p14:modId xmlns:p14="http://schemas.microsoft.com/office/powerpoint/2010/main" val="3489408889"/>
              </p:ext>
            </p:extLst>
          </p:nvPr>
        </p:nvGraphicFramePr>
        <p:xfrm>
          <a:off x="457462" y="1917290"/>
          <a:ext cx="8037871" cy="230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Immagine 9" descr="Immagine che contiene disegnando&#10;&#10;Descrizione generata automaticamente">
            <a:extLst>
              <a:ext uri="{FF2B5EF4-FFF2-40B4-BE49-F238E27FC236}">
                <a16:creationId xmlns:a16="http://schemas.microsoft.com/office/drawing/2014/main" id="{520E07FF-865E-4E5C-8C37-4E7347A64D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462" y="6121536"/>
            <a:ext cx="2064513" cy="736464"/>
          </a:xfrm>
          <a:prstGeom prst="rect">
            <a:avLst/>
          </a:prstGeom>
        </p:spPr>
      </p:pic>
      <p:graphicFrame>
        <p:nvGraphicFramePr>
          <p:cNvPr id="11" name="Tabella 6">
            <a:extLst>
              <a:ext uri="{FF2B5EF4-FFF2-40B4-BE49-F238E27FC236}">
                <a16:creationId xmlns:a16="http://schemas.microsoft.com/office/drawing/2014/main" id="{FA4D8CDA-8FA7-4C3D-80BC-3D95F4C9F1C1}"/>
              </a:ext>
            </a:extLst>
          </p:cNvPr>
          <p:cNvGraphicFramePr>
            <a:graphicFrameLocks noGrp="1"/>
          </p:cNvGraphicFramePr>
          <p:nvPr>
            <p:extLst>
              <p:ext uri="{D42A27DB-BD31-4B8C-83A1-F6EECF244321}">
                <p14:modId xmlns:p14="http://schemas.microsoft.com/office/powerpoint/2010/main" val="2550247627"/>
              </p:ext>
            </p:extLst>
          </p:nvPr>
        </p:nvGraphicFramePr>
        <p:xfrm>
          <a:off x="457462" y="4584125"/>
          <a:ext cx="8719936" cy="1178900"/>
        </p:xfrm>
        <a:graphic>
          <a:graphicData uri="http://schemas.openxmlformats.org/drawingml/2006/table">
            <a:tbl>
              <a:tblPr firstRow="1" bandRow="1">
                <a:effectLst/>
                <a:tableStyleId>{5C22544A-7EE6-4342-B048-85BDC9FD1C3A}</a:tableStyleId>
              </a:tblPr>
              <a:tblGrid>
                <a:gridCol w="1939232">
                  <a:extLst>
                    <a:ext uri="{9D8B030D-6E8A-4147-A177-3AD203B41FA5}">
                      <a16:colId xmlns:a16="http://schemas.microsoft.com/office/drawing/2014/main" val="1496603498"/>
                    </a:ext>
                  </a:extLst>
                </a:gridCol>
                <a:gridCol w="1568570">
                  <a:extLst>
                    <a:ext uri="{9D8B030D-6E8A-4147-A177-3AD203B41FA5}">
                      <a16:colId xmlns:a16="http://schemas.microsoft.com/office/drawing/2014/main" val="1303970527"/>
                    </a:ext>
                  </a:extLst>
                </a:gridCol>
                <a:gridCol w="1737378">
                  <a:extLst>
                    <a:ext uri="{9D8B030D-6E8A-4147-A177-3AD203B41FA5}">
                      <a16:colId xmlns:a16="http://schemas.microsoft.com/office/drawing/2014/main" val="3543358334"/>
                    </a:ext>
                  </a:extLst>
                </a:gridCol>
                <a:gridCol w="1737378">
                  <a:extLst>
                    <a:ext uri="{9D8B030D-6E8A-4147-A177-3AD203B41FA5}">
                      <a16:colId xmlns:a16="http://schemas.microsoft.com/office/drawing/2014/main" val="4273781023"/>
                    </a:ext>
                  </a:extLst>
                </a:gridCol>
                <a:gridCol w="1737378">
                  <a:extLst>
                    <a:ext uri="{9D8B030D-6E8A-4147-A177-3AD203B41FA5}">
                      <a16:colId xmlns:a16="http://schemas.microsoft.com/office/drawing/2014/main" val="2864326571"/>
                    </a:ext>
                  </a:extLst>
                </a:gridCol>
              </a:tblGrid>
              <a:tr h="437212">
                <a:tc>
                  <a:txBody>
                    <a:bodyPr/>
                    <a:lstStyle/>
                    <a:p>
                      <a:pPr lvl="0"/>
                      <a:r>
                        <a:rPr lang="it-IT" dirty="0"/>
                        <a:t>PARTECIPAZIONI</a:t>
                      </a:r>
                    </a:p>
                  </a:txBody>
                  <a:tcPr/>
                </a:tc>
                <a:tc>
                  <a:txBody>
                    <a:bodyPr/>
                    <a:lstStyle/>
                    <a:p>
                      <a:pPr lvl="0"/>
                      <a:r>
                        <a:rPr lang="it-IT"/>
                        <a:t>2018</a:t>
                      </a:r>
                    </a:p>
                  </a:txBody>
                  <a:tcPr/>
                </a:tc>
                <a:tc>
                  <a:txBody>
                    <a:bodyPr/>
                    <a:lstStyle/>
                    <a:p>
                      <a:pPr lvl="0"/>
                      <a:r>
                        <a:rPr lang="it-IT"/>
                        <a:t>2017</a:t>
                      </a:r>
                    </a:p>
                  </a:txBody>
                  <a:tcPr/>
                </a:tc>
                <a:tc>
                  <a:txBody>
                    <a:bodyPr/>
                    <a:lstStyle/>
                    <a:p>
                      <a:pPr lvl="0"/>
                      <a:r>
                        <a:rPr lang="it-IT" dirty="0"/>
                        <a:t>2016</a:t>
                      </a:r>
                    </a:p>
                  </a:txBody>
                  <a:tcPr/>
                </a:tc>
                <a:tc>
                  <a:txBody>
                    <a:bodyPr/>
                    <a:lstStyle/>
                    <a:p>
                      <a:pPr lvl="0"/>
                      <a:r>
                        <a:rPr lang="it-IT"/>
                        <a:t>2015</a:t>
                      </a:r>
                    </a:p>
                  </a:txBody>
                  <a:tcPr/>
                </a:tc>
                <a:extLst>
                  <a:ext uri="{0D108BD9-81ED-4DB2-BD59-A6C34878D82A}">
                    <a16:rowId xmlns:a16="http://schemas.microsoft.com/office/drawing/2014/main" val="780220115"/>
                  </a:ext>
                </a:extLst>
              </a:tr>
              <a:tr h="370844">
                <a:tc>
                  <a:txBody>
                    <a:bodyPr/>
                    <a:lstStyle/>
                    <a:p>
                      <a:pPr lvl="0"/>
                      <a:r>
                        <a:rPr lang="it-IT" dirty="0"/>
                        <a:t>CONTROLLATE</a:t>
                      </a:r>
                    </a:p>
                  </a:txBody>
                  <a:tcPr/>
                </a:tc>
                <a:tc>
                  <a:txBody>
                    <a:bodyPr/>
                    <a:lstStyle/>
                    <a:p>
                      <a:pPr lvl="0"/>
                      <a:r>
                        <a:rPr lang="it-IT" sz="1800" kern="1200">
                          <a:solidFill>
                            <a:srgbClr val="000000"/>
                          </a:solidFill>
                          <a:latin typeface="Calibri"/>
                        </a:rPr>
                        <a:t>360.000 € </a:t>
                      </a:r>
                      <a:endParaRPr lang="it-IT"/>
                    </a:p>
                  </a:txBody>
                  <a:tcPr/>
                </a:tc>
                <a:tc>
                  <a:txBody>
                    <a:bodyPr/>
                    <a:lstStyle/>
                    <a:p>
                      <a:pPr lvl="0"/>
                      <a:r>
                        <a:rPr lang="it-IT" sz="1800" kern="1200">
                          <a:solidFill>
                            <a:srgbClr val="000000"/>
                          </a:solidFill>
                          <a:latin typeface="Calibri"/>
                        </a:rPr>
                        <a:t>360.000 € </a:t>
                      </a:r>
                      <a:endParaRPr lang="it-IT"/>
                    </a:p>
                  </a:txBody>
                  <a:tcPr/>
                </a:tc>
                <a:tc>
                  <a:txBody>
                    <a:bodyPr/>
                    <a:lstStyle/>
                    <a:p>
                      <a:pPr lvl="0"/>
                      <a:r>
                        <a:rPr lang="it-IT" sz="1800" kern="1200">
                          <a:solidFill>
                            <a:srgbClr val="000000"/>
                          </a:solidFill>
                          <a:latin typeface="Calibri"/>
                        </a:rPr>
                        <a:t>360.000 € </a:t>
                      </a:r>
                      <a:endParaRPr lang="it-IT"/>
                    </a:p>
                  </a:txBody>
                  <a:tcPr/>
                </a:tc>
                <a:tc>
                  <a:txBody>
                    <a:bodyPr/>
                    <a:lstStyle/>
                    <a:p>
                      <a:pPr lvl="0"/>
                      <a:r>
                        <a:rPr lang="it-IT" sz="1800" kern="1200">
                          <a:solidFill>
                            <a:srgbClr val="000000"/>
                          </a:solidFill>
                          <a:latin typeface="Calibri"/>
                        </a:rPr>
                        <a:t>88.438 € </a:t>
                      </a:r>
                      <a:endParaRPr lang="it-IT"/>
                    </a:p>
                  </a:txBody>
                  <a:tcPr/>
                </a:tc>
                <a:extLst>
                  <a:ext uri="{0D108BD9-81ED-4DB2-BD59-A6C34878D82A}">
                    <a16:rowId xmlns:a16="http://schemas.microsoft.com/office/drawing/2014/main" val="2679294821"/>
                  </a:ext>
                </a:extLst>
              </a:tr>
              <a:tr h="370844">
                <a:tc>
                  <a:txBody>
                    <a:bodyPr/>
                    <a:lstStyle/>
                    <a:p>
                      <a:pPr lvl="0"/>
                      <a:r>
                        <a:rPr lang="it-IT"/>
                        <a:t>COLLEGATE</a:t>
                      </a:r>
                    </a:p>
                  </a:txBody>
                  <a:tcPr/>
                </a:tc>
                <a:tc>
                  <a:txBody>
                    <a:bodyPr/>
                    <a:lstStyle/>
                    <a:p>
                      <a:pPr lvl="0"/>
                      <a:r>
                        <a:rPr lang="it-IT" sz="1800" kern="1200">
                          <a:solidFill>
                            <a:srgbClr val="000000"/>
                          </a:solidFill>
                          <a:latin typeface="Calibri"/>
                        </a:rPr>
                        <a:t>150.000 €</a:t>
                      </a:r>
                      <a:endParaRPr lang="it-IT"/>
                    </a:p>
                  </a:txBody>
                  <a:tcPr/>
                </a:tc>
                <a:tc>
                  <a:txBody>
                    <a:bodyPr/>
                    <a:lstStyle/>
                    <a:p>
                      <a:pPr lvl="0"/>
                      <a:r>
                        <a:rPr lang="it-IT" sz="1800" kern="1200">
                          <a:solidFill>
                            <a:srgbClr val="000000"/>
                          </a:solidFill>
                          <a:latin typeface="Calibri"/>
                        </a:rPr>
                        <a:t>150.000 €</a:t>
                      </a:r>
                      <a:endParaRPr lang="it-IT"/>
                    </a:p>
                  </a:txBody>
                  <a:tcPr/>
                </a:tc>
                <a:tc>
                  <a:txBody>
                    <a:bodyPr/>
                    <a:lstStyle/>
                    <a:p>
                      <a:pPr lvl="0"/>
                      <a:r>
                        <a:rPr lang="it-IT" sz="1800" kern="1200">
                          <a:solidFill>
                            <a:srgbClr val="000000"/>
                          </a:solidFill>
                          <a:latin typeface="Calibri"/>
                        </a:rPr>
                        <a:t>30.000 €</a:t>
                      </a:r>
                      <a:endParaRPr lang="it-IT"/>
                    </a:p>
                  </a:txBody>
                  <a:tcPr/>
                </a:tc>
                <a:tc>
                  <a:txBody>
                    <a:bodyPr/>
                    <a:lstStyle/>
                    <a:p>
                      <a:pPr lvl="0"/>
                      <a:r>
                        <a:rPr lang="it-IT" dirty="0"/>
                        <a:t>15.000 </a:t>
                      </a:r>
                      <a:r>
                        <a:rPr lang="it-IT" sz="1800" kern="1200" dirty="0">
                          <a:solidFill>
                            <a:srgbClr val="000000"/>
                          </a:solidFill>
                          <a:latin typeface="Calibri"/>
                        </a:rPr>
                        <a:t>€ </a:t>
                      </a:r>
                      <a:endParaRPr lang="it-IT" dirty="0"/>
                    </a:p>
                  </a:txBody>
                  <a:tcPr/>
                </a:tc>
                <a:extLst>
                  <a:ext uri="{0D108BD9-81ED-4DB2-BD59-A6C34878D82A}">
                    <a16:rowId xmlns:a16="http://schemas.microsoft.com/office/drawing/2014/main" val="673009824"/>
                  </a:ext>
                </a:extLst>
              </a:tr>
            </a:tbl>
          </a:graphicData>
        </a:graphic>
      </p:graphicFrame>
    </p:spTree>
    <p:extLst>
      <p:ext uri="{BB962C8B-B14F-4D97-AF65-F5344CB8AC3E}">
        <p14:creationId xmlns:p14="http://schemas.microsoft.com/office/powerpoint/2010/main" val="3739518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ma 5">
            <a:extLst>
              <a:ext uri="{FF2B5EF4-FFF2-40B4-BE49-F238E27FC236}">
                <a16:creationId xmlns:a16="http://schemas.microsoft.com/office/drawing/2014/main" id="{6B097BB2-7BEB-4FF2-9393-CD36EE14C36D}"/>
              </a:ext>
            </a:extLst>
          </p:cNvPr>
          <p:cNvGraphicFramePr/>
          <p:nvPr>
            <p:extLst>
              <p:ext uri="{D42A27DB-BD31-4B8C-83A1-F6EECF244321}">
                <p14:modId xmlns:p14="http://schemas.microsoft.com/office/powerpoint/2010/main" val="3869660957"/>
              </p:ext>
            </p:extLst>
          </p:nvPr>
        </p:nvGraphicFramePr>
        <p:xfrm>
          <a:off x="2093746" y="1944702"/>
          <a:ext cx="5981110" cy="5144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Immagine 7" descr="Immagine che contiene disegnando&#10;&#10;Descrizione generata automaticamente">
            <a:extLst>
              <a:ext uri="{FF2B5EF4-FFF2-40B4-BE49-F238E27FC236}">
                <a16:creationId xmlns:a16="http://schemas.microsoft.com/office/drawing/2014/main" id="{C4B7BC69-AA98-48BA-AAFE-828E60151F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1341" y="6072662"/>
            <a:ext cx="2201521" cy="785338"/>
          </a:xfrm>
          <a:prstGeom prst="rect">
            <a:avLst/>
          </a:prstGeom>
        </p:spPr>
      </p:pic>
      <p:sp>
        <p:nvSpPr>
          <p:cNvPr id="9" name="CasellaDiTesto 8">
            <a:extLst>
              <a:ext uri="{FF2B5EF4-FFF2-40B4-BE49-F238E27FC236}">
                <a16:creationId xmlns:a16="http://schemas.microsoft.com/office/drawing/2014/main" id="{78E53046-7B76-4D15-86DE-74C7120DD98D}"/>
              </a:ext>
            </a:extLst>
          </p:cNvPr>
          <p:cNvSpPr txBox="1"/>
          <p:nvPr/>
        </p:nvSpPr>
        <p:spPr>
          <a:xfrm>
            <a:off x="471341" y="309489"/>
            <a:ext cx="4986924" cy="2031325"/>
          </a:xfrm>
          <a:prstGeom prst="rect">
            <a:avLst/>
          </a:prstGeom>
          <a:noFill/>
        </p:spPr>
        <p:txBody>
          <a:bodyPr wrap="square" numCol="1" rtlCol="0">
            <a:spAutoFit/>
          </a:bodyPr>
          <a:lstStyle/>
          <a:p>
            <a:pPr marL="285750" indent="-285750" defTabSz="914400">
              <a:buClr>
                <a:schemeClr val="accent1"/>
              </a:buClr>
              <a:buSzPct val="80000"/>
              <a:buFont typeface="Wingdings 3" panose="05040102010807070707" pitchFamily="18" charset="2"/>
              <a:buChar char="u"/>
            </a:pPr>
            <a:r>
              <a:rPr lang="it-IT" dirty="0">
                <a:solidFill>
                  <a:srgbClr val="000000"/>
                </a:solidFill>
                <a:latin typeface="Calibri"/>
              </a:rPr>
              <a:t> Il gruppo Rocchetta detiene il 30% della GRD   SOCIETA' CONSORTILE A.R.L. </a:t>
            </a:r>
          </a:p>
          <a:p>
            <a:pPr marL="285750" indent="-285750" defTabSz="914400">
              <a:buClr>
                <a:schemeClr val="accent1"/>
              </a:buClr>
              <a:buSzPct val="80000"/>
              <a:buFont typeface="Wingdings 3" panose="05040102010807070707" pitchFamily="18" charset="2"/>
              <a:buChar char="u"/>
            </a:pPr>
            <a:r>
              <a:rPr lang="it-IT" dirty="0">
                <a:solidFill>
                  <a:srgbClr val="000000"/>
                </a:solidFill>
                <a:latin typeface="Calibri"/>
              </a:rPr>
              <a:t>GRD è un consorzio con sede legale a FAVARA (AG), e ha un capitale sociale di 500.000€ al 2018 (rispetto ai 100.000 del 2016) ed un fatturato relativo sempre al  2018 di 115 milioni di euro. </a:t>
            </a:r>
          </a:p>
        </p:txBody>
      </p:sp>
    </p:spTree>
    <p:extLst>
      <p:ext uri="{BB962C8B-B14F-4D97-AF65-F5344CB8AC3E}">
        <p14:creationId xmlns:p14="http://schemas.microsoft.com/office/powerpoint/2010/main" val="2654098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5B2E9B60-29FC-47D0-BE0F-73049FC8001C}"/>
              </a:ext>
            </a:extLst>
          </p:cNvPr>
          <p:cNvSpPr/>
          <p:nvPr/>
        </p:nvSpPr>
        <p:spPr>
          <a:xfrm>
            <a:off x="2387689" y="0"/>
            <a:ext cx="5119671" cy="830997"/>
          </a:xfrm>
          <a:prstGeom prst="rect">
            <a:avLst/>
          </a:prstGeom>
          <a:noFill/>
        </p:spPr>
        <p:txBody>
          <a:bodyPr wrap="none" lIns="91440" tIns="45720" rIns="91440" bIns="45720">
            <a:spAutoFit/>
          </a:bodyPr>
          <a:lstStyle/>
          <a:p>
            <a:pPr algn="ctr"/>
            <a:r>
              <a:rPr lang="it-IT" sz="2800" b="0" cap="none" spc="0" dirty="0">
                <a:ln w="0"/>
                <a:solidFill>
                  <a:schemeClr val="accent1"/>
                </a:solidFill>
                <a:effectLst>
                  <a:outerShdw blurRad="38100" dist="25400" dir="5400000" algn="ctr" rotWithShape="0">
                    <a:srgbClr val="6E747A">
                      <a:alpha val="43000"/>
                    </a:srgbClr>
                  </a:outerShdw>
                </a:effectLst>
              </a:rPr>
              <a:t>L’ORGANIGRAMMA</a:t>
            </a:r>
            <a:r>
              <a:rPr lang="it-IT" sz="4800" b="0" cap="none" spc="0" dirty="0">
                <a:ln w="0"/>
                <a:solidFill>
                  <a:schemeClr val="accent1"/>
                </a:solidFill>
                <a:effectLst>
                  <a:outerShdw blurRad="38100" dist="25400" dir="5400000" algn="ctr" rotWithShape="0">
                    <a:srgbClr val="6E747A">
                      <a:alpha val="43000"/>
                    </a:srgbClr>
                  </a:outerShdw>
                </a:effectLst>
              </a:rPr>
              <a:t> </a:t>
            </a:r>
            <a:r>
              <a:rPr lang="it-IT" sz="2800" b="0" cap="none" spc="0" dirty="0">
                <a:ln w="0"/>
                <a:solidFill>
                  <a:schemeClr val="accent1"/>
                </a:solidFill>
                <a:effectLst>
                  <a:outerShdw blurRad="38100" dist="25400" dir="5400000" algn="ctr" rotWithShape="0">
                    <a:srgbClr val="6E747A">
                      <a:alpha val="43000"/>
                    </a:srgbClr>
                  </a:outerShdw>
                </a:effectLst>
              </a:rPr>
              <a:t>SOCIETARIO</a:t>
            </a:r>
          </a:p>
        </p:txBody>
      </p:sp>
      <p:graphicFrame>
        <p:nvGraphicFramePr>
          <p:cNvPr id="13" name="Diagramma 12">
            <a:extLst>
              <a:ext uri="{FF2B5EF4-FFF2-40B4-BE49-F238E27FC236}">
                <a16:creationId xmlns:a16="http://schemas.microsoft.com/office/drawing/2014/main" id="{3ED7FDAC-C6AE-415F-A22B-9DF451971EBA}"/>
              </a:ext>
            </a:extLst>
          </p:cNvPr>
          <p:cNvGraphicFramePr/>
          <p:nvPr>
            <p:extLst>
              <p:ext uri="{D42A27DB-BD31-4B8C-83A1-F6EECF244321}">
                <p14:modId xmlns:p14="http://schemas.microsoft.com/office/powerpoint/2010/main" val="2042348375"/>
              </p:ext>
            </p:extLst>
          </p:nvPr>
        </p:nvGraphicFramePr>
        <p:xfrm>
          <a:off x="1227029" y="832852"/>
          <a:ext cx="7440989" cy="4781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Immagine 14" descr="Immagine che contiene disegnando&#10;&#10;Descrizione generata automaticamente">
            <a:extLst>
              <a:ext uri="{FF2B5EF4-FFF2-40B4-BE49-F238E27FC236}">
                <a16:creationId xmlns:a16="http://schemas.microsoft.com/office/drawing/2014/main" id="{ACD1C0B8-9492-4E6F-B015-29F45D3E9F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4400" y="5923764"/>
            <a:ext cx="2618922" cy="934236"/>
          </a:xfrm>
          <a:prstGeom prst="rect">
            <a:avLst/>
          </a:prstGeom>
        </p:spPr>
      </p:pic>
      <p:sp>
        <p:nvSpPr>
          <p:cNvPr id="8" name="CasellaDiTesto 7">
            <a:extLst>
              <a:ext uri="{FF2B5EF4-FFF2-40B4-BE49-F238E27FC236}">
                <a16:creationId xmlns:a16="http://schemas.microsoft.com/office/drawing/2014/main" id="{675C7E2A-BF8F-429A-82E3-C846976F228C}"/>
              </a:ext>
            </a:extLst>
          </p:cNvPr>
          <p:cNvSpPr txBox="1"/>
          <p:nvPr/>
        </p:nvSpPr>
        <p:spPr>
          <a:xfrm>
            <a:off x="3211366" y="5681770"/>
            <a:ext cx="8226228" cy="738664"/>
          </a:xfrm>
          <a:prstGeom prst="rect">
            <a:avLst/>
          </a:prstGeom>
          <a:noFill/>
        </p:spPr>
        <p:txBody>
          <a:bodyPr wrap="square" rtlCol="0">
            <a:spAutoFit/>
          </a:bodyPr>
          <a:lstStyle/>
          <a:p>
            <a:pPr lvl="0" defTabSz="914400">
              <a:defRPr sz="1800" b="0" i="0" u="none" strike="noStrike" kern="0" cap="none" spc="0" baseline="0">
                <a:solidFill>
                  <a:srgbClr val="000000"/>
                </a:solidFill>
                <a:uFillTx/>
              </a:defRPr>
            </a:pPr>
            <a:r>
              <a:rPr lang="it-IT" sz="1400" dirty="0">
                <a:solidFill>
                  <a:srgbClr val="000000"/>
                </a:solidFill>
                <a:latin typeface="Calibri"/>
              </a:rPr>
              <a:t>La GRD possiede delle partecipazioni minoritarie (meno del 20%) del Gruppo </a:t>
            </a:r>
            <a:r>
              <a:rPr lang="it-IT" sz="1400" dirty="0" err="1">
                <a:solidFill>
                  <a:srgbClr val="000000"/>
                </a:solidFill>
                <a:latin typeface="Calibri"/>
              </a:rPr>
              <a:t>VéGé</a:t>
            </a:r>
            <a:r>
              <a:rPr lang="it-IT" sz="1400" dirty="0">
                <a:solidFill>
                  <a:srgbClr val="000000"/>
                </a:solidFill>
                <a:latin typeface="Calibri"/>
              </a:rPr>
              <a:t> retail S.R.L., che è una cooperativa italiana multi-insegna operante sempre nella grande distribuzione organizzata, che vanta 3528 punti vendita in tutta Italia.</a:t>
            </a:r>
          </a:p>
        </p:txBody>
      </p:sp>
    </p:spTree>
    <p:extLst>
      <p:ext uri="{BB962C8B-B14F-4D97-AF65-F5344CB8AC3E}">
        <p14:creationId xmlns:p14="http://schemas.microsoft.com/office/powerpoint/2010/main" val="2194342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46666309-E2B0-4D60-964A-CAC92013B75F}"/>
              </a:ext>
            </a:extLst>
          </p:cNvPr>
          <p:cNvSpPr/>
          <p:nvPr/>
        </p:nvSpPr>
        <p:spPr>
          <a:xfrm>
            <a:off x="47114" y="1511386"/>
            <a:ext cx="5106571" cy="584775"/>
          </a:xfrm>
          <a:prstGeom prst="rect">
            <a:avLst/>
          </a:prstGeom>
          <a:noFill/>
        </p:spPr>
        <p:txBody>
          <a:bodyPr wrap="square" lIns="91440" tIns="45720" rIns="91440" bIns="45720">
            <a:spAutoFit/>
          </a:bodyPr>
          <a:lstStyle/>
          <a:p>
            <a:pPr algn="ctr"/>
            <a:r>
              <a:rPr lang="it-IT" sz="3200" b="0" cap="none" spc="0" dirty="0">
                <a:ln w="0"/>
                <a:solidFill>
                  <a:schemeClr val="accent1"/>
                </a:solidFill>
                <a:effectLst>
                  <a:outerShdw blurRad="38100" dist="25400" dir="5400000" algn="ctr" rotWithShape="0">
                    <a:srgbClr val="6E747A">
                      <a:alpha val="43000"/>
                    </a:srgbClr>
                  </a:outerShdw>
                </a:effectLst>
              </a:rPr>
              <a:t>GARANZIE CONCESSE</a:t>
            </a:r>
          </a:p>
        </p:txBody>
      </p:sp>
      <p:sp>
        <p:nvSpPr>
          <p:cNvPr id="7" name="CasellaDiTesto 6">
            <a:extLst>
              <a:ext uri="{FF2B5EF4-FFF2-40B4-BE49-F238E27FC236}">
                <a16:creationId xmlns:a16="http://schemas.microsoft.com/office/drawing/2014/main" id="{E143B972-1AA8-45F2-8429-2F5D9CE6BAAA}"/>
              </a:ext>
            </a:extLst>
          </p:cNvPr>
          <p:cNvSpPr txBox="1"/>
          <p:nvPr/>
        </p:nvSpPr>
        <p:spPr>
          <a:xfrm>
            <a:off x="590839" y="2242550"/>
            <a:ext cx="4342673" cy="1200329"/>
          </a:xfrm>
          <a:prstGeom prst="rect">
            <a:avLst/>
          </a:prstGeom>
          <a:noFill/>
        </p:spPr>
        <p:txBody>
          <a:bodyPr wrap="square" rtlCol="0">
            <a:spAutoFit/>
          </a:bodyPr>
          <a:lstStyle/>
          <a:p>
            <a:pPr marL="285750" indent="-285750">
              <a:buClr>
                <a:srgbClr val="E84C22"/>
              </a:buClr>
              <a:buSzPct val="80000"/>
              <a:buFont typeface="Wingdings 3" panose="05040102010807070707" pitchFamily="18" charset="2"/>
              <a:buChar char="u"/>
            </a:pPr>
            <a:r>
              <a:rPr lang="it-IT" dirty="0">
                <a:solidFill>
                  <a:prstClr val="black"/>
                </a:solidFill>
              </a:rPr>
              <a:t>Dai dati in nostro possesso la Rocchetta S.R.L. non ha concesso garanzie mobiliari o immobiliari per i propri debiti in stato patrimoniale.</a:t>
            </a:r>
            <a:endParaRPr lang="it-IT" dirty="0"/>
          </a:p>
        </p:txBody>
      </p:sp>
      <p:sp>
        <p:nvSpPr>
          <p:cNvPr id="9" name="Rettangolo 8">
            <a:extLst>
              <a:ext uri="{FF2B5EF4-FFF2-40B4-BE49-F238E27FC236}">
                <a16:creationId xmlns:a16="http://schemas.microsoft.com/office/drawing/2014/main" id="{EF1B1659-23C2-4C74-9E9F-8F7102F63943}"/>
              </a:ext>
            </a:extLst>
          </p:cNvPr>
          <p:cNvSpPr/>
          <p:nvPr/>
        </p:nvSpPr>
        <p:spPr>
          <a:xfrm>
            <a:off x="5399874" y="1542163"/>
            <a:ext cx="3262240" cy="584775"/>
          </a:xfrm>
          <a:prstGeom prst="rect">
            <a:avLst/>
          </a:prstGeom>
          <a:noFill/>
        </p:spPr>
        <p:txBody>
          <a:bodyPr wrap="none" lIns="91440" tIns="45720" rIns="91440" bIns="45720">
            <a:spAutoFit/>
          </a:bodyPr>
          <a:lstStyle/>
          <a:p>
            <a:pPr algn="ctr"/>
            <a:r>
              <a:rPr lang="it-IT" sz="3200" b="0" cap="none" spc="0" dirty="0">
                <a:ln w="0"/>
                <a:solidFill>
                  <a:schemeClr val="accent1"/>
                </a:solidFill>
                <a:effectLst>
                  <a:outerShdw blurRad="38100" dist="25400" dir="5400000" algn="ctr" rotWithShape="0">
                    <a:srgbClr val="6E747A">
                      <a:alpha val="43000"/>
                    </a:srgbClr>
                  </a:outerShdw>
                </a:effectLst>
              </a:rPr>
              <a:t>TEAM AZIENDALE</a:t>
            </a:r>
          </a:p>
        </p:txBody>
      </p:sp>
      <p:sp>
        <p:nvSpPr>
          <p:cNvPr id="10" name="CasellaDiTesto 9">
            <a:extLst>
              <a:ext uri="{FF2B5EF4-FFF2-40B4-BE49-F238E27FC236}">
                <a16:creationId xmlns:a16="http://schemas.microsoft.com/office/drawing/2014/main" id="{3F0A1A6D-162E-49BD-9A71-A60875512B4E}"/>
              </a:ext>
            </a:extLst>
          </p:cNvPr>
          <p:cNvSpPr txBox="1"/>
          <p:nvPr/>
        </p:nvSpPr>
        <p:spPr>
          <a:xfrm>
            <a:off x="5153685" y="2242550"/>
            <a:ext cx="3849638" cy="3416320"/>
          </a:xfrm>
          <a:prstGeom prst="rect">
            <a:avLst/>
          </a:prstGeom>
          <a:noFill/>
        </p:spPr>
        <p:txBody>
          <a:bodyPr wrap="square" rtlCol="0">
            <a:spAutoFit/>
          </a:bodyPr>
          <a:lstStyle/>
          <a:p>
            <a:pPr marL="285750" indent="-285750">
              <a:buClr>
                <a:srgbClr val="E84C22"/>
              </a:buClr>
              <a:buSzPct val="80000"/>
              <a:buFont typeface="Wingdings 3" panose="05040102010807070707" pitchFamily="18" charset="2"/>
              <a:buChar char="u"/>
            </a:pPr>
            <a:r>
              <a:rPr lang="it-IT" dirty="0">
                <a:solidFill>
                  <a:prstClr val="black"/>
                </a:solidFill>
              </a:rPr>
              <a:t>Non abbiamo trovato né dal report né da dal sito web informazioni riguardanti l'assetto del team aziendale e dei membri consiglio di amministrazione, che in una società come il gruppo Rocchetta, che vanta circa 120 dipendenti, denota una bassissima apertura al rilascio delle informazioni sulle realtà aziendali</a:t>
            </a:r>
            <a:endParaRPr lang="it-IT" dirty="0"/>
          </a:p>
        </p:txBody>
      </p:sp>
      <p:pic>
        <p:nvPicPr>
          <p:cNvPr id="12" name="Immagine 11" descr="Immagine che contiene disegnando&#10;&#10;Descrizione generata automaticamente">
            <a:extLst>
              <a:ext uri="{FF2B5EF4-FFF2-40B4-BE49-F238E27FC236}">
                <a16:creationId xmlns:a16="http://schemas.microsoft.com/office/drawing/2014/main" id="{DC38C1FE-4C85-4571-A407-877BDC916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837" y="5875942"/>
            <a:ext cx="2752982" cy="982058"/>
          </a:xfrm>
          <a:prstGeom prst="rect">
            <a:avLst/>
          </a:prstGeom>
        </p:spPr>
      </p:pic>
    </p:spTree>
    <p:extLst>
      <p:ext uri="{BB962C8B-B14F-4D97-AF65-F5344CB8AC3E}">
        <p14:creationId xmlns:p14="http://schemas.microsoft.com/office/powerpoint/2010/main" val="1108551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ABA95A0-5495-4A50-96BE-F3D48956706A}"/>
              </a:ext>
            </a:extLst>
          </p:cNvPr>
          <p:cNvSpPr/>
          <p:nvPr/>
        </p:nvSpPr>
        <p:spPr>
          <a:xfrm>
            <a:off x="1055197" y="234001"/>
            <a:ext cx="7666651" cy="830997"/>
          </a:xfrm>
          <a:prstGeom prst="rect">
            <a:avLst/>
          </a:prstGeom>
          <a:noFill/>
        </p:spPr>
        <p:txBody>
          <a:bodyPr wrap="none" lIns="91440" tIns="45720" rIns="91440" bIns="45720">
            <a:spAutoFit/>
          </a:bodyPr>
          <a:lstStyle/>
          <a:p>
            <a:pPr algn="ctr"/>
            <a:r>
              <a:rPr lang="it-IT" sz="4800" b="1" cap="none" spc="0" dirty="0">
                <a:ln w="0"/>
                <a:solidFill>
                  <a:schemeClr val="accent1"/>
                </a:solidFill>
                <a:effectLst>
                  <a:outerShdw blurRad="38100" dist="25400" dir="5400000" algn="ctr" rotWithShape="0">
                    <a:srgbClr val="6E747A">
                      <a:alpha val="43000"/>
                    </a:srgbClr>
                  </a:outerShdw>
                </a:effectLst>
                <a:latin typeface="Calibri Light"/>
              </a:rPr>
              <a:t>DATI</a:t>
            </a:r>
            <a:r>
              <a:rPr lang="it-IT" sz="2800" b="1" cap="none" spc="0" dirty="0">
                <a:ln w="0"/>
                <a:solidFill>
                  <a:schemeClr val="accent1"/>
                </a:solidFill>
                <a:effectLst>
                  <a:outerShdw blurRad="38100" dist="25400" dir="5400000" algn="ctr" rotWithShape="0">
                    <a:srgbClr val="6E747A">
                      <a:alpha val="43000"/>
                    </a:srgbClr>
                  </a:outerShdw>
                </a:effectLst>
                <a:latin typeface="Calibri Light"/>
              </a:rPr>
              <a:t> </a:t>
            </a:r>
            <a:r>
              <a:rPr lang="it-IT" sz="4800" b="1" cap="none" spc="0" dirty="0">
                <a:ln w="0"/>
                <a:solidFill>
                  <a:schemeClr val="accent1"/>
                </a:solidFill>
                <a:effectLst>
                  <a:outerShdw blurRad="38100" dist="25400" dir="5400000" algn="ctr" rotWithShape="0">
                    <a:srgbClr val="6E747A">
                      <a:alpha val="43000"/>
                    </a:srgbClr>
                  </a:outerShdw>
                </a:effectLst>
                <a:latin typeface="Calibri Light"/>
              </a:rPr>
              <a:t>DI BILANCIO POCO CHIARI</a:t>
            </a:r>
            <a:endParaRPr lang="it-IT" sz="4800" b="1" cap="none" spc="0" dirty="0">
              <a:ln w="0"/>
              <a:solidFill>
                <a:schemeClr val="accent1"/>
              </a:solidFill>
              <a:effectLst>
                <a:outerShdw blurRad="38100" dist="25400" dir="5400000" algn="ctr" rotWithShape="0">
                  <a:srgbClr val="6E747A">
                    <a:alpha val="43000"/>
                  </a:srgbClr>
                </a:outerShdw>
              </a:effectLst>
            </a:endParaRPr>
          </a:p>
        </p:txBody>
      </p:sp>
      <p:sp>
        <p:nvSpPr>
          <p:cNvPr id="7" name="Connettore 6">
            <a:extLst>
              <a:ext uri="{FF2B5EF4-FFF2-40B4-BE49-F238E27FC236}">
                <a16:creationId xmlns:a16="http://schemas.microsoft.com/office/drawing/2014/main" id="{FC0C8832-1299-43B6-92AF-134C5C09B5F1}"/>
              </a:ext>
            </a:extLst>
          </p:cNvPr>
          <p:cNvSpPr/>
          <p:nvPr/>
        </p:nvSpPr>
        <p:spPr>
          <a:xfrm>
            <a:off x="98474" y="1064998"/>
            <a:ext cx="6738425" cy="4178104"/>
          </a:xfrm>
          <a:prstGeom prst="flowChartConnector">
            <a:avLst/>
          </a:prstGeom>
          <a:solidFill>
            <a:schemeClr val="accent1">
              <a:alpha val="66000"/>
            </a:schemeClr>
          </a:solidFill>
          <a:ln>
            <a:solidFill>
              <a:srgbClr val="F089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450213" defTabSz="914400">
              <a:lnSpc>
                <a:spcPct val="150000"/>
              </a:lnSpc>
              <a:defRPr sz="1800" b="0" i="0" u="none" strike="noStrike" kern="0" cap="none" spc="0" baseline="0">
                <a:solidFill>
                  <a:srgbClr val="000000"/>
                </a:solidFill>
                <a:uFillTx/>
              </a:defRPr>
            </a:pPr>
            <a:r>
              <a:rPr lang="it-IT" sz="1600" kern="0" dirty="0">
                <a:solidFill>
                  <a:srgbClr val="000000"/>
                </a:solidFill>
                <a:ea typeface="Times New Roman" pitchFamily="18"/>
                <a:cs typeface="Calibri" pitchFamily="34"/>
              </a:rPr>
              <a:t>Dal bilancio emergono però dei dati anomali in riferimento ai valori dei </a:t>
            </a:r>
            <a:r>
              <a:rPr lang="it-IT" sz="1600" i="1" kern="0" dirty="0">
                <a:solidFill>
                  <a:schemeClr val="tx1"/>
                </a:solidFill>
                <a:ea typeface="Times New Roman" pitchFamily="18"/>
                <a:cs typeface="Calibri" pitchFamily="34"/>
              </a:rPr>
              <a:t>crediti a lungo termine</a:t>
            </a:r>
            <a:r>
              <a:rPr lang="it-IT" sz="1600" kern="0" dirty="0">
                <a:solidFill>
                  <a:schemeClr val="tx1"/>
                </a:solidFill>
                <a:ea typeface="Times New Roman" pitchFamily="18"/>
                <a:cs typeface="Calibri" pitchFamily="34"/>
              </a:rPr>
              <a:t> </a:t>
            </a:r>
            <a:r>
              <a:rPr lang="it-IT" sz="1600" kern="0" dirty="0">
                <a:solidFill>
                  <a:srgbClr val="000000"/>
                </a:solidFill>
                <a:ea typeface="Times New Roman" pitchFamily="18"/>
                <a:cs typeface="Calibri" pitchFamily="34"/>
              </a:rPr>
              <a:t>verso società collegate, che hanno visto un aumento molto considerevole sia nell’anno 2017 che si attestano su un valore di 375.550€, che nell'esercizio 2018, con un valore di 675.550€, in rapporto  al periodo che va dal 2013 al 2015 in cui si attestavano solo sui 7500 €</a:t>
            </a:r>
            <a:r>
              <a:rPr lang="it-IT" sz="1600" kern="0" dirty="0">
                <a:solidFill>
                  <a:srgbClr val="000000"/>
                </a:solidFill>
                <a:latin typeface="Calibri" pitchFamily="34"/>
                <a:ea typeface="Times New Roman" pitchFamily="18"/>
                <a:cs typeface="Calibri" pitchFamily="34"/>
              </a:rPr>
              <a:t>. </a:t>
            </a:r>
            <a:endParaRPr lang="it-IT" sz="1600" kern="0" dirty="0">
              <a:solidFill>
                <a:srgbClr val="000000"/>
              </a:solidFill>
              <a:latin typeface="Calibri" pitchFamily="34"/>
              <a:ea typeface="Times New Roman" pitchFamily="18"/>
              <a:cs typeface="Times New Roman" pitchFamily="18"/>
            </a:endParaRPr>
          </a:p>
        </p:txBody>
      </p:sp>
      <p:pic>
        <p:nvPicPr>
          <p:cNvPr id="9" name="Immagine 8" descr="Immagine che contiene disegnando&#10;&#10;Descrizione generata automaticamente">
            <a:extLst>
              <a:ext uri="{FF2B5EF4-FFF2-40B4-BE49-F238E27FC236}">
                <a16:creationId xmlns:a16="http://schemas.microsoft.com/office/drawing/2014/main" id="{BBB0476C-FDD8-4A0F-AB8B-A1433235F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025" y="5973051"/>
            <a:ext cx="2466462" cy="879849"/>
          </a:xfrm>
          <a:prstGeom prst="rect">
            <a:avLst/>
          </a:prstGeom>
        </p:spPr>
      </p:pic>
      <p:sp>
        <p:nvSpPr>
          <p:cNvPr id="10" name="Connettore 9">
            <a:extLst>
              <a:ext uri="{FF2B5EF4-FFF2-40B4-BE49-F238E27FC236}">
                <a16:creationId xmlns:a16="http://schemas.microsoft.com/office/drawing/2014/main" id="{8FB1C0A3-D73C-423A-BB4B-BD8909CEC8B8}"/>
              </a:ext>
            </a:extLst>
          </p:cNvPr>
          <p:cNvSpPr/>
          <p:nvPr/>
        </p:nvSpPr>
        <p:spPr>
          <a:xfrm>
            <a:off x="5462954" y="3429000"/>
            <a:ext cx="5664591" cy="3042138"/>
          </a:xfrm>
          <a:prstGeom prst="flowChartConnector">
            <a:avLst/>
          </a:prstGeom>
          <a:solidFill>
            <a:srgbClr val="FBEA21">
              <a:alpha val="46000"/>
            </a:srgbClr>
          </a:solidFill>
          <a:ln>
            <a:solidFill>
              <a:srgbClr val="FDF5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450213" defTabSz="914400">
              <a:lnSpc>
                <a:spcPct val="150000"/>
              </a:lnSpc>
              <a:defRPr sz="1800" b="0" i="0" u="none" strike="noStrike" kern="0" cap="none" spc="0" baseline="0">
                <a:solidFill>
                  <a:srgbClr val="000000"/>
                </a:solidFill>
                <a:uFillTx/>
              </a:defRPr>
            </a:pPr>
            <a:r>
              <a:rPr lang="it-IT" sz="1600" dirty="0">
                <a:solidFill>
                  <a:srgbClr val="000000"/>
                </a:solidFill>
                <a:latin typeface="Calibri" pitchFamily="34"/>
                <a:ea typeface="Times New Roman" pitchFamily="18"/>
                <a:cs typeface="Calibri" pitchFamily="34"/>
              </a:rPr>
              <a:t>La cosa strana è che nello stato patrimoniale della società collegata GRD consortile non si trova il riscontro corrispondente sotto la voce dei debiti a lungo termine verso società collegate, poiché tale valore corrisponde a 0. </a:t>
            </a:r>
            <a:endParaRPr lang="it-IT" sz="1600" dirty="0">
              <a:solidFill>
                <a:srgbClr val="000000"/>
              </a:solidFill>
              <a:latin typeface="Calibri" pitchFamily="34"/>
              <a:ea typeface="Calibri" pitchFamily="34"/>
              <a:cs typeface="Times New Roman" pitchFamily="18"/>
            </a:endParaRPr>
          </a:p>
        </p:txBody>
      </p:sp>
    </p:spTree>
    <p:extLst>
      <p:ext uri="{BB962C8B-B14F-4D97-AF65-F5344CB8AC3E}">
        <p14:creationId xmlns:p14="http://schemas.microsoft.com/office/powerpoint/2010/main" val="182398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tangolo 13">
            <a:extLst>
              <a:ext uri="{FF2B5EF4-FFF2-40B4-BE49-F238E27FC236}">
                <a16:creationId xmlns:a16="http://schemas.microsoft.com/office/drawing/2014/main" id="{5651618F-44F0-4380-B74B-CE9502CDA57E}"/>
              </a:ext>
            </a:extLst>
          </p:cNvPr>
          <p:cNvSpPr/>
          <p:nvPr/>
        </p:nvSpPr>
        <p:spPr>
          <a:xfrm>
            <a:off x="70740" y="79075"/>
            <a:ext cx="9079922" cy="1569660"/>
          </a:xfrm>
          <a:prstGeom prst="rect">
            <a:avLst/>
          </a:prstGeom>
          <a:noFill/>
        </p:spPr>
        <p:txBody>
          <a:bodyPr wrap="none" lIns="91440" tIns="45720" rIns="91440" bIns="45720">
            <a:spAutoFit/>
          </a:bodyPr>
          <a:lstStyle/>
          <a:p>
            <a:pPr algn="ctr"/>
            <a:r>
              <a:rPr lang="it-IT" sz="4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ANDAMENTO DELLE RELAZIONI </a:t>
            </a:r>
          </a:p>
          <a:p>
            <a:pPr algn="ctr"/>
            <a:r>
              <a:rPr lang="it-IT" sz="4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CON IL MERCATO:FORNITORI</a:t>
            </a:r>
          </a:p>
        </p:txBody>
      </p:sp>
      <p:sp>
        <p:nvSpPr>
          <p:cNvPr id="20" name="Connettore 19">
            <a:extLst>
              <a:ext uri="{FF2B5EF4-FFF2-40B4-BE49-F238E27FC236}">
                <a16:creationId xmlns:a16="http://schemas.microsoft.com/office/drawing/2014/main" id="{30D6F202-2CAD-43B8-8273-72F18876C13E}"/>
              </a:ext>
            </a:extLst>
          </p:cNvPr>
          <p:cNvSpPr/>
          <p:nvPr/>
        </p:nvSpPr>
        <p:spPr>
          <a:xfrm>
            <a:off x="7033943" y="1832701"/>
            <a:ext cx="2263532" cy="2020997"/>
          </a:xfrm>
          <a:prstGeom prst="flowChartConnector">
            <a:avLst/>
          </a:prstGeom>
          <a:solidFill>
            <a:schemeClr val="accent1">
              <a:alpha val="44000"/>
            </a:schemeClr>
          </a:solidFill>
          <a:ln>
            <a:solidFill>
              <a:srgbClr val="F5B0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it-IT" sz="1600" dirty="0">
                <a:solidFill>
                  <a:prstClr val="black"/>
                </a:solidFill>
              </a:rPr>
              <a:t>Alto potere contrattuale nei confronti dei fornitori</a:t>
            </a:r>
          </a:p>
        </p:txBody>
      </p:sp>
      <p:pic>
        <p:nvPicPr>
          <p:cNvPr id="23" name="Immagine 22" descr="Immagine che contiene disegnando&#10;&#10;Descrizione generata automaticamente">
            <a:extLst>
              <a:ext uri="{FF2B5EF4-FFF2-40B4-BE49-F238E27FC236}">
                <a16:creationId xmlns:a16="http://schemas.microsoft.com/office/drawing/2014/main" id="{8FC451ED-D9E5-46E0-8694-4C74CB7BE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5469" y="6112148"/>
            <a:ext cx="2025848" cy="722671"/>
          </a:xfrm>
          <a:prstGeom prst="rect">
            <a:avLst/>
          </a:prstGeom>
        </p:spPr>
      </p:pic>
      <p:sp>
        <p:nvSpPr>
          <p:cNvPr id="24" name="Rettangolo 23">
            <a:extLst>
              <a:ext uri="{FF2B5EF4-FFF2-40B4-BE49-F238E27FC236}">
                <a16:creationId xmlns:a16="http://schemas.microsoft.com/office/drawing/2014/main" id="{51D73EB7-533B-4977-8A51-E7AF3A8FD367}"/>
              </a:ext>
            </a:extLst>
          </p:cNvPr>
          <p:cNvSpPr/>
          <p:nvPr/>
        </p:nvSpPr>
        <p:spPr>
          <a:xfrm>
            <a:off x="329976" y="1573945"/>
            <a:ext cx="3119187" cy="523220"/>
          </a:xfrm>
          <a:prstGeom prst="rect">
            <a:avLst/>
          </a:prstGeom>
          <a:noFill/>
        </p:spPr>
        <p:txBody>
          <a:bodyPr wrap="none" lIns="91440" tIns="45720" rIns="91440" bIns="45720">
            <a:spAutoFit/>
          </a:bodyPr>
          <a:lstStyle/>
          <a:p>
            <a:pPr algn="ctr"/>
            <a:r>
              <a:rPr lang="it-IT" sz="2800" b="0" cap="none" spc="0" dirty="0">
                <a:ln w="0"/>
                <a:solidFill>
                  <a:schemeClr val="accent1"/>
                </a:solidFill>
                <a:effectLst>
                  <a:outerShdw blurRad="38100" dist="25400" dir="5400000" algn="ctr" rotWithShape="0">
                    <a:srgbClr val="6E747A">
                      <a:alpha val="43000"/>
                    </a:srgbClr>
                  </a:outerShdw>
                </a:effectLst>
              </a:rPr>
              <a:t>GIORNI FORNITORI</a:t>
            </a:r>
          </a:p>
        </p:txBody>
      </p:sp>
      <p:graphicFrame>
        <p:nvGraphicFramePr>
          <p:cNvPr id="28" name="Tabella 28">
            <a:extLst>
              <a:ext uri="{FF2B5EF4-FFF2-40B4-BE49-F238E27FC236}">
                <a16:creationId xmlns:a16="http://schemas.microsoft.com/office/drawing/2014/main" id="{57A494F2-D670-482D-8852-B1B556683D47}"/>
              </a:ext>
            </a:extLst>
          </p:cNvPr>
          <p:cNvGraphicFramePr>
            <a:graphicFrameLocks noGrp="1"/>
          </p:cNvGraphicFramePr>
          <p:nvPr>
            <p:extLst>
              <p:ext uri="{D42A27DB-BD31-4B8C-83A1-F6EECF244321}">
                <p14:modId xmlns:p14="http://schemas.microsoft.com/office/powerpoint/2010/main" val="1404410336"/>
              </p:ext>
            </p:extLst>
          </p:nvPr>
        </p:nvGraphicFramePr>
        <p:xfrm>
          <a:off x="408031" y="2126064"/>
          <a:ext cx="6552000" cy="1737600"/>
        </p:xfrm>
        <a:graphic>
          <a:graphicData uri="http://schemas.openxmlformats.org/drawingml/2006/table">
            <a:tbl>
              <a:tblPr firstRow="1" bandRow="1">
                <a:tableStyleId>{5C22544A-7EE6-4342-B048-85BDC9FD1C3A}</a:tableStyleId>
              </a:tblPr>
              <a:tblGrid>
                <a:gridCol w="1310400">
                  <a:extLst>
                    <a:ext uri="{9D8B030D-6E8A-4147-A177-3AD203B41FA5}">
                      <a16:colId xmlns:a16="http://schemas.microsoft.com/office/drawing/2014/main" val="1453939691"/>
                    </a:ext>
                  </a:extLst>
                </a:gridCol>
                <a:gridCol w="1310400">
                  <a:extLst>
                    <a:ext uri="{9D8B030D-6E8A-4147-A177-3AD203B41FA5}">
                      <a16:colId xmlns:a16="http://schemas.microsoft.com/office/drawing/2014/main" val="1509293426"/>
                    </a:ext>
                  </a:extLst>
                </a:gridCol>
                <a:gridCol w="1310400">
                  <a:extLst>
                    <a:ext uri="{9D8B030D-6E8A-4147-A177-3AD203B41FA5}">
                      <a16:colId xmlns:a16="http://schemas.microsoft.com/office/drawing/2014/main" val="2379327553"/>
                    </a:ext>
                  </a:extLst>
                </a:gridCol>
                <a:gridCol w="1310400">
                  <a:extLst>
                    <a:ext uri="{9D8B030D-6E8A-4147-A177-3AD203B41FA5}">
                      <a16:colId xmlns:a16="http://schemas.microsoft.com/office/drawing/2014/main" val="3234269707"/>
                    </a:ext>
                  </a:extLst>
                </a:gridCol>
                <a:gridCol w="1310400">
                  <a:extLst>
                    <a:ext uri="{9D8B030D-6E8A-4147-A177-3AD203B41FA5}">
                      <a16:colId xmlns:a16="http://schemas.microsoft.com/office/drawing/2014/main" val="3230919627"/>
                    </a:ext>
                  </a:extLst>
                </a:gridCol>
              </a:tblGrid>
              <a:tr h="518400">
                <a:tc>
                  <a:txBody>
                    <a:bodyPr/>
                    <a:lstStyle/>
                    <a:p>
                      <a:r>
                        <a:rPr lang="it-IT" sz="1400" dirty="0"/>
                        <a:t>Rocchetta S.R.L.</a:t>
                      </a:r>
                    </a:p>
                  </a:txBody>
                  <a:tcPr/>
                </a:tc>
                <a:tc>
                  <a:txBody>
                    <a:bodyPr/>
                    <a:lstStyle/>
                    <a:p>
                      <a:r>
                        <a:rPr lang="it-IT" sz="1400" b="0" dirty="0">
                          <a:latin typeface="+mn-lt"/>
                        </a:rPr>
                        <a:t>Debiti </a:t>
                      </a:r>
                      <a:r>
                        <a:rPr lang="it-IT" sz="1400" b="0" dirty="0" err="1">
                          <a:latin typeface="+mn-lt"/>
                        </a:rPr>
                        <a:t>vs.fornitori</a:t>
                      </a:r>
                      <a:endParaRPr lang="it-IT" sz="1400" b="0" dirty="0">
                        <a:latin typeface="+mn-lt"/>
                      </a:endParaRPr>
                    </a:p>
                  </a:txBody>
                  <a:tcPr/>
                </a:tc>
                <a:tc>
                  <a:txBody>
                    <a:bodyPr/>
                    <a:lstStyle/>
                    <a:p>
                      <a:r>
                        <a:rPr lang="it-IT" sz="1400" b="0" dirty="0"/>
                        <a:t>Costi materie prime</a:t>
                      </a:r>
                    </a:p>
                  </a:txBody>
                  <a:tcPr/>
                </a:tc>
                <a:tc>
                  <a:txBody>
                    <a:bodyPr/>
                    <a:lstStyle/>
                    <a:p>
                      <a:r>
                        <a:rPr lang="it-IT" sz="1400" b="0" dirty="0"/>
                        <a:t>Servizi</a:t>
                      </a:r>
                    </a:p>
                  </a:txBody>
                  <a:tcPr/>
                </a:tc>
                <a:tc>
                  <a:txBody>
                    <a:bodyPr/>
                    <a:lstStyle/>
                    <a:p>
                      <a:r>
                        <a:rPr lang="it-IT" sz="1400" b="0" dirty="0"/>
                        <a:t>Giorni fornitori</a:t>
                      </a:r>
                    </a:p>
                  </a:txBody>
                  <a:tcPr/>
                </a:tc>
                <a:extLst>
                  <a:ext uri="{0D108BD9-81ED-4DB2-BD59-A6C34878D82A}">
                    <a16:rowId xmlns:a16="http://schemas.microsoft.com/office/drawing/2014/main" val="946546124"/>
                  </a:ext>
                </a:extLst>
              </a:tr>
              <a:tr h="282734">
                <a:tc>
                  <a:txBody>
                    <a:bodyPr/>
                    <a:lstStyle/>
                    <a:p>
                      <a:r>
                        <a:rPr lang="it-IT" sz="1400" dirty="0"/>
                        <a:t>2018</a:t>
                      </a:r>
                    </a:p>
                  </a:txBody>
                  <a:tcPr/>
                </a:tc>
                <a:tc>
                  <a:txBody>
                    <a:bodyPr/>
                    <a:lstStyle/>
                    <a:p>
                      <a:r>
                        <a:rPr lang="it-IT" sz="1400" dirty="0"/>
                        <a:t>8.246.944</a:t>
                      </a:r>
                    </a:p>
                  </a:txBody>
                  <a:tcPr/>
                </a:tc>
                <a:tc>
                  <a:txBody>
                    <a:bodyPr/>
                    <a:lstStyle/>
                    <a:p>
                      <a:pPr algn="l"/>
                      <a:r>
                        <a:rPr lang="it-IT" sz="1400" dirty="0"/>
                        <a:t>49.699.742</a:t>
                      </a:r>
                    </a:p>
                  </a:txBody>
                  <a:tcPr/>
                </a:tc>
                <a:tc>
                  <a:txBody>
                    <a:bodyPr/>
                    <a:lstStyle/>
                    <a:p>
                      <a:r>
                        <a:rPr lang="it-IT" sz="1400" dirty="0"/>
                        <a:t>5.133.212</a:t>
                      </a:r>
                    </a:p>
                  </a:txBody>
                  <a:tcPr/>
                </a:tc>
                <a:tc>
                  <a:txBody>
                    <a:bodyPr/>
                    <a:lstStyle/>
                    <a:p>
                      <a:r>
                        <a:rPr lang="it-IT" sz="1400" dirty="0"/>
                        <a:t>54.17</a:t>
                      </a:r>
                    </a:p>
                  </a:txBody>
                  <a:tcPr/>
                </a:tc>
                <a:extLst>
                  <a:ext uri="{0D108BD9-81ED-4DB2-BD59-A6C34878D82A}">
                    <a16:rowId xmlns:a16="http://schemas.microsoft.com/office/drawing/2014/main" val="1725452770"/>
                  </a:ext>
                </a:extLst>
              </a:tr>
              <a:tr h="274894">
                <a:tc>
                  <a:txBody>
                    <a:bodyPr/>
                    <a:lstStyle/>
                    <a:p>
                      <a:r>
                        <a:rPr lang="it-IT" sz="1400" dirty="0"/>
                        <a:t>2017</a:t>
                      </a:r>
                    </a:p>
                  </a:txBody>
                  <a:tcPr/>
                </a:tc>
                <a:tc>
                  <a:txBody>
                    <a:bodyPr/>
                    <a:lstStyle/>
                    <a:p>
                      <a:r>
                        <a:rPr lang="it-IT" sz="1400" dirty="0"/>
                        <a:t>7.433.008</a:t>
                      </a:r>
                    </a:p>
                  </a:txBody>
                  <a:tcPr/>
                </a:tc>
                <a:tc>
                  <a:txBody>
                    <a:bodyPr/>
                    <a:lstStyle/>
                    <a:p>
                      <a:r>
                        <a:rPr lang="it-IT" sz="1400" dirty="0"/>
                        <a:t>38.117.413</a:t>
                      </a:r>
                    </a:p>
                  </a:txBody>
                  <a:tcPr/>
                </a:tc>
                <a:tc>
                  <a:txBody>
                    <a:bodyPr/>
                    <a:lstStyle/>
                    <a:p>
                      <a:r>
                        <a:rPr lang="it-IT" sz="1400" dirty="0"/>
                        <a:t>3.625.242</a:t>
                      </a:r>
                    </a:p>
                  </a:txBody>
                  <a:tcPr/>
                </a:tc>
                <a:tc>
                  <a:txBody>
                    <a:bodyPr/>
                    <a:lstStyle/>
                    <a:p>
                      <a:r>
                        <a:rPr lang="it-IT" sz="1400" dirty="0"/>
                        <a:t>64,19</a:t>
                      </a:r>
                    </a:p>
                  </a:txBody>
                  <a:tcPr/>
                </a:tc>
                <a:extLst>
                  <a:ext uri="{0D108BD9-81ED-4DB2-BD59-A6C34878D82A}">
                    <a16:rowId xmlns:a16="http://schemas.microsoft.com/office/drawing/2014/main" val="541701372"/>
                  </a:ext>
                </a:extLst>
              </a:tr>
              <a:tr h="274894">
                <a:tc>
                  <a:txBody>
                    <a:bodyPr/>
                    <a:lstStyle/>
                    <a:p>
                      <a:r>
                        <a:rPr lang="it-IT" sz="1400" dirty="0"/>
                        <a:t>2016</a:t>
                      </a:r>
                    </a:p>
                  </a:txBody>
                  <a:tcPr/>
                </a:tc>
                <a:tc>
                  <a:txBody>
                    <a:bodyPr/>
                    <a:lstStyle/>
                    <a:p>
                      <a:r>
                        <a:rPr lang="it-IT" sz="1400" dirty="0"/>
                        <a:t>6.261.888</a:t>
                      </a:r>
                    </a:p>
                  </a:txBody>
                  <a:tcPr/>
                </a:tc>
                <a:tc>
                  <a:txBody>
                    <a:bodyPr/>
                    <a:lstStyle/>
                    <a:p>
                      <a:r>
                        <a:rPr lang="it-IT" sz="1400" dirty="0"/>
                        <a:t>36.271.084</a:t>
                      </a:r>
                    </a:p>
                  </a:txBody>
                  <a:tcPr/>
                </a:tc>
                <a:tc>
                  <a:txBody>
                    <a:bodyPr/>
                    <a:lstStyle/>
                    <a:p>
                      <a:r>
                        <a:rPr lang="it-IT" sz="1400" dirty="0"/>
                        <a:t>1.651.805</a:t>
                      </a:r>
                    </a:p>
                  </a:txBody>
                  <a:tcPr/>
                </a:tc>
                <a:tc>
                  <a:txBody>
                    <a:bodyPr/>
                    <a:lstStyle/>
                    <a:p>
                      <a:r>
                        <a:rPr lang="it-IT" sz="1400" dirty="0"/>
                        <a:t>59,44</a:t>
                      </a:r>
                    </a:p>
                  </a:txBody>
                  <a:tcPr/>
                </a:tc>
                <a:extLst>
                  <a:ext uri="{0D108BD9-81ED-4DB2-BD59-A6C34878D82A}">
                    <a16:rowId xmlns:a16="http://schemas.microsoft.com/office/drawing/2014/main" val="2925295878"/>
                  </a:ext>
                </a:extLst>
              </a:tr>
              <a:tr h="274894">
                <a:tc>
                  <a:txBody>
                    <a:bodyPr/>
                    <a:lstStyle/>
                    <a:p>
                      <a:r>
                        <a:rPr lang="it-IT" sz="1400" dirty="0"/>
                        <a:t>2015</a:t>
                      </a:r>
                    </a:p>
                  </a:txBody>
                  <a:tcPr/>
                </a:tc>
                <a:tc>
                  <a:txBody>
                    <a:bodyPr/>
                    <a:lstStyle/>
                    <a:p>
                      <a:r>
                        <a:rPr lang="it-IT" sz="1400" dirty="0"/>
                        <a:t>4.037.501</a:t>
                      </a:r>
                    </a:p>
                  </a:txBody>
                  <a:tcPr/>
                </a:tc>
                <a:tc>
                  <a:txBody>
                    <a:bodyPr/>
                    <a:lstStyle/>
                    <a:p>
                      <a:r>
                        <a:rPr lang="it-IT" sz="1400" dirty="0"/>
                        <a:t>16.183.079</a:t>
                      </a:r>
                    </a:p>
                  </a:txBody>
                  <a:tcPr/>
                </a:tc>
                <a:tc>
                  <a:txBody>
                    <a:bodyPr/>
                    <a:lstStyle/>
                    <a:p>
                      <a:r>
                        <a:rPr lang="it-IT" sz="1400" dirty="0"/>
                        <a:t>1.447.981</a:t>
                      </a:r>
                    </a:p>
                  </a:txBody>
                  <a:tcPr/>
                </a:tc>
                <a:tc>
                  <a:txBody>
                    <a:bodyPr/>
                    <a:lstStyle/>
                    <a:p>
                      <a:r>
                        <a:rPr lang="it-IT" sz="1400" dirty="0"/>
                        <a:t>82,43</a:t>
                      </a:r>
                    </a:p>
                  </a:txBody>
                  <a:tcPr/>
                </a:tc>
                <a:extLst>
                  <a:ext uri="{0D108BD9-81ED-4DB2-BD59-A6C34878D82A}">
                    <a16:rowId xmlns:a16="http://schemas.microsoft.com/office/drawing/2014/main" val="3437248078"/>
                  </a:ext>
                </a:extLst>
              </a:tr>
            </a:tbl>
          </a:graphicData>
        </a:graphic>
      </p:graphicFrame>
      <p:graphicFrame>
        <p:nvGraphicFramePr>
          <p:cNvPr id="30" name="Tabella 30">
            <a:extLst>
              <a:ext uri="{FF2B5EF4-FFF2-40B4-BE49-F238E27FC236}">
                <a16:creationId xmlns:a16="http://schemas.microsoft.com/office/drawing/2014/main" id="{B80BCB49-FB1C-4995-9F85-9541868AB392}"/>
              </a:ext>
            </a:extLst>
          </p:cNvPr>
          <p:cNvGraphicFramePr>
            <a:graphicFrameLocks noGrp="1"/>
          </p:cNvGraphicFramePr>
          <p:nvPr>
            <p:extLst>
              <p:ext uri="{D42A27DB-BD31-4B8C-83A1-F6EECF244321}">
                <p14:modId xmlns:p14="http://schemas.microsoft.com/office/powerpoint/2010/main" val="2430324581"/>
              </p:ext>
            </p:extLst>
          </p:nvPr>
        </p:nvGraphicFramePr>
        <p:xfrm>
          <a:off x="408031" y="3920727"/>
          <a:ext cx="6547438" cy="304800"/>
        </p:xfrm>
        <a:graphic>
          <a:graphicData uri="http://schemas.openxmlformats.org/drawingml/2006/table">
            <a:tbl>
              <a:tblPr firstRow="1" bandRow="1">
                <a:tableStyleId>{5C22544A-7EE6-4342-B048-85BDC9FD1C3A}</a:tableStyleId>
              </a:tblPr>
              <a:tblGrid>
                <a:gridCol w="3273719">
                  <a:extLst>
                    <a:ext uri="{9D8B030D-6E8A-4147-A177-3AD203B41FA5}">
                      <a16:colId xmlns:a16="http://schemas.microsoft.com/office/drawing/2014/main" val="3165081782"/>
                    </a:ext>
                  </a:extLst>
                </a:gridCol>
                <a:gridCol w="3273719">
                  <a:extLst>
                    <a:ext uri="{9D8B030D-6E8A-4147-A177-3AD203B41FA5}">
                      <a16:colId xmlns:a16="http://schemas.microsoft.com/office/drawing/2014/main" val="2380429261"/>
                    </a:ext>
                  </a:extLst>
                </a:gridCol>
              </a:tblGrid>
              <a:tr h="127253">
                <a:tc>
                  <a:txBody>
                    <a:bodyPr/>
                    <a:lstStyle/>
                    <a:p>
                      <a:r>
                        <a:rPr lang="it-IT" sz="1400" b="0" dirty="0">
                          <a:solidFill>
                            <a:schemeClr val="tx1"/>
                          </a:solidFill>
                        </a:rPr>
                        <a:t>Giorni fornitori medi </a:t>
                      </a:r>
                    </a:p>
                  </a:txBody>
                  <a:tcPr>
                    <a:solidFill>
                      <a:srgbClr val="F6D0CC"/>
                    </a:solidFill>
                  </a:tcPr>
                </a:tc>
                <a:tc>
                  <a:txBody>
                    <a:bodyPr/>
                    <a:lstStyle/>
                    <a:p>
                      <a:r>
                        <a:rPr lang="it-IT" sz="1400" b="0" dirty="0">
                          <a:solidFill>
                            <a:schemeClr val="tx1"/>
                          </a:solidFill>
                        </a:rPr>
                        <a:t>65,06</a:t>
                      </a:r>
                    </a:p>
                  </a:txBody>
                  <a:tcPr>
                    <a:solidFill>
                      <a:srgbClr val="FBE9E8"/>
                    </a:solidFill>
                  </a:tcPr>
                </a:tc>
                <a:extLst>
                  <a:ext uri="{0D108BD9-81ED-4DB2-BD59-A6C34878D82A}">
                    <a16:rowId xmlns:a16="http://schemas.microsoft.com/office/drawing/2014/main" val="1378251319"/>
                  </a:ext>
                </a:extLst>
              </a:tr>
            </a:tbl>
          </a:graphicData>
        </a:graphic>
      </p:graphicFrame>
      <p:graphicFrame>
        <p:nvGraphicFramePr>
          <p:cNvPr id="36" name="Tabella 36">
            <a:extLst>
              <a:ext uri="{FF2B5EF4-FFF2-40B4-BE49-F238E27FC236}">
                <a16:creationId xmlns:a16="http://schemas.microsoft.com/office/drawing/2014/main" id="{F51AF23C-B353-4564-9123-D3A799362D56}"/>
              </a:ext>
            </a:extLst>
          </p:cNvPr>
          <p:cNvGraphicFramePr>
            <a:graphicFrameLocks noGrp="1"/>
          </p:cNvGraphicFramePr>
          <p:nvPr>
            <p:extLst>
              <p:ext uri="{D42A27DB-BD31-4B8C-83A1-F6EECF244321}">
                <p14:modId xmlns:p14="http://schemas.microsoft.com/office/powerpoint/2010/main" val="1227168005"/>
              </p:ext>
            </p:extLst>
          </p:nvPr>
        </p:nvGraphicFramePr>
        <p:xfrm>
          <a:off x="397979" y="4374788"/>
          <a:ext cx="6557490" cy="1737360"/>
        </p:xfrm>
        <a:graphic>
          <a:graphicData uri="http://schemas.openxmlformats.org/drawingml/2006/table">
            <a:tbl>
              <a:tblPr firstRow="1" bandRow="1">
                <a:tableStyleId>{5C22544A-7EE6-4342-B048-85BDC9FD1C3A}</a:tableStyleId>
              </a:tblPr>
              <a:tblGrid>
                <a:gridCol w="1311498">
                  <a:extLst>
                    <a:ext uri="{9D8B030D-6E8A-4147-A177-3AD203B41FA5}">
                      <a16:colId xmlns:a16="http://schemas.microsoft.com/office/drawing/2014/main" val="3608497486"/>
                    </a:ext>
                  </a:extLst>
                </a:gridCol>
                <a:gridCol w="1311498">
                  <a:extLst>
                    <a:ext uri="{9D8B030D-6E8A-4147-A177-3AD203B41FA5}">
                      <a16:colId xmlns:a16="http://schemas.microsoft.com/office/drawing/2014/main" val="1057685083"/>
                    </a:ext>
                  </a:extLst>
                </a:gridCol>
                <a:gridCol w="1311498">
                  <a:extLst>
                    <a:ext uri="{9D8B030D-6E8A-4147-A177-3AD203B41FA5}">
                      <a16:colId xmlns:a16="http://schemas.microsoft.com/office/drawing/2014/main" val="1119761338"/>
                    </a:ext>
                  </a:extLst>
                </a:gridCol>
                <a:gridCol w="1311498">
                  <a:extLst>
                    <a:ext uri="{9D8B030D-6E8A-4147-A177-3AD203B41FA5}">
                      <a16:colId xmlns:a16="http://schemas.microsoft.com/office/drawing/2014/main" val="53103694"/>
                    </a:ext>
                  </a:extLst>
                </a:gridCol>
                <a:gridCol w="1311498">
                  <a:extLst>
                    <a:ext uri="{9D8B030D-6E8A-4147-A177-3AD203B41FA5}">
                      <a16:colId xmlns:a16="http://schemas.microsoft.com/office/drawing/2014/main" val="2321715029"/>
                    </a:ext>
                  </a:extLst>
                </a:gridCol>
              </a:tblGrid>
              <a:tr h="400551">
                <a:tc>
                  <a:txBody>
                    <a:bodyPr/>
                    <a:lstStyle/>
                    <a:p>
                      <a:r>
                        <a:rPr lang="it-IT" sz="1400" dirty="0"/>
                        <a:t>Settore dei Supermercati</a:t>
                      </a:r>
                    </a:p>
                  </a:txBody>
                  <a:tcPr/>
                </a:tc>
                <a:tc>
                  <a:txBody>
                    <a:bodyPr/>
                    <a:lstStyle/>
                    <a:p>
                      <a:r>
                        <a:rPr lang="it-IT" sz="1400" dirty="0"/>
                        <a:t>Debiti vs. fornitori</a:t>
                      </a:r>
                    </a:p>
                  </a:txBody>
                  <a:tcPr/>
                </a:tc>
                <a:tc>
                  <a:txBody>
                    <a:bodyPr/>
                    <a:lstStyle/>
                    <a:p>
                      <a:r>
                        <a:rPr lang="it-IT" sz="1400" dirty="0"/>
                        <a:t>Costi materie prime</a:t>
                      </a:r>
                    </a:p>
                  </a:txBody>
                  <a:tcPr/>
                </a:tc>
                <a:tc>
                  <a:txBody>
                    <a:bodyPr/>
                    <a:lstStyle/>
                    <a:p>
                      <a:r>
                        <a:rPr lang="it-IT" sz="1400" dirty="0"/>
                        <a:t>Servizi</a:t>
                      </a:r>
                    </a:p>
                  </a:txBody>
                  <a:tcPr/>
                </a:tc>
                <a:tc>
                  <a:txBody>
                    <a:bodyPr/>
                    <a:lstStyle/>
                    <a:p>
                      <a:r>
                        <a:rPr lang="it-IT" sz="1400" dirty="0"/>
                        <a:t>Giorni fornitori</a:t>
                      </a:r>
                    </a:p>
                  </a:txBody>
                  <a:tcPr/>
                </a:tc>
                <a:extLst>
                  <a:ext uri="{0D108BD9-81ED-4DB2-BD59-A6C34878D82A}">
                    <a16:rowId xmlns:a16="http://schemas.microsoft.com/office/drawing/2014/main" val="3908583609"/>
                  </a:ext>
                </a:extLst>
              </a:tr>
              <a:tr h="286669">
                <a:tc>
                  <a:txBody>
                    <a:bodyPr/>
                    <a:lstStyle/>
                    <a:p>
                      <a:r>
                        <a:rPr lang="it-IT" sz="1400" dirty="0"/>
                        <a:t>2018</a:t>
                      </a:r>
                    </a:p>
                  </a:txBody>
                  <a:tcPr/>
                </a:tc>
                <a:tc>
                  <a:txBody>
                    <a:bodyPr/>
                    <a:lstStyle/>
                    <a:p>
                      <a:r>
                        <a:rPr lang="it-IT" sz="1400" dirty="0"/>
                        <a:t>4.696.944</a:t>
                      </a:r>
                    </a:p>
                  </a:txBody>
                  <a:tcPr/>
                </a:tc>
                <a:tc>
                  <a:txBody>
                    <a:bodyPr/>
                    <a:lstStyle/>
                    <a:p>
                      <a:r>
                        <a:rPr lang="it-IT" sz="1400" dirty="0"/>
                        <a:t>24.440.739</a:t>
                      </a:r>
                    </a:p>
                  </a:txBody>
                  <a:tcPr/>
                </a:tc>
                <a:tc>
                  <a:txBody>
                    <a:bodyPr/>
                    <a:lstStyle/>
                    <a:p>
                      <a:r>
                        <a:rPr lang="it-IT" sz="1400" dirty="0"/>
                        <a:t>2.937.942</a:t>
                      </a:r>
                    </a:p>
                  </a:txBody>
                  <a:tcPr/>
                </a:tc>
                <a:tc>
                  <a:txBody>
                    <a:bodyPr/>
                    <a:lstStyle/>
                    <a:p>
                      <a:r>
                        <a:rPr lang="it-IT" sz="1400" dirty="0"/>
                        <a:t>61,76</a:t>
                      </a:r>
                    </a:p>
                  </a:txBody>
                  <a:tcPr/>
                </a:tc>
                <a:extLst>
                  <a:ext uri="{0D108BD9-81ED-4DB2-BD59-A6C34878D82A}">
                    <a16:rowId xmlns:a16="http://schemas.microsoft.com/office/drawing/2014/main" val="2261296316"/>
                  </a:ext>
                </a:extLst>
              </a:tr>
              <a:tr h="286669">
                <a:tc>
                  <a:txBody>
                    <a:bodyPr/>
                    <a:lstStyle/>
                    <a:p>
                      <a:r>
                        <a:rPr lang="it-IT" sz="1400" dirty="0"/>
                        <a:t>2017</a:t>
                      </a:r>
                    </a:p>
                  </a:txBody>
                  <a:tcPr/>
                </a:tc>
                <a:tc>
                  <a:txBody>
                    <a:bodyPr/>
                    <a:lstStyle/>
                    <a:p>
                      <a:r>
                        <a:rPr lang="it-IT" sz="1400" dirty="0"/>
                        <a:t>4.794.620</a:t>
                      </a:r>
                    </a:p>
                  </a:txBody>
                  <a:tcPr/>
                </a:tc>
                <a:tc>
                  <a:txBody>
                    <a:bodyPr/>
                    <a:lstStyle/>
                    <a:p>
                      <a:r>
                        <a:rPr lang="it-IT" sz="1400" dirty="0"/>
                        <a:t>24.260.380</a:t>
                      </a:r>
                    </a:p>
                  </a:txBody>
                  <a:tcPr/>
                </a:tc>
                <a:tc>
                  <a:txBody>
                    <a:bodyPr/>
                    <a:lstStyle/>
                    <a:p>
                      <a:r>
                        <a:rPr lang="it-IT" sz="1400" dirty="0"/>
                        <a:t>2.843.794</a:t>
                      </a:r>
                    </a:p>
                  </a:txBody>
                  <a:tcPr/>
                </a:tc>
                <a:tc>
                  <a:txBody>
                    <a:bodyPr/>
                    <a:lstStyle/>
                    <a:p>
                      <a:r>
                        <a:rPr lang="it-IT" sz="1400" dirty="0"/>
                        <a:t>63,68</a:t>
                      </a:r>
                    </a:p>
                  </a:txBody>
                  <a:tcPr/>
                </a:tc>
                <a:extLst>
                  <a:ext uri="{0D108BD9-81ED-4DB2-BD59-A6C34878D82A}">
                    <a16:rowId xmlns:a16="http://schemas.microsoft.com/office/drawing/2014/main" val="2195336935"/>
                  </a:ext>
                </a:extLst>
              </a:tr>
              <a:tr h="286669">
                <a:tc>
                  <a:txBody>
                    <a:bodyPr/>
                    <a:lstStyle/>
                    <a:p>
                      <a:r>
                        <a:rPr lang="it-IT" sz="1400" dirty="0"/>
                        <a:t>2016</a:t>
                      </a:r>
                    </a:p>
                  </a:txBody>
                  <a:tcPr/>
                </a:tc>
                <a:tc>
                  <a:txBody>
                    <a:bodyPr/>
                    <a:lstStyle/>
                    <a:p>
                      <a:r>
                        <a:rPr lang="it-IT" sz="1400" dirty="0"/>
                        <a:t>4.471.178</a:t>
                      </a:r>
                    </a:p>
                  </a:txBody>
                  <a:tcPr/>
                </a:tc>
                <a:tc>
                  <a:txBody>
                    <a:bodyPr/>
                    <a:lstStyle/>
                    <a:p>
                      <a:r>
                        <a:rPr lang="it-IT" sz="1400" dirty="0"/>
                        <a:t>24.153.624</a:t>
                      </a:r>
                    </a:p>
                  </a:txBody>
                  <a:tcPr/>
                </a:tc>
                <a:tc>
                  <a:txBody>
                    <a:bodyPr/>
                    <a:lstStyle/>
                    <a:p>
                      <a:r>
                        <a:rPr lang="it-IT" sz="1400" dirty="0"/>
                        <a:t>2.676.979</a:t>
                      </a:r>
                    </a:p>
                  </a:txBody>
                  <a:tcPr/>
                </a:tc>
                <a:tc>
                  <a:txBody>
                    <a:bodyPr/>
                    <a:lstStyle/>
                    <a:p>
                      <a:r>
                        <a:rPr lang="it-IT" sz="1400" dirty="0"/>
                        <a:t>59,99</a:t>
                      </a:r>
                    </a:p>
                  </a:txBody>
                  <a:tcPr/>
                </a:tc>
                <a:extLst>
                  <a:ext uri="{0D108BD9-81ED-4DB2-BD59-A6C34878D82A}">
                    <a16:rowId xmlns:a16="http://schemas.microsoft.com/office/drawing/2014/main" val="239392896"/>
                  </a:ext>
                </a:extLst>
              </a:tr>
              <a:tr h="286669">
                <a:tc>
                  <a:txBody>
                    <a:bodyPr/>
                    <a:lstStyle/>
                    <a:p>
                      <a:r>
                        <a:rPr lang="it-IT" sz="1400" dirty="0"/>
                        <a:t>2015</a:t>
                      </a:r>
                    </a:p>
                  </a:txBody>
                  <a:tcPr/>
                </a:tc>
                <a:tc>
                  <a:txBody>
                    <a:bodyPr/>
                    <a:lstStyle/>
                    <a:p>
                      <a:r>
                        <a:rPr lang="it-IT" sz="1400" dirty="0"/>
                        <a:t>3.618.126</a:t>
                      </a:r>
                    </a:p>
                  </a:txBody>
                  <a:tcPr/>
                </a:tc>
                <a:tc>
                  <a:txBody>
                    <a:bodyPr/>
                    <a:lstStyle/>
                    <a:p>
                      <a:r>
                        <a:rPr lang="it-IT" sz="1400" dirty="0"/>
                        <a:t>19.155.418</a:t>
                      </a:r>
                    </a:p>
                  </a:txBody>
                  <a:tcPr/>
                </a:tc>
                <a:tc>
                  <a:txBody>
                    <a:bodyPr/>
                    <a:lstStyle/>
                    <a:p>
                      <a:r>
                        <a:rPr lang="it-IT" sz="1400" dirty="0"/>
                        <a:t>1.985.578</a:t>
                      </a:r>
                    </a:p>
                  </a:txBody>
                  <a:tcPr/>
                </a:tc>
                <a:tc>
                  <a:txBody>
                    <a:bodyPr/>
                    <a:lstStyle/>
                    <a:p>
                      <a:r>
                        <a:rPr lang="it-IT" sz="1400" dirty="0"/>
                        <a:t>61,61</a:t>
                      </a:r>
                    </a:p>
                  </a:txBody>
                  <a:tcPr/>
                </a:tc>
                <a:extLst>
                  <a:ext uri="{0D108BD9-81ED-4DB2-BD59-A6C34878D82A}">
                    <a16:rowId xmlns:a16="http://schemas.microsoft.com/office/drawing/2014/main" val="2047844956"/>
                  </a:ext>
                </a:extLst>
              </a:tr>
            </a:tbl>
          </a:graphicData>
        </a:graphic>
      </p:graphicFrame>
      <p:graphicFrame>
        <p:nvGraphicFramePr>
          <p:cNvPr id="38" name="Tabella 38">
            <a:extLst>
              <a:ext uri="{FF2B5EF4-FFF2-40B4-BE49-F238E27FC236}">
                <a16:creationId xmlns:a16="http://schemas.microsoft.com/office/drawing/2014/main" id="{7F56A3F4-E8A9-40C1-9D78-555AF5FFDF39}"/>
              </a:ext>
            </a:extLst>
          </p:cNvPr>
          <p:cNvGraphicFramePr>
            <a:graphicFrameLocks noGrp="1"/>
          </p:cNvGraphicFramePr>
          <p:nvPr>
            <p:extLst>
              <p:ext uri="{D42A27DB-BD31-4B8C-83A1-F6EECF244321}">
                <p14:modId xmlns:p14="http://schemas.microsoft.com/office/powerpoint/2010/main" val="581014657"/>
              </p:ext>
            </p:extLst>
          </p:nvPr>
        </p:nvGraphicFramePr>
        <p:xfrm>
          <a:off x="418083" y="6164486"/>
          <a:ext cx="6547438" cy="304800"/>
        </p:xfrm>
        <a:graphic>
          <a:graphicData uri="http://schemas.openxmlformats.org/drawingml/2006/table">
            <a:tbl>
              <a:tblPr firstRow="1" bandRow="1">
                <a:tableStyleId>{5C22544A-7EE6-4342-B048-85BDC9FD1C3A}</a:tableStyleId>
              </a:tblPr>
              <a:tblGrid>
                <a:gridCol w="3273719">
                  <a:extLst>
                    <a:ext uri="{9D8B030D-6E8A-4147-A177-3AD203B41FA5}">
                      <a16:colId xmlns:a16="http://schemas.microsoft.com/office/drawing/2014/main" val="858910018"/>
                    </a:ext>
                  </a:extLst>
                </a:gridCol>
                <a:gridCol w="3273719">
                  <a:extLst>
                    <a:ext uri="{9D8B030D-6E8A-4147-A177-3AD203B41FA5}">
                      <a16:colId xmlns:a16="http://schemas.microsoft.com/office/drawing/2014/main" val="2130663161"/>
                    </a:ext>
                  </a:extLst>
                </a:gridCol>
              </a:tblGrid>
              <a:tr h="281236">
                <a:tc>
                  <a:txBody>
                    <a:bodyPr/>
                    <a:lstStyle/>
                    <a:p>
                      <a:r>
                        <a:rPr lang="it-IT" sz="1400" b="0" dirty="0">
                          <a:solidFill>
                            <a:schemeClr val="tx1"/>
                          </a:solidFill>
                        </a:rPr>
                        <a:t>Giorni fornitori medi </a:t>
                      </a:r>
                    </a:p>
                  </a:txBody>
                  <a:tcPr>
                    <a:solidFill>
                      <a:srgbClr val="F6D0CC"/>
                    </a:solidFill>
                  </a:tcPr>
                </a:tc>
                <a:tc>
                  <a:txBody>
                    <a:bodyPr/>
                    <a:lstStyle/>
                    <a:p>
                      <a:r>
                        <a:rPr lang="it-IT" sz="1400" b="0" dirty="0">
                          <a:solidFill>
                            <a:schemeClr val="tx1"/>
                          </a:solidFill>
                        </a:rPr>
                        <a:t>61,76</a:t>
                      </a:r>
                    </a:p>
                  </a:txBody>
                  <a:tcPr>
                    <a:solidFill>
                      <a:srgbClr val="FBE9E8"/>
                    </a:solidFill>
                  </a:tcPr>
                </a:tc>
                <a:extLst>
                  <a:ext uri="{0D108BD9-81ED-4DB2-BD59-A6C34878D82A}">
                    <a16:rowId xmlns:a16="http://schemas.microsoft.com/office/drawing/2014/main" val="3435156721"/>
                  </a:ext>
                </a:extLst>
              </a:tr>
            </a:tbl>
          </a:graphicData>
        </a:graphic>
      </p:graphicFrame>
      <p:sp>
        <p:nvSpPr>
          <p:cNvPr id="3" name="Ovale 2">
            <a:extLst>
              <a:ext uri="{FF2B5EF4-FFF2-40B4-BE49-F238E27FC236}">
                <a16:creationId xmlns:a16="http://schemas.microsoft.com/office/drawing/2014/main" id="{BC49A7E3-EFD2-4865-B86E-E927FE63832E}"/>
              </a:ext>
            </a:extLst>
          </p:cNvPr>
          <p:cNvSpPr/>
          <p:nvPr/>
        </p:nvSpPr>
        <p:spPr>
          <a:xfrm>
            <a:off x="7799630" y="3535356"/>
            <a:ext cx="2363373" cy="2020996"/>
          </a:xfrm>
          <a:prstGeom prst="ellipse">
            <a:avLst/>
          </a:prstGeom>
          <a:solidFill>
            <a:srgbClr val="FBE91D">
              <a:alpha val="66000"/>
            </a:srgbClr>
          </a:solidFill>
          <a:ln>
            <a:solidFill>
              <a:srgbClr val="FADE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tx1"/>
                </a:solidFill>
              </a:rPr>
              <a:t>Maggiore potere contrattuale nei confronti dei fornitori rispetto al settore</a:t>
            </a:r>
          </a:p>
        </p:txBody>
      </p:sp>
    </p:spTree>
    <p:extLst>
      <p:ext uri="{BB962C8B-B14F-4D97-AF65-F5344CB8AC3E}">
        <p14:creationId xmlns:p14="http://schemas.microsoft.com/office/powerpoint/2010/main" val="2526800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07A6FF69-0BD6-4A68-85CE-AD7522484E67}"/>
              </a:ext>
            </a:extLst>
          </p:cNvPr>
          <p:cNvSpPr/>
          <p:nvPr/>
        </p:nvSpPr>
        <p:spPr>
          <a:xfrm>
            <a:off x="194080" y="135645"/>
            <a:ext cx="9079922" cy="1569660"/>
          </a:xfrm>
          <a:prstGeom prst="rect">
            <a:avLst/>
          </a:prstGeom>
          <a:noFill/>
        </p:spPr>
        <p:txBody>
          <a:bodyPr wrap="none" lIns="91440" tIns="45720" rIns="91440" bIns="45720">
            <a:spAutoFit/>
          </a:bodyPr>
          <a:lstStyle/>
          <a:p>
            <a:pPr algn="ctr"/>
            <a:r>
              <a:rPr lang="it-IT"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ANDAMENTO DELLE RELAZIONI </a:t>
            </a:r>
          </a:p>
          <a:p>
            <a:pPr algn="ctr"/>
            <a:r>
              <a:rPr lang="it-IT"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CON IL MERCATO:CLIENTI</a:t>
            </a:r>
            <a:endParaRPr lang="it-IT" sz="4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Rettangolo 5">
            <a:extLst>
              <a:ext uri="{FF2B5EF4-FFF2-40B4-BE49-F238E27FC236}">
                <a16:creationId xmlns:a16="http://schemas.microsoft.com/office/drawing/2014/main" id="{F109450A-EE5D-4340-A304-63A408E4DEA6}"/>
              </a:ext>
            </a:extLst>
          </p:cNvPr>
          <p:cNvSpPr/>
          <p:nvPr/>
        </p:nvSpPr>
        <p:spPr>
          <a:xfrm>
            <a:off x="426598" y="1681151"/>
            <a:ext cx="2954215" cy="523220"/>
          </a:xfrm>
          <a:prstGeom prst="rect">
            <a:avLst/>
          </a:prstGeom>
          <a:noFill/>
        </p:spPr>
        <p:txBody>
          <a:bodyPr wrap="square" lIns="91440" tIns="45720" rIns="91440" bIns="45720">
            <a:spAutoFit/>
          </a:bodyPr>
          <a:lstStyle/>
          <a:p>
            <a:pPr algn="ctr"/>
            <a:r>
              <a:rPr lang="it-IT" sz="2800" b="0" cap="none" spc="0" dirty="0">
                <a:ln w="0"/>
                <a:solidFill>
                  <a:schemeClr val="accent1"/>
                </a:solidFill>
                <a:effectLst>
                  <a:outerShdw blurRad="38100" dist="25400" dir="5400000" algn="ctr" rotWithShape="0">
                    <a:srgbClr val="6E747A">
                      <a:alpha val="43000"/>
                    </a:srgbClr>
                  </a:outerShdw>
                </a:effectLst>
              </a:rPr>
              <a:t>GIORNI CLIENTI</a:t>
            </a:r>
          </a:p>
        </p:txBody>
      </p:sp>
      <p:sp>
        <p:nvSpPr>
          <p:cNvPr id="14" name="Connettore 13">
            <a:extLst>
              <a:ext uri="{FF2B5EF4-FFF2-40B4-BE49-F238E27FC236}">
                <a16:creationId xmlns:a16="http://schemas.microsoft.com/office/drawing/2014/main" id="{4EA8FF2D-4C00-40C6-97D8-4F20AF591953}"/>
              </a:ext>
            </a:extLst>
          </p:cNvPr>
          <p:cNvSpPr/>
          <p:nvPr/>
        </p:nvSpPr>
        <p:spPr>
          <a:xfrm>
            <a:off x="6362279" y="1761845"/>
            <a:ext cx="2048208" cy="1897757"/>
          </a:xfrm>
          <a:prstGeom prst="flowChartConnector">
            <a:avLst/>
          </a:prstGeom>
          <a:solidFill>
            <a:schemeClr val="accent1">
              <a:alpha val="56000"/>
            </a:schemeClr>
          </a:solidFill>
          <a:ln>
            <a:solidFill>
              <a:srgbClr val="F29B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it-IT" sz="1600" dirty="0">
                <a:solidFill>
                  <a:prstClr val="black"/>
                </a:solidFill>
              </a:rPr>
              <a:t>Alto potere contrattuale nei confronti dei clienti </a:t>
            </a:r>
          </a:p>
        </p:txBody>
      </p:sp>
      <p:pic>
        <p:nvPicPr>
          <p:cNvPr id="17" name="Immagine 16" descr="Immagine che contiene disegnando&#10;&#10;Descrizione generata automaticamente">
            <a:extLst>
              <a:ext uri="{FF2B5EF4-FFF2-40B4-BE49-F238E27FC236}">
                <a16:creationId xmlns:a16="http://schemas.microsoft.com/office/drawing/2014/main" id="{FE696C02-D8BE-4D2A-8655-0DB81CF65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2278" y="6160152"/>
            <a:ext cx="2048208" cy="730648"/>
          </a:xfrm>
          <a:prstGeom prst="rect">
            <a:avLst/>
          </a:prstGeom>
        </p:spPr>
      </p:pic>
      <p:sp>
        <p:nvSpPr>
          <p:cNvPr id="18" name="Connettore 17">
            <a:extLst>
              <a:ext uri="{FF2B5EF4-FFF2-40B4-BE49-F238E27FC236}">
                <a16:creationId xmlns:a16="http://schemas.microsoft.com/office/drawing/2014/main" id="{A83B88F1-F44C-4AD7-BABE-F662F7E5AAF6}"/>
              </a:ext>
            </a:extLst>
          </p:cNvPr>
          <p:cNvSpPr/>
          <p:nvPr/>
        </p:nvSpPr>
        <p:spPr>
          <a:xfrm>
            <a:off x="6096000" y="4278512"/>
            <a:ext cx="2273955" cy="1897757"/>
          </a:xfrm>
          <a:prstGeom prst="flowChartConnector">
            <a:avLst/>
          </a:prstGeom>
          <a:solidFill>
            <a:srgbClr val="F6AF3F">
              <a:alpha val="73000"/>
            </a:srgbClr>
          </a:solidFill>
          <a:ln>
            <a:solidFill>
              <a:srgbClr val="F8C5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a:solidFill>
                  <a:prstClr val="black"/>
                </a:solidFill>
              </a:rPr>
              <a:t>Buon equilibrio tra giorni clienti e giorni fornitori rispetto al settore</a:t>
            </a:r>
            <a:endParaRPr lang="it-IT" sz="1600" dirty="0"/>
          </a:p>
        </p:txBody>
      </p:sp>
      <p:graphicFrame>
        <p:nvGraphicFramePr>
          <p:cNvPr id="2" name="Tabella 2">
            <a:extLst>
              <a:ext uri="{FF2B5EF4-FFF2-40B4-BE49-F238E27FC236}">
                <a16:creationId xmlns:a16="http://schemas.microsoft.com/office/drawing/2014/main" id="{96D96572-9E1C-4392-9982-6858DBDC141C}"/>
              </a:ext>
            </a:extLst>
          </p:cNvPr>
          <p:cNvGraphicFramePr>
            <a:graphicFrameLocks noGrp="1"/>
          </p:cNvGraphicFramePr>
          <p:nvPr>
            <p:extLst>
              <p:ext uri="{D42A27DB-BD31-4B8C-83A1-F6EECF244321}">
                <p14:modId xmlns:p14="http://schemas.microsoft.com/office/powerpoint/2010/main" val="3483236860"/>
              </p:ext>
            </p:extLst>
          </p:nvPr>
        </p:nvGraphicFramePr>
        <p:xfrm>
          <a:off x="697139" y="2183986"/>
          <a:ext cx="5236172" cy="1742160"/>
        </p:xfrm>
        <a:graphic>
          <a:graphicData uri="http://schemas.openxmlformats.org/drawingml/2006/table">
            <a:tbl>
              <a:tblPr firstRow="1" bandRow="1">
                <a:tableStyleId>{5C22544A-7EE6-4342-B048-85BDC9FD1C3A}</a:tableStyleId>
              </a:tblPr>
              <a:tblGrid>
                <a:gridCol w="1309043">
                  <a:extLst>
                    <a:ext uri="{9D8B030D-6E8A-4147-A177-3AD203B41FA5}">
                      <a16:colId xmlns:a16="http://schemas.microsoft.com/office/drawing/2014/main" val="1255092651"/>
                    </a:ext>
                  </a:extLst>
                </a:gridCol>
                <a:gridCol w="1309043">
                  <a:extLst>
                    <a:ext uri="{9D8B030D-6E8A-4147-A177-3AD203B41FA5}">
                      <a16:colId xmlns:a16="http://schemas.microsoft.com/office/drawing/2014/main" val="1037916802"/>
                    </a:ext>
                  </a:extLst>
                </a:gridCol>
                <a:gridCol w="1309043">
                  <a:extLst>
                    <a:ext uri="{9D8B030D-6E8A-4147-A177-3AD203B41FA5}">
                      <a16:colId xmlns:a16="http://schemas.microsoft.com/office/drawing/2014/main" val="457630241"/>
                    </a:ext>
                  </a:extLst>
                </a:gridCol>
                <a:gridCol w="1309043">
                  <a:extLst>
                    <a:ext uri="{9D8B030D-6E8A-4147-A177-3AD203B41FA5}">
                      <a16:colId xmlns:a16="http://schemas.microsoft.com/office/drawing/2014/main" val="1573358301"/>
                    </a:ext>
                  </a:extLst>
                </a:gridCol>
              </a:tblGrid>
              <a:tr h="306000">
                <a:tc>
                  <a:txBody>
                    <a:bodyPr/>
                    <a:lstStyle/>
                    <a:p>
                      <a:r>
                        <a:rPr lang="it-IT" sz="1400" dirty="0"/>
                        <a:t>Rocchetta S.R.L.</a:t>
                      </a:r>
                    </a:p>
                  </a:txBody>
                  <a:tcPr/>
                </a:tc>
                <a:tc>
                  <a:txBody>
                    <a:bodyPr/>
                    <a:lstStyle/>
                    <a:p>
                      <a:r>
                        <a:rPr lang="it-IT" sz="1400" dirty="0"/>
                        <a:t>Crediti v. clienti</a:t>
                      </a:r>
                    </a:p>
                  </a:txBody>
                  <a:tcPr/>
                </a:tc>
                <a:tc>
                  <a:txBody>
                    <a:bodyPr/>
                    <a:lstStyle/>
                    <a:p>
                      <a:r>
                        <a:rPr lang="it-IT" sz="1400" dirty="0"/>
                        <a:t>Ricavi delle vendite</a:t>
                      </a:r>
                    </a:p>
                  </a:txBody>
                  <a:tcPr/>
                </a:tc>
                <a:tc>
                  <a:txBody>
                    <a:bodyPr/>
                    <a:lstStyle/>
                    <a:p>
                      <a:r>
                        <a:rPr lang="it-IT" sz="1400" dirty="0"/>
                        <a:t>Giorni clienti</a:t>
                      </a:r>
                    </a:p>
                  </a:txBody>
                  <a:tcPr/>
                </a:tc>
                <a:extLst>
                  <a:ext uri="{0D108BD9-81ED-4DB2-BD59-A6C34878D82A}">
                    <a16:rowId xmlns:a16="http://schemas.microsoft.com/office/drawing/2014/main" val="4048535754"/>
                  </a:ext>
                </a:extLst>
              </a:tr>
              <a:tr h="306000">
                <a:tc>
                  <a:txBody>
                    <a:bodyPr/>
                    <a:lstStyle/>
                    <a:p>
                      <a:r>
                        <a:rPr lang="it-IT" sz="1400" dirty="0"/>
                        <a:t>2018</a:t>
                      </a:r>
                    </a:p>
                  </a:txBody>
                  <a:tcPr/>
                </a:tc>
                <a:tc>
                  <a:txBody>
                    <a:bodyPr/>
                    <a:lstStyle/>
                    <a:p>
                      <a:r>
                        <a:rPr lang="it-IT" sz="1400" dirty="0"/>
                        <a:t>1.577.339</a:t>
                      </a:r>
                    </a:p>
                  </a:txBody>
                  <a:tcPr/>
                </a:tc>
                <a:tc>
                  <a:txBody>
                    <a:bodyPr/>
                    <a:lstStyle/>
                    <a:p>
                      <a:r>
                        <a:rPr lang="it-IT" sz="1400" dirty="0"/>
                        <a:t>64.113.269</a:t>
                      </a:r>
                    </a:p>
                  </a:txBody>
                  <a:tcPr/>
                </a:tc>
                <a:tc>
                  <a:txBody>
                    <a:bodyPr/>
                    <a:lstStyle/>
                    <a:p>
                      <a:r>
                        <a:rPr lang="it-IT" sz="1400" dirty="0"/>
                        <a:t>8,86</a:t>
                      </a:r>
                    </a:p>
                  </a:txBody>
                  <a:tcPr/>
                </a:tc>
                <a:extLst>
                  <a:ext uri="{0D108BD9-81ED-4DB2-BD59-A6C34878D82A}">
                    <a16:rowId xmlns:a16="http://schemas.microsoft.com/office/drawing/2014/main" val="203150788"/>
                  </a:ext>
                </a:extLst>
              </a:tr>
              <a:tr h="306000">
                <a:tc>
                  <a:txBody>
                    <a:bodyPr/>
                    <a:lstStyle/>
                    <a:p>
                      <a:r>
                        <a:rPr lang="it-IT" sz="1400" dirty="0"/>
                        <a:t>2017</a:t>
                      </a:r>
                    </a:p>
                  </a:txBody>
                  <a:tcPr/>
                </a:tc>
                <a:tc>
                  <a:txBody>
                    <a:bodyPr/>
                    <a:lstStyle/>
                    <a:p>
                      <a:r>
                        <a:rPr lang="it-IT" sz="1400" dirty="0"/>
                        <a:t>156.747</a:t>
                      </a:r>
                    </a:p>
                  </a:txBody>
                  <a:tcPr/>
                </a:tc>
                <a:tc>
                  <a:txBody>
                    <a:bodyPr/>
                    <a:lstStyle/>
                    <a:p>
                      <a:r>
                        <a:rPr lang="it-IT" sz="1400" dirty="0"/>
                        <a:t>48.332.602</a:t>
                      </a:r>
                    </a:p>
                  </a:txBody>
                  <a:tcPr/>
                </a:tc>
                <a:tc>
                  <a:txBody>
                    <a:bodyPr/>
                    <a:lstStyle/>
                    <a:p>
                      <a:r>
                        <a:rPr lang="it-IT" sz="1400" dirty="0"/>
                        <a:t>1,17</a:t>
                      </a:r>
                    </a:p>
                  </a:txBody>
                  <a:tcPr/>
                </a:tc>
                <a:extLst>
                  <a:ext uri="{0D108BD9-81ED-4DB2-BD59-A6C34878D82A}">
                    <a16:rowId xmlns:a16="http://schemas.microsoft.com/office/drawing/2014/main" val="316583923"/>
                  </a:ext>
                </a:extLst>
              </a:tr>
              <a:tr h="306000">
                <a:tc>
                  <a:txBody>
                    <a:bodyPr/>
                    <a:lstStyle/>
                    <a:p>
                      <a:r>
                        <a:rPr lang="it-IT" sz="1400" dirty="0"/>
                        <a:t>2016</a:t>
                      </a:r>
                    </a:p>
                  </a:txBody>
                  <a:tcPr/>
                </a:tc>
                <a:tc>
                  <a:txBody>
                    <a:bodyPr/>
                    <a:lstStyle/>
                    <a:p>
                      <a:r>
                        <a:rPr lang="it-IT" sz="1400" dirty="0"/>
                        <a:t>793.800</a:t>
                      </a:r>
                    </a:p>
                  </a:txBody>
                  <a:tcPr/>
                </a:tc>
                <a:tc>
                  <a:txBody>
                    <a:bodyPr/>
                    <a:lstStyle/>
                    <a:p>
                      <a:r>
                        <a:rPr lang="it-IT" sz="1400" dirty="0"/>
                        <a:t>44.406.201</a:t>
                      </a:r>
                    </a:p>
                  </a:txBody>
                  <a:tcPr/>
                </a:tc>
                <a:tc>
                  <a:txBody>
                    <a:bodyPr/>
                    <a:lstStyle/>
                    <a:p>
                      <a:r>
                        <a:rPr lang="it-IT" sz="1400" dirty="0"/>
                        <a:t>6,43</a:t>
                      </a:r>
                    </a:p>
                  </a:txBody>
                  <a:tcPr/>
                </a:tc>
                <a:extLst>
                  <a:ext uri="{0D108BD9-81ED-4DB2-BD59-A6C34878D82A}">
                    <a16:rowId xmlns:a16="http://schemas.microsoft.com/office/drawing/2014/main" val="2106827374"/>
                  </a:ext>
                </a:extLst>
              </a:tr>
              <a:tr h="306000">
                <a:tc>
                  <a:txBody>
                    <a:bodyPr/>
                    <a:lstStyle/>
                    <a:p>
                      <a:r>
                        <a:rPr lang="it-IT" sz="1400" dirty="0"/>
                        <a:t>2015</a:t>
                      </a:r>
                    </a:p>
                  </a:txBody>
                  <a:tcPr/>
                </a:tc>
                <a:tc>
                  <a:txBody>
                    <a:bodyPr/>
                    <a:lstStyle/>
                    <a:p>
                      <a:r>
                        <a:rPr lang="it-IT" sz="1400" dirty="0"/>
                        <a:t>470.603</a:t>
                      </a:r>
                    </a:p>
                  </a:txBody>
                  <a:tcPr/>
                </a:tc>
                <a:tc>
                  <a:txBody>
                    <a:bodyPr/>
                    <a:lstStyle/>
                    <a:p>
                      <a:r>
                        <a:rPr lang="it-IT" sz="1400" dirty="0"/>
                        <a:t>20.930.853</a:t>
                      </a:r>
                    </a:p>
                  </a:txBody>
                  <a:tcPr/>
                </a:tc>
                <a:tc>
                  <a:txBody>
                    <a:bodyPr/>
                    <a:lstStyle/>
                    <a:p>
                      <a:r>
                        <a:rPr lang="it-IT" sz="1400" dirty="0"/>
                        <a:t>8,09</a:t>
                      </a:r>
                    </a:p>
                  </a:txBody>
                  <a:tcPr/>
                </a:tc>
                <a:extLst>
                  <a:ext uri="{0D108BD9-81ED-4DB2-BD59-A6C34878D82A}">
                    <a16:rowId xmlns:a16="http://schemas.microsoft.com/office/drawing/2014/main" val="1538805532"/>
                  </a:ext>
                </a:extLst>
              </a:tr>
            </a:tbl>
          </a:graphicData>
        </a:graphic>
      </p:graphicFrame>
      <p:graphicFrame>
        <p:nvGraphicFramePr>
          <p:cNvPr id="5" name="Tabella 10">
            <a:extLst>
              <a:ext uri="{FF2B5EF4-FFF2-40B4-BE49-F238E27FC236}">
                <a16:creationId xmlns:a16="http://schemas.microsoft.com/office/drawing/2014/main" id="{054A82B6-95A0-45F1-93C5-00E81C49FAC1}"/>
              </a:ext>
            </a:extLst>
          </p:cNvPr>
          <p:cNvGraphicFramePr>
            <a:graphicFrameLocks noGrp="1"/>
          </p:cNvGraphicFramePr>
          <p:nvPr>
            <p:extLst>
              <p:ext uri="{D42A27DB-BD31-4B8C-83A1-F6EECF244321}">
                <p14:modId xmlns:p14="http://schemas.microsoft.com/office/powerpoint/2010/main" val="1730072211"/>
              </p:ext>
            </p:extLst>
          </p:nvPr>
        </p:nvGraphicFramePr>
        <p:xfrm>
          <a:off x="697139" y="3973712"/>
          <a:ext cx="5236172" cy="304800"/>
        </p:xfrm>
        <a:graphic>
          <a:graphicData uri="http://schemas.openxmlformats.org/drawingml/2006/table">
            <a:tbl>
              <a:tblPr firstRow="1" bandRow="1">
                <a:tableStyleId>{5C22544A-7EE6-4342-B048-85BDC9FD1C3A}</a:tableStyleId>
              </a:tblPr>
              <a:tblGrid>
                <a:gridCol w="2618086">
                  <a:extLst>
                    <a:ext uri="{9D8B030D-6E8A-4147-A177-3AD203B41FA5}">
                      <a16:colId xmlns:a16="http://schemas.microsoft.com/office/drawing/2014/main" val="2308068619"/>
                    </a:ext>
                  </a:extLst>
                </a:gridCol>
                <a:gridCol w="2618086">
                  <a:extLst>
                    <a:ext uri="{9D8B030D-6E8A-4147-A177-3AD203B41FA5}">
                      <a16:colId xmlns:a16="http://schemas.microsoft.com/office/drawing/2014/main" val="1439349655"/>
                    </a:ext>
                  </a:extLst>
                </a:gridCol>
              </a:tblGrid>
              <a:tr h="215591">
                <a:tc>
                  <a:txBody>
                    <a:bodyPr/>
                    <a:lstStyle/>
                    <a:p>
                      <a:r>
                        <a:rPr lang="it-IT" sz="1400" b="0" dirty="0">
                          <a:solidFill>
                            <a:schemeClr val="tx1"/>
                          </a:solidFill>
                        </a:rPr>
                        <a:t>Giorni clienti medi</a:t>
                      </a:r>
                    </a:p>
                  </a:txBody>
                  <a:tcPr>
                    <a:solidFill>
                      <a:srgbClr val="F6D0CC"/>
                    </a:solidFill>
                  </a:tcPr>
                </a:tc>
                <a:tc>
                  <a:txBody>
                    <a:bodyPr/>
                    <a:lstStyle/>
                    <a:p>
                      <a:r>
                        <a:rPr lang="it-IT" sz="1400" b="0" dirty="0">
                          <a:solidFill>
                            <a:schemeClr val="tx1"/>
                          </a:solidFill>
                        </a:rPr>
                        <a:t>6,13</a:t>
                      </a:r>
                    </a:p>
                  </a:txBody>
                  <a:tcPr>
                    <a:solidFill>
                      <a:srgbClr val="FBE9E8"/>
                    </a:solidFill>
                  </a:tcPr>
                </a:tc>
                <a:extLst>
                  <a:ext uri="{0D108BD9-81ED-4DB2-BD59-A6C34878D82A}">
                    <a16:rowId xmlns:a16="http://schemas.microsoft.com/office/drawing/2014/main" val="671147984"/>
                  </a:ext>
                </a:extLst>
              </a:tr>
            </a:tbl>
          </a:graphicData>
        </a:graphic>
      </p:graphicFrame>
      <p:graphicFrame>
        <p:nvGraphicFramePr>
          <p:cNvPr id="12" name="Tabella 12">
            <a:extLst>
              <a:ext uri="{FF2B5EF4-FFF2-40B4-BE49-F238E27FC236}">
                <a16:creationId xmlns:a16="http://schemas.microsoft.com/office/drawing/2014/main" id="{A69C00BA-776D-43EF-92E4-93517AD8532A}"/>
              </a:ext>
            </a:extLst>
          </p:cNvPr>
          <p:cNvGraphicFramePr>
            <a:graphicFrameLocks noGrp="1"/>
          </p:cNvGraphicFramePr>
          <p:nvPr>
            <p:extLst>
              <p:ext uri="{D42A27DB-BD31-4B8C-83A1-F6EECF244321}">
                <p14:modId xmlns:p14="http://schemas.microsoft.com/office/powerpoint/2010/main" val="2375722972"/>
              </p:ext>
            </p:extLst>
          </p:nvPr>
        </p:nvGraphicFramePr>
        <p:xfrm>
          <a:off x="697139" y="4404827"/>
          <a:ext cx="5241600" cy="1886160"/>
        </p:xfrm>
        <a:graphic>
          <a:graphicData uri="http://schemas.openxmlformats.org/drawingml/2006/table">
            <a:tbl>
              <a:tblPr firstRow="1" bandRow="1">
                <a:tableStyleId>{5C22544A-7EE6-4342-B048-85BDC9FD1C3A}</a:tableStyleId>
              </a:tblPr>
              <a:tblGrid>
                <a:gridCol w="1310400">
                  <a:extLst>
                    <a:ext uri="{9D8B030D-6E8A-4147-A177-3AD203B41FA5}">
                      <a16:colId xmlns:a16="http://schemas.microsoft.com/office/drawing/2014/main" val="1610888288"/>
                    </a:ext>
                  </a:extLst>
                </a:gridCol>
                <a:gridCol w="1310400">
                  <a:extLst>
                    <a:ext uri="{9D8B030D-6E8A-4147-A177-3AD203B41FA5}">
                      <a16:colId xmlns:a16="http://schemas.microsoft.com/office/drawing/2014/main" val="3582904148"/>
                    </a:ext>
                  </a:extLst>
                </a:gridCol>
                <a:gridCol w="1310400">
                  <a:extLst>
                    <a:ext uri="{9D8B030D-6E8A-4147-A177-3AD203B41FA5}">
                      <a16:colId xmlns:a16="http://schemas.microsoft.com/office/drawing/2014/main" val="3149912654"/>
                    </a:ext>
                  </a:extLst>
                </a:gridCol>
                <a:gridCol w="1310400">
                  <a:extLst>
                    <a:ext uri="{9D8B030D-6E8A-4147-A177-3AD203B41FA5}">
                      <a16:colId xmlns:a16="http://schemas.microsoft.com/office/drawing/2014/main" val="2540438105"/>
                    </a:ext>
                  </a:extLst>
                </a:gridCol>
              </a:tblGrid>
              <a:tr h="342000">
                <a:tc>
                  <a:txBody>
                    <a:bodyPr/>
                    <a:lstStyle/>
                    <a:p>
                      <a:r>
                        <a:rPr lang="it-IT" sz="1400" dirty="0"/>
                        <a:t>Settore Supermercati</a:t>
                      </a:r>
                    </a:p>
                  </a:txBody>
                  <a:tcPr/>
                </a:tc>
                <a:tc>
                  <a:txBody>
                    <a:bodyPr/>
                    <a:lstStyle/>
                    <a:p>
                      <a:r>
                        <a:rPr lang="it-IT" sz="1400" dirty="0"/>
                        <a:t>Crediti vs. clienti</a:t>
                      </a:r>
                    </a:p>
                  </a:txBody>
                  <a:tcPr/>
                </a:tc>
                <a:tc>
                  <a:txBody>
                    <a:bodyPr/>
                    <a:lstStyle/>
                    <a:p>
                      <a:r>
                        <a:rPr lang="it-IT" sz="1400" dirty="0"/>
                        <a:t>Ricavi delle vendite</a:t>
                      </a:r>
                    </a:p>
                  </a:txBody>
                  <a:tcPr/>
                </a:tc>
                <a:tc>
                  <a:txBody>
                    <a:bodyPr/>
                    <a:lstStyle/>
                    <a:p>
                      <a:r>
                        <a:rPr lang="it-IT" sz="1400" dirty="0"/>
                        <a:t>Giorni clienti</a:t>
                      </a:r>
                    </a:p>
                  </a:txBody>
                  <a:tcPr/>
                </a:tc>
                <a:extLst>
                  <a:ext uri="{0D108BD9-81ED-4DB2-BD59-A6C34878D82A}">
                    <a16:rowId xmlns:a16="http://schemas.microsoft.com/office/drawing/2014/main" val="1595273808"/>
                  </a:ext>
                </a:extLst>
              </a:tr>
              <a:tr h="342000">
                <a:tc>
                  <a:txBody>
                    <a:bodyPr/>
                    <a:lstStyle/>
                    <a:p>
                      <a:r>
                        <a:rPr lang="it-IT" sz="1400" dirty="0"/>
                        <a:t>2018</a:t>
                      </a:r>
                    </a:p>
                  </a:txBody>
                  <a:tcPr/>
                </a:tc>
                <a:tc>
                  <a:txBody>
                    <a:bodyPr/>
                    <a:lstStyle/>
                    <a:p>
                      <a:r>
                        <a:rPr lang="it-IT" sz="1400" dirty="0"/>
                        <a:t>1.072.288</a:t>
                      </a:r>
                    </a:p>
                  </a:txBody>
                  <a:tcPr/>
                </a:tc>
                <a:tc>
                  <a:txBody>
                    <a:bodyPr/>
                    <a:lstStyle/>
                    <a:p>
                      <a:r>
                        <a:rPr lang="it-IT" sz="1400" dirty="0"/>
                        <a:t>32.621.577</a:t>
                      </a:r>
                    </a:p>
                  </a:txBody>
                  <a:tcPr/>
                </a:tc>
                <a:tc>
                  <a:txBody>
                    <a:bodyPr/>
                    <a:lstStyle/>
                    <a:p>
                      <a:r>
                        <a:rPr lang="it-IT" sz="1400" dirty="0"/>
                        <a:t>11,83</a:t>
                      </a:r>
                    </a:p>
                  </a:txBody>
                  <a:tcPr/>
                </a:tc>
                <a:extLst>
                  <a:ext uri="{0D108BD9-81ED-4DB2-BD59-A6C34878D82A}">
                    <a16:rowId xmlns:a16="http://schemas.microsoft.com/office/drawing/2014/main" val="1515955277"/>
                  </a:ext>
                </a:extLst>
              </a:tr>
              <a:tr h="342000">
                <a:tc>
                  <a:txBody>
                    <a:bodyPr/>
                    <a:lstStyle/>
                    <a:p>
                      <a:r>
                        <a:rPr lang="it-IT" sz="1400" dirty="0"/>
                        <a:t>2017</a:t>
                      </a:r>
                    </a:p>
                  </a:txBody>
                  <a:tcPr/>
                </a:tc>
                <a:tc>
                  <a:txBody>
                    <a:bodyPr/>
                    <a:lstStyle/>
                    <a:p>
                      <a:r>
                        <a:rPr lang="it-IT" sz="1400" dirty="0"/>
                        <a:t>1.124.066</a:t>
                      </a:r>
                    </a:p>
                  </a:txBody>
                  <a:tcPr/>
                </a:tc>
                <a:tc>
                  <a:txBody>
                    <a:bodyPr/>
                    <a:lstStyle/>
                    <a:p>
                      <a:r>
                        <a:rPr lang="it-IT" sz="1400" dirty="0"/>
                        <a:t>32.303.689</a:t>
                      </a:r>
                    </a:p>
                  </a:txBody>
                  <a:tcPr/>
                </a:tc>
                <a:tc>
                  <a:txBody>
                    <a:bodyPr/>
                    <a:lstStyle/>
                    <a:p>
                      <a:r>
                        <a:rPr lang="it-IT" sz="1400" dirty="0"/>
                        <a:t>12,53</a:t>
                      </a:r>
                    </a:p>
                  </a:txBody>
                  <a:tcPr/>
                </a:tc>
                <a:extLst>
                  <a:ext uri="{0D108BD9-81ED-4DB2-BD59-A6C34878D82A}">
                    <a16:rowId xmlns:a16="http://schemas.microsoft.com/office/drawing/2014/main" val="3612266603"/>
                  </a:ext>
                </a:extLst>
              </a:tr>
              <a:tr h="342000">
                <a:tc>
                  <a:txBody>
                    <a:bodyPr/>
                    <a:lstStyle/>
                    <a:p>
                      <a:r>
                        <a:rPr lang="it-IT" sz="1400" dirty="0"/>
                        <a:t>2016</a:t>
                      </a:r>
                    </a:p>
                  </a:txBody>
                  <a:tcPr/>
                </a:tc>
                <a:tc>
                  <a:txBody>
                    <a:bodyPr/>
                    <a:lstStyle/>
                    <a:p>
                      <a:r>
                        <a:rPr lang="it-IT" sz="1400" dirty="0"/>
                        <a:t>976.571</a:t>
                      </a:r>
                    </a:p>
                  </a:txBody>
                  <a:tcPr/>
                </a:tc>
                <a:tc>
                  <a:txBody>
                    <a:bodyPr/>
                    <a:lstStyle/>
                    <a:p>
                      <a:r>
                        <a:rPr lang="it-IT" sz="1400" dirty="0"/>
                        <a:t>30.542.172</a:t>
                      </a:r>
                    </a:p>
                  </a:txBody>
                  <a:tcPr/>
                </a:tc>
                <a:tc>
                  <a:txBody>
                    <a:bodyPr/>
                    <a:lstStyle/>
                    <a:p>
                      <a:r>
                        <a:rPr lang="it-IT" sz="1400" dirty="0"/>
                        <a:t>11,51</a:t>
                      </a:r>
                    </a:p>
                  </a:txBody>
                  <a:tcPr/>
                </a:tc>
                <a:extLst>
                  <a:ext uri="{0D108BD9-81ED-4DB2-BD59-A6C34878D82A}">
                    <a16:rowId xmlns:a16="http://schemas.microsoft.com/office/drawing/2014/main" val="4146350135"/>
                  </a:ext>
                </a:extLst>
              </a:tr>
              <a:tr h="342000">
                <a:tc>
                  <a:txBody>
                    <a:bodyPr/>
                    <a:lstStyle/>
                    <a:p>
                      <a:r>
                        <a:rPr lang="it-IT" sz="1400" dirty="0"/>
                        <a:t>2015</a:t>
                      </a:r>
                    </a:p>
                  </a:txBody>
                  <a:tcPr/>
                </a:tc>
                <a:tc>
                  <a:txBody>
                    <a:bodyPr/>
                    <a:lstStyle/>
                    <a:p>
                      <a:r>
                        <a:rPr lang="it-IT" sz="1400" dirty="0"/>
                        <a:t>937.176</a:t>
                      </a:r>
                    </a:p>
                  </a:txBody>
                  <a:tcPr/>
                </a:tc>
                <a:tc>
                  <a:txBody>
                    <a:bodyPr/>
                    <a:lstStyle/>
                    <a:p>
                      <a:r>
                        <a:rPr lang="it-IT" sz="1400" dirty="0"/>
                        <a:t>24.073.631</a:t>
                      </a:r>
                    </a:p>
                  </a:txBody>
                  <a:tcPr/>
                </a:tc>
                <a:tc>
                  <a:txBody>
                    <a:bodyPr/>
                    <a:lstStyle/>
                    <a:p>
                      <a:r>
                        <a:rPr lang="it-IT" sz="1400" dirty="0"/>
                        <a:t>14,01</a:t>
                      </a:r>
                    </a:p>
                  </a:txBody>
                  <a:tcPr/>
                </a:tc>
                <a:extLst>
                  <a:ext uri="{0D108BD9-81ED-4DB2-BD59-A6C34878D82A}">
                    <a16:rowId xmlns:a16="http://schemas.microsoft.com/office/drawing/2014/main" val="3092560512"/>
                  </a:ext>
                </a:extLst>
              </a:tr>
            </a:tbl>
          </a:graphicData>
        </a:graphic>
      </p:graphicFrame>
      <p:graphicFrame>
        <p:nvGraphicFramePr>
          <p:cNvPr id="15" name="Tabella 15">
            <a:extLst>
              <a:ext uri="{FF2B5EF4-FFF2-40B4-BE49-F238E27FC236}">
                <a16:creationId xmlns:a16="http://schemas.microsoft.com/office/drawing/2014/main" id="{CEB90042-D9F6-4A95-9A24-D9462796981B}"/>
              </a:ext>
            </a:extLst>
          </p:cNvPr>
          <p:cNvGraphicFramePr>
            <a:graphicFrameLocks noGrp="1"/>
          </p:cNvGraphicFramePr>
          <p:nvPr>
            <p:extLst>
              <p:ext uri="{D42A27DB-BD31-4B8C-83A1-F6EECF244321}">
                <p14:modId xmlns:p14="http://schemas.microsoft.com/office/powerpoint/2010/main" val="3476581241"/>
              </p:ext>
            </p:extLst>
          </p:nvPr>
        </p:nvGraphicFramePr>
        <p:xfrm>
          <a:off x="697139" y="6354476"/>
          <a:ext cx="5236172" cy="304800"/>
        </p:xfrm>
        <a:graphic>
          <a:graphicData uri="http://schemas.openxmlformats.org/drawingml/2006/table">
            <a:tbl>
              <a:tblPr firstRow="1" bandRow="1">
                <a:tableStyleId>{5C22544A-7EE6-4342-B048-85BDC9FD1C3A}</a:tableStyleId>
              </a:tblPr>
              <a:tblGrid>
                <a:gridCol w="2618086">
                  <a:extLst>
                    <a:ext uri="{9D8B030D-6E8A-4147-A177-3AD203B41FA5}">
                      <a16:colId xmlns:a16="http://schemas.microsoft.com/office/drawing/2014/main" val="3980178272"/>
                    </a:ext>
                  </a:extLst>
                </a:gridCol>
                <a:gridCol w="2618086">
                  <a:extLst>
                    <a:ext uri="{9D8B030D-6E8A-4147-A177-3AD203B41FA5}">
                      <a16:colId xmlns:a16="http://schemas.microsoft.com/office/drawing/2014/main" val="3182735986"/>
                    </a:ext>
                  </a:extLst>
                </a:gridCol>
              </a:tblGrid>
              <a:tr h="271192">
                <a:tc>
                  <a:txBody>
                    <a:bodyPr/>
                    <a:lstStyle/>
                    <a:p>
                      <a:r>
                        <a:rPr lang="it-IT" sz="1400" b="0" dirty="0">
                          <a:solidFill>
                            <a:schemeClr val="tx1"/>
                          </a:solidFill>
                        </a:rPr>
                        <a:t>Giorni clienti medi</a:t>
                      </a:r>
                    </a:p>
                  </a:txBody>
                  <a:tcPr>
                    <a:solidFill>
                      <a:srgbClr val="F6D0CC"/>
                    </a:solidFill>
                  </a:tcPr>
                </a:tc>
                <a:tc>
                  <a:txBody>
                    <a:bodyPr/>
                    <a:lstStyle/>
                    <a:p>
                      <a:r>
                        <a:rPr lang="it-IT" sz="1400" b="0" dirty="0">
                          <a:solidFill>
                            <a:schemeClr val="tx1"/>
                          </a:solidFill>
                        </a:rPr>
                        <a:t>12,47</a:t>
                      </a:r>
                    </a:p>
                  </a:txBody>
                  <a:tcPr>
                    <a:solidFill>
                      <a:srgbClr val="FBE9E8"/>
                    </a:solidFill>
                  </a:tcPr>
                </a:tc>
                <a:extLst>
                  <a:ext uri="{0D108BD9-81ED-4DB2-BD59-A6C34878D82A}">
                    <a16:rowId xmlns:a16="http://schemas.microsoft.com/office/drawing/2014/main" val="1437586373"/>
                  </a:ext>
                </a:extLst>
              </a:tr>
            </a:tbl>
          </a:graphicData>
        </a:graphic>
      </p:graphicFrame>
      <p:sp>
        <p:nvSpPr>
          <p:cNvPr id="19" name="Connettore 18">
            <a:extLst>
              <a:ext uri="{FF2B5EF4-FFF2-40B4-BE49-F238E27FC236}">
                <a16:creationId xmlns:a16="http://schemas.microsoft.com/office/drawing/2014/main" id="{9CC610B1-239C-407C-85B9-30E0956480F3}"/>
              </a:ext>
            </a:extLst>
          </p:cNvPr>
          <p:cNvSpPr/>
          <p:nvPr/>
        </p:nvSpPr>
        <p:spPr>
          <a:xfrm>
            <a:off x="7777799" y="2479077"/>
            <a:ext cx="2273955" cy="2193061"/>
          </a:xfrm>
          <a:prstGeom prst="flowChartConnector">
            <a:avLst/>
          </a:prstGeom>
          <a:solidFill>
            <a:srgbClr val="FFF11C">
              <a:alpha val="57000"/>
            </a:srgbClr>
          </a:solidFill>
          <a:ln>
            <a:solidFill>
              <a:srgbClr val="FFF7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tx1"/>
                </a:solidFill>
              </a:rPr>
              <a:t>Maggiore potere contrattuale nei confronti dei clienti rispetto al settore</a:t>
            </a:r>
          </a:p>
        </p:txBody>
      </p:sp>
    </p:spTree>
    <p:extLst>
      <p:ext uri="{BB962C8B-B14F-4D97-AF65-F5344CB8AC3E}">
        <p14:creationId xmlns:p14="http://schemas.microsoft.com/office/powerpoint/2010/main" val="44173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61012723-279A-4D5B-87EA-C8CDB5DEAB9B}"/>
              </a:ext>
            </a:extLst>
          </p:cNvPr>
          <p:cNvSpPr/>
          <p:nvPr/>
        </p:nvSpPr>
        <p:spPr>
          <a:xfrm>
            <a:off x="478319" y="139729"/>
            <a:ext cx="2935420" cy="830997"/>
          </a:xfrm>
          <a:prstGeom prst="rect">
            <a:avLst/>
          </a:prstGeom>
          <a:noFill/>
        </p:spPr>
        <p:txBody>
          <a:bodyPr wrap="none" lIns="91440" tIns="45720" rIns="91440" bIns="45720">
            <a:spAutoFit/>
          </a:bodyPr>
          <a:lstStyle/>
          <a:p>
            <a:pPr algn="ctr"/>
            <a:r>
              <a:rPr lang="it-IT" sz="4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Z’’- Score</a:t>
            </a:r>
          </a:p>
        </p:txBody>
      </p:sp>
      <p:pic>
        <p:nvPicPr>
          <p:cNvPr id="7" name="Immagine 6" descr="Immagine che contiene testo&#10;&#10;Descrizione generata automaticamente">
            <a:extLst>
              <a:ext uri="{FF2B5EF4-FFF2-40B4-BE49-F238E27FC236}">
                <a16:creationId xmlns:a16="http://schemas.microsoft.com/office/drawing/2014/main" id="{B5081392-1F2F-465A-90AB-F3AC7E18FDD6}"/>
              </a:ext>
            </a:extLst>
          </p:cNvPr>
          <p:cNvPicPr/>
          <p:nvPr/>
        </p:nvPicPr>
        <p:blipFill>
          <a:blip r:embed="rId2">
            <a:duotone>
              <a:prstClr val="black"/>
              <a:schemeClr val="accent4">
                <a:tint val="45000"/>
                <a:satMod val="400000"/>
              </a:schemeClr>
            </a:duotone>
            <a:extLst>
              <a:ext uri="{BEBA8EAE-BF5A-486C-A8C5-ECC9F3942E4B}">
                <a14:imgProps xmlns:a14="http://schemas.microsoft.com/office/drawing/2010/main">
                  <a14:imgLayer r:embed="rId3">
                    <a14:imgEffect>
                      <a14:colorTemperature colorTemp="7036"/>
                    </a14:imgEffect>
                  </a14:imgLayer>
                </a14:imgProps>
              </a:ext>
              <a:ext uri="{28A0092B-C50C-407E-A947-70E740481C1C}">
                <a14:useLocalDpi xmlns:a14="http://schemas.microsoft.com/office/drawing/2010/main" val="0"/>
              </a:ext>
            </a:extLst>
          </a:blip>
          <a:stretch>
            <a:fillRect/>
          </a:stretch>
        </p:blipFill>
        <p:spPr>
          <a:xfrm>
            <a:off x="3807634" y="1350461"/>
            <a:ext cx="5767775" cy="286988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 name="Rettangolo con angoli arrotondati 9">
            <a:extLst>
              <a:ext uri="{FF2B5EF4-FFF2-40B4-BE49-F238E27FC236}">
                <a16:creationId xmlns:a16="http://schemas.microsoft.com/office/drawing/2014/main" id="{ED5629CE-5DA8-43B1-9E63-55E8D5F639F4}"/>
              </a:ext>
            </a:extLst>
          </p:cNvPr>
          <p:cNvSpPr/>
          <p:nvPr/>
        </p:nvSpPr>
        <p:spPr>
          <a:xfrm>
            <a:off x="478319" y="1575544"/>
            <a:ext cx="3123028" cy="1603717"/>
          </a:xfrm>
          <a:prstGeom prst="roundRect">
            <a:avLst/>
          </a:prstGeom>
          <a:solidFill>
            <a:srgbClr val="FDA66D">
              <a:alpha val="86000"/>
            </a:srgbClr>
          </a:solidFill>
          <a:ln>
            <a:solidFill>
              <a:srgbClr val="FDB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it-IT" sz="1600" dirty="0">
                <a:solidFill>
                  <a:prstClr val="black"/>
                </a:solidFill>
              </a:rPr>
              <a:t>Dall’analisi dello Z’’- Score evinciamo che l’impresa si posiziona nella «Gray zone»:</a:t>
            </a:r>
          </a:p>
          <a:p>
            <a:pPr lvl="0"/>
            <a:endParaRPr lang="it-IT" sz="1600" dirty="0">
              <a:solidFill>
                <a:prstClr val="black"/>
              </a:solidFill>
            </a:endParaRPr>
          </a:p>
          <a:p>
            <a:pPr lvl="0"/>
            <a:r>
              <a:rPr lang="it-IT" sz="1600" dirty="0">
                <a:solidFill>
                  <a:prstClr val="black"/>
                </a:solidFill>
              </a:rPr>
              <a:t>Z’’- Score: 4,9619.</a:t>
            </a:r>
          </a:p>
        </p:txBody>
      </p:sp>
      <p:pic>
        <p:nvPicPr>
          <p:cNvPr id="12" name="Immagine 11" descr="Immagine che contiene disegnando&#10;&#10;Descrizione generata automaticamente">
            <a:extLst>
              <a:ext uri="{FF2B5EF4-FFF2-40B4-BE49-F238E27FC236}">
                <a16:creationId xmlns:a16="http://schemas.microsoft.com/office/drawing/2014/main" id="{FEBD2CA6-545D-4DA9-A6DA-BC1A970D19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319" y="6009913"/>
            <a:ext cx="2377423" cy="848087"/>
          </a:xfrm>
          <a:prstGeom prst="rect">
            <a:avLst/>
          </a:prstGeom>
        </p:spPr>
      </p:pic>
    </p:spTree>
    <p:extLst>
      <p:ext uri="{BB962C8B-B14F-4D97-AF65-F5344CB8AC3E}">
        <p14:creationId xmlns:p14="http://schemas.microsoft.com/office/powerpoint/2010/main" val="1899355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1E0F4D80-96FB-4E0E-8FBF-AA4D94E8358C}"/>
              </a:ext>
            </a:extLst>
          </p:cNvPr>
          <p:cNvSpPr/>
          <p:nvPr/>
        </p:nvSpPr>
        <p:spPr>
          <a:xfrm>
            <a:off x="334854" y="322608"/>
            <a:ext cx="4038285" cy="830997"/>
          </a:xfrm>
          <a:prstGeom prst="rect">
            <a:avLst/>
          </a:prstGeom>
          <a:noFill/>
        </p:spPr>
        <p:txBody>
          <a:bodyPr wrap="none" lIns="91440" tIns="45720" rIns="91440" bIns="45720">
            <a:spAutoFit/>
          </a:bodyPr>
          <a:lstStyle/>
          <a:p>
            <a:pPr algn="ctr"/>
            <a:r>
              <a:rPr lang="it-IT" sz="4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CONCLUSIONI</a:t>
            </a:r>
          </a:p>
        </p:txBody>
      </p:sp>
      <p:sp>
        <p:nvSpPr>
          <p:cNvPr id="7" name="CasellaDiTesto 6">
            <a:extLst>
              <a:ext uri="{FF2B5EF4-FFF2-40B4-BE49-F238E27FC236}">
                <a16:creationId xmlns:a16="http://schemas.microsoft.com/office/drawing/2014/main" id="{85A24322-5514-4F75-983C-4E818AE304A9}"/>
              </a:ext>
            </a:extLst>
          </p:cNvPr>
          <p:cNvSpPr txBox="1"/>
          <p:nvPr/>
        </p:nvSpPr>
        <p:spPr>
          <a:xfrm>
            <a:off x="548640" y="1547446"/>
            <a:ext cx="7118252" cy="4109779"/>
          </a:xfrm>
          <a:prstGeom prst="rect">
            <a:avLst/>
          </a:prstGeom>
          <a:noFill/>
        </p:spPr>
        <p:txBody>
          <a:bodyPr wrap="square" rtlCol="0">
            <a:spAutoFit/>
          </a:bodyPr>
          <a:lstStyle/>
          <a:p>
            <a:pPr marL="285750" indent="-285750">
              <a:lnSpc>
                <a:spcPct val="150000"/>
              </a:lnSpc>
              <a:buClr>
                <a:srgbClr val="EB5C2E"/>
              </a:buClr>
              <a:buSzPct val="80000"/>
              <a:buFont typeface="Wingdings 3" panose="05040102010807070707" pitchFamily="18" charset="2"/>
              <a:buChar char="u"/>
            </a:pPr>
            <a:r>
              <a:rPr lang="it-IT" sz="1600" dirty="0"/>
              <a:t>Scenario economico di riferimento non favorisce lo sviluppo e la crescita dell’attività economica;  </a:t>
            </a:r>
          </a:p>
          <a:p>
            <a:pPr marL="285750" indent="-285750">
              <a:lnSpc>
                <a:spcPct val="150000"/>
              </a:lnSpc>
              <a:buClr>
                <a:srgbClr val="EB5C2E"/>
              </a:buClr>
              <a:buSzPct val="80000"/>
              <a:buFont typeface="Wingdings 3" panose="05040102010807070707" pitchFamily="18" charset="2"/>
              <a:buChar char="u"/>
            </a:pPr>
            <a:r>
              <a:rPr lang="it-IT" sz="1600" dirty="0"/>
              <a:t>Lo settore di appartenenza evidenzia una bassa rischiosità e un andamento crescente, tuttavia presenta delle elevate barriere all’entrata e una percentuale sulla produzione totale molto bassa;</a:t>
            </a:r>
          </a:p>
          <a:p>
            <a:pPr marL="285750" indent="-285750">
              <a:lnSpc>
                <a:spcPct val="150000"/>
              </a:lnSpc>
              <a:buClr>
                <a:srgbClr val="EB5C2E"/>
              </a:buClr>
              <a:buSzPct val="80000"/>
              <a:buFont typeface="Wingdings 3" panose="05040102010807070707" pitchFamily="18" charset="2"/>
              <a:buChar char="u"/>
            </a:pPr>
            <a:r>
              <a:rPr lang="it-IT" sz="1600" dirty="0"/>
              <a:t>Le relazioni con i fornitori e con i clienti non incidono in maniera rilevante sulla valutazione complessiva dell’azienda;</a:t>
            </a:r>
          </a:p>
          <a:p>
            <a:pPr marL="285750" indent="-285750">
              <a:lnSpc>
                <a:spcPct val="150000"/>
              </a:lnSpc>
              <a:buClr>
                <a:srgbClr val="EB5C2E"/>
              </a:buClr>
              <a:buSzPct val="80000"/>
              <a:buFont typeface="Wingdings 3" panose="05040102010807070707" pitchFamily="18" charset="2"/>
              <a:buChar char="u"/>
            </a:pPr>
            <a:r>
              <a:rPr lang="it-IT" sz="1600" dirty="0"/>
              <a:t>Affetta da una situazione di sottocapitalizzazione e di equilibrio precario da un punto di vista finanziario;</a:t>
            </a:r>
          </a:p>
          <a:p>
            <a:pPr marL="285750" indent="-285750">
              <a:lnSpc>
                <a:spcPct val="150000"/>
              </a:lnSpc>
              <a:buClr>
                <a:srgbClr val="EB5C2E"/>
              </a:buClr>
              <a:buSzPct val="80000"/>
              <a:buFont typeface="Wingdings 3" panose="05040102010807070707" pitchFamily="18" charset="2"/>
              <a:buChar char="u"/>
            </a:pPr>
            <a:r>
              <a:rPr lang="it-IT" sz="1600" dirty="0"/>
              <a:t>Mancata corrispondenza nell’analisi incrociata dei bilanci tra Rocchetta e la sua collegata.</a:t>
            </a:r>
          </a:p>
        </p:txBody>
      </p:sp>
      <p:sp>
        <p:nvSpPr>
          <p:cNvPr id="8" name="Connettore 7">
            <a:extLst>
              <a:ext uri="{FF2B5EF4-FFF2-40B4-BE49-F238E27FC236}">
                <a16:creationId xmlns:a16="http://schemas.microsoft.com/office/drawing/2014/main" id="{3C0D2F03-6612-4ED5-A3F5-8F5234BB8D2B}"/>
              </a:ext>
            </a:extLst>
          </p:cNvPr>
          <p:cNvSpPr/>
          <p:nvPr/>
        </p:nvSpPr>
        <p:spPr>
          <a:xfrm>
            <a:off x="7666892" y="2700997"/>
            <a:ext cx="3742006" cy="3291840"/>
          </a:xfrm>
          <a:prstGeom prst="flowChartConnector">
            <a:avLst/>
          </a:prstGeom>
          <a:solidFill>
            <a:srgbClr val="FFFF00">
              <a:alpha val="49000"/>
            </a:srgbClr>
          </a:solidFill>
          <a:ln>
            <a:solidFill>
              <a:srgbClr val="FFF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u="sng" dirty="0">
                <a:solidFill>
                  <a:schemeClr val="tx1"/>
                </a:solidFill>
              </a:rPr>
              <a:t>VALUTAZIONE NEGATIVA SULLA POSSIBILITÀ DI FINANZIAMENTO</a:t>
            </a:r>
            <a:r>
              <a:rPr lang="it-IT" sz="1600" dirty="0">
                <a:solidFill>
                  <a:schemeClr val="tx1"/>
                </a:solidFill>
              </a:rPr>
              <a:t>: emergono parecchie criticità accomunate dalla mancanza di informazioni e dall’incongruenza dei dati di bilancio.</a:t>
            </a:r>
          </a:p>
        </p:txBody>
      </p:sp>
      <p:pic>
        <p:nvPicPr>
          <p:cNvPr id="10" name="Immagine 9" descr="Immagine che contiene disegnando&#10;&#10;Descrizione generata automaticamente">
            <a:extLst>
              <a:ext uri="{FF2B5EF4-FFF2-40B4-BE49-F238E27FC236}">
                <a16:creationId xmlns:a16="http://schemas.microsoft.com/office/drawing/2014/main" id="{CDBC3602-DCD3-49FA-850A-F6EDF051C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 y="5992836"/>
            <a:ext cx="2380759" cy="849277"/>
          </a:xfrm>
          <a:prstGeom prst="rect">
            <a:avLst/>
          </a:prstGeom>
        </p:spPr>
      </p:pic>
    </p:spTree>
    <p:extLst>
      <p:ext uri="{BB962C8B-B14F-4D97-AF65-F5344CB8AC3E}">
        <p14:creationId xmlns:p14="http://schemas.microsoft.com/office/powerpoint/2010/main" val="3936310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3" name="Segnaposto contenuto 12">
            <a:extLst>
              <a:ext uri="{FF2B5EF4-FFF2-40B4-BE49-F238E27FC236}">
                <a16:creationId xmlns:a16="http://schemas.microsoft.com/office/drawing/2014/main" id="{CCA6F402-9655-4E68-B08F-99F0B904A926}"/>
              </a:ext>
            </a:extLst>
          </p:cNvPr>
          <p:cNvGraphicFramePr>
            <a:graphicFrameLocks noGrp="1"/>
          </p:cNvGraphicFramePr>
          <p:nvPr>
            <p:ph idx="1"/>
            <p:extLst>
              <p:ext uri="{D42A27DB-BD31-4B8C-83A1-F6EECF244321}">
                <p14:modId xmlns:p14="http://schemas.microsoft.com/office/powerpoint/2010/main" val="2512342483"/>
              </p:ext>
            </p:extLst>
          </p:nvPr>
        </p:nvGraphicFramePr>
        <p:xfrm>
          <a:off x="747671" y="405573"/>
          <a:ext cx="7425657" cy="4124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magine 4" descr="Immagine che contiene disegnando&#10;&#10;Descrizione generata automaticamente">
            <a:extLst>
              <a:ext uri="{FF2B5EF4-FFF2-40B4-BE49-F238E27FC236}">
                <a16:creationId xmlns:a16="http://schemas.microsoft.com/office/drawing/2014/main" id="{B7774019-B2F7-42A1-B8C3-5FD37047EB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2616" y="5486399"/>
            <a:ext cx="3457322" cy="1233313"/>
          </a:xfrm>
          <a:prstGeom prst="rect">
            <a:avLst/>
          </a:prstGeom>
        </p:spPr>
      </p:pic>
    </p:spTree>
    <p:extLst>
      <p:ext uri="{BB962C8B-B14F-4D97-AF65-F5344CB8AC3E}">
        <p14:creationId xmlns:p14="http://schemas.microsoft.com/office/powerpoint/2010/main" val="2941293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Segnaposto contenuto 2">
            <a:extLst>
              <a:ext uri="{FF2B5EF4-FFF2-40B4-BE49-F238E27FC236}">
                <a16:creationId xmlns:a16="http://schemas.microsoft.com/office/drawing/2014/main" id="{36A2264E-BA8C-4707-9A50-9BE9B7A916A8}"/>
              </a:ext>
            </a:extLst>
          </p:cNvPr>
          <p:cNvGraphicFramePr>
            <a:graphicFrameLocks noGrp="1"/>
          </p:cNvGraphicFramePr>
          <p:nvPr>
            <p:ph idx="1"/>
            <p:extLst>
              <p:ext uri="{D42A27DB-BD31-4B8C-83A1-F6EECF244321}">
                <p14:modId xmlns:p14="http://schemas.microsoft.com/office/powerpoint/2010/main" val="983105612"/>
              </p:ext>
            </p:extLst>
          </p:nvPr>
        </p:nvGraphicFramePr>
        <p:xfrm>
          <a:off x="5169740" y="1030054"/>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2" name="Diagramma 21">
            <a:extLst>
              <a:ext uri="{FF2B5EF4-FFF2-40B4-BE49-F238E27FC236}">
                <a16:creationId xmlns:a16="http://schemas.microsoft.com/office/drawing/2014/main" id="{15F436DB-729F-416A-8EC9-9636F1ED088B}"/>
              </a:ext>
            </a:extLst>
          </p:cNvPr>
          <p:cNvGraphicFramePr/>
          <p:nvPr>
            <p:extLst>
              <p:ext uri="{D42A27DB-BD31-4B8C-83A1-F6EECF244321}">
                <p14:modId xmlns:p14="http://schemas.microsoft.com/office/powerpoint/2010/main" val="2594856866"/>
              </p:ext>
            </p:extLst>
          </p:nvPr>
        </p:nvGraphicFramePr>
        <p:xfrm>
          <a:off x="82377" y="2915908"/>
          <a:ext cx="4595782" cy="15310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Rettangolo 7">
            <a:extLst>
              <a:ext uri="{FF2B5EF4-FFF2-40B4-BE49-F238E27FC236}">
                <a16:creationId xmlns:a16="http://schemas.microsoft.com/office/drawing/2014/main" id="{7F0F7B95-68E3-4883-A88B-54A294D6705D}"/>
              </a:ext>
            </a:extLst>
          </p:cNvPr>
          <p:cNvSpPr/>
          <p:nvPr/>
        </p:nvSpPr>
        <p:spPr>
          <a:xfrm>
            <a:off x="-110532" y="214694"/>
            <a:ext cx="5035269" cy="2308324"/>
          </a:xfrm>
          <a:prstGeom prst="rect">
            <a:avLst/>
          </a:prstGeom>
          <a:noFill/>
        </p:spPr>
        <p:txBody>
          <a:bodyPr wrap="square" lIns="91440" tIns="45720" rIns="91440" bIns="45720">
            <a:spAutoFit/>
          </a:bodyPr>
          <a:lstStyle/>
          <a:p>
            <a:pPr algn="ctr"/>
            <a:r>
              <a:rPr lang="it-IT"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SCENARIO </a:t>
            </a:r>
          </a:p>
          <a:p>
            <a:pPr algn="ctr"/>
            <a:r>
              <a:rPr lang="it-IT"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ECONOMICO DI RIFERIMENTO  </a:t>
            </a:r>
          </a:p>
        </p:txBody>
      </p:sp>
      <p:pic>
        <p:nvPicPr>
          <p:cNvPr id="11" name="Immagine 10" descr="Immagine che contiene disegnando&#10;&#10;Descrizione generata automaticamente">
            <a:extLst>
              <a:ext uri="{FF2B5EF4-FFF2-40B4-BE49-F238E27FC236}">
                <a16:creationId xmlns:a16="http://schemas.microsoft.com/office/drawing/2014/main" id="{43FE1E54-C245-401F-9CE8-FD94838C0DD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4147" y="5633183"/>
            <a:ext cx="2110598" cy="752903"/>
          </a:xfrm>
          <a:prstGeom prst="rect">
            <a:avLst/>
          </a:prstGeom>
        </p:spPr>
      </p:pic>
    </p:spTree>
    <p:extLst>
      <p:ext uri="{BB962C8B-B14F-4D97-AF65-F5344CB8AC3E}">
        <p14:creationId xmlns:p14="http://schemas.microsoft.com/office/powerpoint/2010/main" val="3591394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211979" y="941804"/>
            <a:ext cx="4859215" cy="3616375"/>
          </a:xfrm>
        </p:spPr>
        <p:txBody>
          <a:bodyPr vert="horz" lIns="91440" tIns="45720" rIns="91440" bIns="45720" rtlCol="0" anchor="t">
            <a:normAutofit/>
          </a:bodyPr>
          <a:lstStyle/>
          <a:p>
            <a:r>
              <a:rPr lang="it-IT" sz="1600" dirty="0"/>
              <a:t>Nonostante un aumento durante il 2016-2017 l’occupazione è fortemente diminuita nel 2018 (-3.3%);</a:t>
            </a:r>
          </a:p>
          <a:p>
            <a:r>
              <a:rPr lang="it-IT" sz="1600" dirty="0"/>
              <a:t>Sono aumentati gli inattivi </a:t>
            </a:r>
            <a:r>
              <a:rPr lang="it-IT" sz="1600" dirty="0" err="1"/>
              <a:t>Neet</a:t>
            </a:r>
            <a:r>
              <a:rPr lang="it-IT" sz="1600" dirty="0"/>
              <a:t> (41.8%), quota che colloca la Sicilia al 1° posto in Italia e 17 punti sopra la media nazionale </a:t>
            </a:r>
          </a:p>
          <a:p>
            <a:r>
              <a:rPr lang="it-IT" sz="1600" dirty="0"/>
              <a:t>Aumento per il terzo anno consecutivo dei disoccupati di lunga durata (14.6%, livello nazionale al 6.2%)</a:t>
            </a:r>
          </a:p>
          <a:p>
            <a:pPr marL="0" indent="0">
              <a:buNone/>
            </a:pPr>
            <a:r>
              <a:rPr lang="it-IT" sz="1600" dirty="0"/>
              <a:t>Disoccupazione stabile al 21.5% ,ben al di sopra di una media nazionale del 10.6%.</a:t>
            </a:r>
          </a:p>
          <a:p>
            <a:endParaRPr lang="it-IT" dirty="0"/>
          </a:p>
          <a:p>
            <a:endParaRPr lang="en-US" dirty="0"/>
          </a:p>
        </p:txBody>
      </p:sp>
      <p:sp>
        <p:nvSpPr>
          <p:cNvPr id="2" name="CasellaDiTesto 1">
            <a:extLst>
              <a:ext uri="{FF2B5EF4-FFF2-40B4-BE49-F238E27FC236}">
                <a16:creationId xmlns:a16="http://schemas.microsoft.com/office/drawing/2014/main" id="{CEBF8284-2EF8-427B-930C-32C76FAEA500}"/>
              </a:ext>
            </a:extLst>
          </p:cNvPr>
          <p:cNvSpPr txBox="1"/>
          <p:nvPr/>
        </p:nvSpPr>
        <p:spPr>
          <a:xfrm>
            <a:off x="5455141" y="2609314"/>
            <a:ext cx="4454769" cy="2811026"/>
          </a:xfrm>
          <a:prstGeom prst="rect">
            <a:avLst/>
          </a:prstGeom>
          <a:noFill/>
        </p:spPr>
        <p:txBody>
          <a:bodyPr wrap="square" rtlCol="0">
            <a:spAutoFit/>
          </a:bodyPr>
          <a:lstStyle/>
          <a:p>
            <a:pPr marL="342900" lvl="0" indent="-342900">
              <a:spcBef>
                <a:spcPts val="1000"/>
              </a:spcBef>
              <a:buClr>
                <a:srgbClr val="E84C22"/>
              </a:buClr>
              <a:buSzPct val="80000"/>
              <a:buFont typeface="Wingdings 3" charset="2"/>
              <a:buChar char=""/>
            </a:pPr>
            <a:r>
              <a:rPr lang="it-IT" sz="1600" dirty="0">
                <a:solidFill>
                  <a:prstClr val="black">
                    <a:lumMod val="75000"/>
                    <a:lumOff val="25000"/>
                  </a:prstClr>
                </a:solidFill>
              </a:rPr>
              <a:t>Crescita contenuta del reddito pro-capite</a:t>
            </a:r>
          </a:p>
          <a:p>
            <a:pPr marL="342900" lvl="0" indent="-342900">
              <a:spcBef>
                <a:spcPts val="1000"/>
              </a:spcBef>
              <a:buClr>
                <a:srgbClr val="E84C22"/>
              </a:buClr>
              <a:buSzPct val="80000"/>
              <a:buFont typeface="Wingdings 3" charset="2"/>
              <a:buChar char=""/>
            </a:pPr>
            <a:r>
              <a:rPr lang="it-IT" sz="1600" dirty="0">
                <a:solidFill>
                  <a:prstClr val="black">
                    <a:lumMod val="75000"/>
                    <a:lumOff val="25000"/>
                  </a:prstClr>
                </a:solidFill>
              </a:rPr>
              <a:t>Aumento della spesa più che proporzionale rispetto al reddito nell’ultimo biennio preso in esame (2016-2017)</a:t>
            </a:r>
          </a:p>
          <a:p>
            <a:pPr marL="342900" lvl="0" indent="-342900">
              <a:spcBef>
                <a:spcPts val="1000"/>
              </a:spcBef>
              <a:buClr>
                <a:srgbClr val="E84C22"/>
              </a:buClr>
              <a:buSzPct val="80000"/>
              <a:buFont typeface="Wingdings 3" charset="2"/>
              <a:buChar char=""/>
            </a:pPr>
            <a:r>
              <a:rPr lang="it-IT" sz="1600" dirty="0">
                <a:solidFill>
                  <a:prstClr val="black">
                    <a:lumMod val="75000"/>
                    <a:lumOff val="25000"/>
                  </a:prstClr>
                </a:solidFill>
              </a:rPr>
              <a:t>Eterogeneità nelle scelte di consumo dei Siciliani, con preferenza per i generi alimentari, la moda, il tessile e gli articoli per la casa maggiore rispetto alla media nazionale.</a:t>
            </a:r>
          </a:p>
        </p:txBody>
      </p:sp>
      <p:sp>
        <p:nvSpPr>
          <p:cNvPr id="4" name="Rettangolo 3">
            <a:extLst>
              <a:ext uri="{FF2B5EF4-FFF2-40B4-BE49-F238E27FC236}">
                <a16:creationId xmlns:a16="http://schemas.microsoft.com/office/drawing/2014/main" id="{C12019B2-C253-449A-84CF-D15BBC67D79E}"/>
              </a:ext>
            </a:extLst>
          </p:cNvPr>
          <p:cNvSpPr/>
          <p:nvPr/>
        </p:nvSpPr>
        <p:spPr>
          <a:xfrm>
            <a:off x="562481" y="418584"/>
            <a:ext cx="4158214" cy="523220"/>
          </a:xfrm>
          <a:prstGeom prst="rect">
            <a:avLst/>
          </a:prstGeom>
          <a:noFill/>
        </p:spPr>
        <p:txBody>
          <a:bodyPr wrap="square" lIns="91440" tIns="45720" rIns="91440" bIns="45720">
            <a:spAutoFit/>
          </a:bodyPr>
          <a:lstStyle/>
          <a:p>
            <a:pPr algn="ctr"/>
            <a:r>
              <a:rPr lang="it-IT" sz="2800" dirty="0">
                <a:ln w="0"/>
                <a:solidFill>
                  <a:schemeClr val="accent1"/>
                </a:solidFill>
                <a:effectLst>
                  <a:outerShdw blurRad="38100" dist="25400" dir="5400000" algn="ctr" rotWithShape="0">
                    <a:srgbClr val="6E747A">
                      <a:alpha val="43000"/>
                    </a:srgbClr>
                  </a:outerShdw>
                </a:effectLst>
              </a:rPr>
              <a:t>OCCUPAZIONE</a:t>
            </a:r>
          </a:p>
        </p:txBody>
      </p:sp>
      <p:sp>
        <p:nvSpPr>
          <p:cNvPr id="5" name="Rettangolo 4">
            <a:extLst>
              <a:ext uri="{FF2B5EF4-FFF2-40B4-BE49-F238E27FC236}">
                <a16:creationId xmlns:a16="http://schemas.microsoft.com/office/drawing/2014/main" id="{A2347363-169F-4C04-BDBD-E0F010E70D71}"/>
              </a:ext>
            </a:extLst>
          </p:cNvPr>
          <p:cNvSpPr/>
          <p:nvPr/>
        </p:nvSpPr>
        <p:spPr>
          <a:xfrm>
            <a:off x="5939676" y="2024539"/>
            <a:ext cx="3485698" cy="584775"/>
          </a:xfrm>
          <a:prstGeom prst="rect">
            <a:avLst/>
          </a:prstGeom>
          <a:noFill/>
        </p:spPr>
        <p:txBody>
          <a:bodyPr wrap="none" lIns="91440" tIns="45720" rIns="91440" bIns="45720">
            <a:spAutoFit/>
          </a:bodyPr>
          <a:lstStyle/>
          <a:p>
            <a:pPr algn="ctr"/>
            <a:r>
              <a:rPr lang="it-IT" sz="2800" b="0" cap="none" spc="0" dirty="0">
                <a:ln w="0"/>
                <a:solidFill>
                  <a:schemeClr val="accent1"/>
                </a:solidFill>
                <a:effectLst>
                  <a:outerShdw blurRad="38100" dist="25400" dir="5400000" algn="ctr" rotWithShape="0">
                    <a:srgbClr val="6E747A">
                      <a:alpha val="43000"/>
                    </a:srgbClr>
                  </a:outerShdw>
                </a:effectLst>
              </a:rPr>
              <a:t>FAMIGLIE</a:t>
            </a:r>
            <a:r>
              <a:rPr lang="it-IT" sz="3200" b="0" cap="none" spc="0" dirty="0">
                <a:ln w="0"/>
                <a:solidFill>
                  <a:schemeClr val="accent1"/>
                </a:solidFill>
                <a:effectLst>
                  <a:outerShdw blurRad="38100" dist="25400" dir="5400000" algn="ctr" rotWithShape="0">
                    <a:srgbClr val="6E747A">
                      <a:alpha val="43000"/>
                    </a:srgbClr>
                  </a:outerShdw>
                </a:effectLst>
              </a:rPr>
              <a:t> </a:t>
            </a:r>
            <a:r>
              <a:rPr lang="it-IT" sz="2800" b="0" cap="none" spc="0" dirty="0">
                <a:ln w="0"/>
                <a:solidFill>
                  <a:schemeClr val="accent1"/>
                </a:solidFill>
                <a:effectLst>
                  <a:outerShdw blurRad="38100" dist="25400" dir="5400000" algn="ctr" rotWithShape="0">
                    <a:srgbClr val="6E747A">
                      <a:alpha val="43000"/>
                    </a:srgbClr>
                  </a:outerShdw>
                </a:effectLst>
              </a:rPr>
              <a:t>E CONSUMI</a:t>
            </a:r>
          </a:p>
        </p:txBody>
      </p:sp>
      <p:pic>
        <p:nvPicPr>
          <p:cNvPr id="7" name="Immagine 6" descr="Immagine che contiene disegnando&#10;&#10;Descrizione generata automaticamente">
            <a:extLst>
              <a:ext uri="{FF2B5EF4-FFF2-40B4-BE49-F238E27FC236}">
                <a16:creationId xmlns:a16="http://schemas.microsoft.com/office/drawing/2014/main" id="{2015C6C7-8D6B-4CB5-8E61-FCA941506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873" y="6060009"/>
            <a:ext cx="2236990" cy="797991"/>
          </a:xfrm>
          <a:prstGeom prst="rect">
            <a:avLst/>
          </a:prstGeom>
        </p:spPr>
      </p:pic>
    </p:spTree>
    <p:extLst>
      <p:ext uri="{BB962C8B-B14F-4D97-AF65-F5344CB8AC3E}">
        <p14:creationId xmlns:p14="http://schemas.microsoft.com/office/powerpoint/2010/main" val="1741179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501426" y="782506"/>
            <a:ext cx="8741045" cy="3022765"/>
          </a:xfrm>
        </p:spPr>
        <p:txBody>
          <a:bodyPr>
            <a:noAutofit/>
          </a:bodyPr>
          <a:lstStyle/>
          <a:p>
            <a:pPr>
              <a:buFont typeface="Wingdings 3" panose="05040102010807070707" pitchFamily="18" charset="2"/>
              <a:buChar char=""/>
            </a:pPr>
            <a:r>
              <a:rPr lang="it-IT" sz="1600" dirty="0"/>
              <a:t>Nel 2018 l’erogazione del credito verso il settore privato aumenta anche se nel complesso il credito alle imprese non subisce variazioni significative, seppur l’erogazione verso il terziario aumenti;</a:t>
            </a:r>
          </a:p>
          <a:p>
            <a:r>
              <a:rPr lang="it-IT" sz="1600" dirty="0"/>
              <a:t>Aumento delle erogazioni di finanziamento da parte di istituti minori, cioè non appartenenti ai 5 maggiori gruppi bancari del Paese;</a:t>
            </a:r>
          </a:p>
          <a:p>
            <a:r>
              <a:rPr lang="it-IT" sz="1600" dirty="0"/>
              <a:t>Nel 2018 la domanda di credito delle imprese è ripartita, in ordine di preferenza, tra ristrutturazione del debito, capitale circolante e investimenti;</a:t>
            </a:r>
          </a:p>
          <a:p>
            <a:r>
              <a:rPr lang="it-IT" sz="1600" dirty="0"/>
              <a:t>Successivo declino delle erogazioni nel secondo semestre del 2018 e inasprimento delle politiche di offerta di capitale attraverso aumento dei costi accessori e diminuzione delle quantità offerte;</a:t>
            </a:r>
          </a:p>
          <a:p>
            <a:r>
              <a:rPr lang="it-IT" sz="1600" dirty="0"/>
              <a:t>Riduzione complessiva degli indici di rischio bancari e in particolare del rapporto tra NPL e finanziamenti erogati che passa dal 21.2% al 15.9%.</a:t>
            </a:r>
          </a:p>
        </p:txBody>
      </p:sp>
      <p:sp>
        <p:nvSpPr>
          <p:cNvPr id="2" name="Rettangolo 1">
            <a:extLst>
              <a:ext uri="{FF2B5EF4-FFF2-40B4-BE49-F238E27FC236}">
                <a16:creationId xmlns:a16="http://schemas.microsoft.com/office/drawing/2014/main" id="{10F128B3-00ED-403B-A206-98CC3E7DE2E4}"/>
              </a:ext>
            </a:extLst>
          </p:cNvPr>
          <p:cNvSpPr/>
          <p:nvPr/>
        </p:nvSpPr>
        <p:spPr>
          <a:xfrm>
            <a:off x="3158112" y="259286"/>
            <a:ext cx="3427675" cy="523220"/>
          </a:xfrm>
          <a:prstGeom prst="rect">
            <a:avLst/>
          </a:prstGeom>
          <a:noFill/>
        </p:spPr>
        <p:txBody>
          <a:bodyPr wrap="square" lIns="91440" tIns="45720" rIns="91440" bIns="45720">
            <a:spAutoFit/>
          </a:bodyPr>
          <a:lstStyle/>
          <a:p>
            <a:pPr algn="ctr"/>
            <a:r>
              <a:rPr lang="it-IT" sz="2800" b="0" cap="none" spc="0" dirty="0">
                <a:ln w="0"/>
                <a:solidFill>
                  <a:schemeClr val="accent1"/>
                </a:solidFill>
                <a:effectLst>
                  <a:outerShdw blurRad="38100" dist="25400" dir="5400000" algn="ctr" rotWithShape="0">
                    <a:srgbClr val="6E747A">
                      <a:alpha val="43000"/>
                    </a:srgbClr>
                  </a:outerShdw>
                </a:effectLst>
              </a:rPr>
              <a:t>IL CREDITO</a:t>
            </a:r>
          </a:p>
        </p:txBody>
      </p:sp>
      <p:pic>
        <p:nvPicPr>
          <p:cNvPr id="5" name="Immagine 4" descr="Immagine che contiene disegnando&#10;&#10;Descrizione generata automaticamente">
            <a:extLst>
              <a:ext uri="{FF2B5EF4-FFF2-40B4-BE49-F238E27FC236}">
                <a16:creationId xmlns:a16="http://schemas.microsoft.com/office/drawing/2014/main" id="{3B881D74-89FD-4388-B5AC-1A98881667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426" y="6063321"/>
            <a:ext cx="2227706" cy="794679"/>
          </a:xfrm>
          <a:prstGeom prst="rect">
            <a:avLst/>
          </a:prstGeom>
        </p:spPr>
      </p:pic>
    </p:spTree>
    <p:extLst>
      <p:ext uri="{BB962C8B-B14F-4D97-AF65-F5344CB8AC3E}">
        <p14:creationId xmlns:p14="http://schemas.microsoft.com/office/powerpoint/2010/main" val="2033817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4E7FFF6C-0BD8-40F6-9C16-36F2537F993D}"/>
              </a:ext>
            </a:extLst>
          </p:cNvPr>
          <p:cNvSpPr/>
          <p:nvPr/>
        </p:nvSpPr>
        <p:spPr>
          <a:xfrm>
            <a:off x="290015" y="238203"/>
            <a:ext cx="4773614" cy="1569660"/>
          </a:xfrm>
          <a:prstGeom prst="rect">
            <a:avLst/>
          </a:prstGeom>
          <a:noFill/>
        </p:spPr>
        <p:txBody>
          <a:bodyPr wrap="none" lIns="91440" tIns="45720" rIns="91440" bIns="45720">
            <a:spAutoFit/>
          </a:bodyPr>
          <a:lstStyle/>
          <a:p>
            <a:pPr algn="ctr"/>
            <a:r>
              <a:rPr lang="it-IT" sz="4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SETTORE DI</a:t>
            </a:r>
          </a:p>
          <a:p>
            <a:pPr algn="ctr"/>
            <a:r>
              <a:rPr lang="it-IT" sz="4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APPARTENENZA</a:t>
            </a:r>
          </a:p>
        </p:txBody>
      </p:sp>
      <p:pic>
        <p:nvPicPr>
          <p:cNvPr id="8" name="Immagine 7" descr="Immagine che contiene disegnando&#10;&#10;Descrizione generata automaticamente">
            <a:extLst>
              <a:ext uri="{FF2B5EF4-FFF2-40B4-BE49-F238E27FC236}">
                <a16:creationId xmlns:a16="http://schemas.microsoft.com/office/drawing/2014/main" id="{18869ACE-E76E-487D-92EA-A8B2F72F5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856" y="5978769"/>
            <a:ext cx="2112466" cy="753570"/>
          </a:xfrm>
          <a:prstGeom prst="rect">
            <a:avLst/>
          </a:prstGeom>
        </p:spPr>
      </p:pic>
      <p:graphicFrame>
        <p:nvGraphicFramePr>
          <p:cNvPr id="9" name="Diagramma 8">
            <a:extLst>
              <a:ext uri="{FF2B5EF4-FFF2-40B4-BE49-F238E27FC236}">
                <a16:creationId xmlns:a16="http://schemas.microsoft.com/office/drawing/2014/main" id="{51C3D5E3-0800-42A6-A878-18E8B904D58A}"/>
              </a:ext>
            </a:extLst>
          </p:cNvPr>
          <p:cNvGraphicFramePr/>
          <p:nvPr>
            <p:extLst>
              <p:ext uri="{D42A27DB-BD31-4B8C-83A1-F6EECF244321}">
                <p14:modId xmlns:p14="http://schemas.microsoft.com/office/powerpoint/2010/main" val="1426985419"/>
              </p:ext>
            </p:extLst>
          </p:nvPr>
        </p:nvGraphicFramePr>
        <p:xfrm>
          <a:off x="595856" y="2044224"/>
          <a:ext cx="7886963" cy="3698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3880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57ACB06F-704B-4F70-9D0F-EEF753524873}"/>
              </a:ext>
            </a:extLst>
          </p:cNvPr>
          <p:cNvSpPr/>
          <p:nvPr/>
        </p:nvSpPr>
        <p:spPr>
          <a:xfrm>
            <a:off x="490011" y="290063"/>
            <a:ext cx="4348946" cy="523220"/>
          </a:xfrm>
          <a:prstGeom prst="rect">
            <a:avLst/>
          </a:prstGeom>
          <a:noFill/>
        </p:spPr>
        <p:txBody>
          <a:bodyPr wrap="square" lIns="91440" tIns="45720" rIns="91440" bIns="45720">
            <a:spAutoFit/>
          </a:bodyPr>
          <a:lstStyle/>
          <a:p>
            <a:pPr algn="ctr"/>
            <a:r>
              <a:rPr lang="it-IT" sz="2800" b="0" cap="none" spc="0" dirty="0">
                <a:ln w="0"/>
                <a:solidFill>
                  <a:schemeClr val="accent1"/>
                </a:solidFill>
                <a:effectLst>
                  <a:outerShdw blurRad="38100" dist="25400" dir="5400000" algn="ctr" rotWithShape="0">
                    <a:srgbClr val="6E747A">
                      <a:alpha val="43000"/>
                    </a:srgbClr>
                  </a:outerShdw>
                </a:effectLst>
              </a:rPr>
              <a:t>INTEGRAZIONE VERTICALE</a:t>
            </a:r>
          </a:p>
        </p:txBody>
      </p:sp>
      <p:sp>
        <p:nvSpPr>
          <p:cNvPr id="9" name="Rettangolo 8">
            <a:extLst>
              <a:ext uri="{FF2B5EF4-FFF2-40B4-BE49-F238E27FC236}">
                <a16:creationId xmlns:a16="http://schemas.microsoft.com/office/drawing/2014/main" id="{4358C315-7B78-47EB-B5CB-A1604A8362FC}"/>
              </a:ext>
            </a:extLst>
          </p:cNvPr>
          <p:cNvSpPr/>
          <p:nvPr/>
        </p:nvSpPr>
        <p:spPr>
          <a:xfrm>
            <a:off x="5844140" y="2232381"/>
            <a:ext cx="3865930" cy="523220"/>
          </a:xfrm>
          <a:prstGeom prst="rect">
            <a:avLst/>
          </a:prstGeom>
          <a:noFill/>
        </p:spPr>
        <p:txBody>
          <a:bodyPr wrap="none" lIns="91440" tIns="45720" rIns="91440" bIns="45720">
            <a:spAutoFit/>
          </a:bodyPr>
          <a:lstStyle/>
          <a:p>
            <a:pPr algn="ctr"/>
            <a:r>
              <a:rPr lang="it-IT" sz="2800" b="0" cap="none" spc="0" dirty="0">
                <a:ln w="0"/>
                <a:solidFill>
                  <a:schemeClr val="accent1"/>
                </a:solidFill>
                <a:effectLst>
                  <a:outerShdw blurRad="38100" dist="25400" dir="5400000" algn="ctr" rotWithShape="0">
                    <a:srgbClr val="6E747A">
                      <a:alpha val="43000"/>
                    </a:srgbClr>
                  </a:outerShdw>
                </a:effectLst>
              </a:rPr>
              <a:t>BARRIERE ALL’ENTRATA</a:t>
            </a:r>
          </a:p>
        </p:txBody>
      </p:sp>
      <p:sp>
        <p:nvSpPr>
          <p:cNvPr id="11" name="Rettangolo 10">
            <a:extLst>
              <a:ext uri="{FF2B5EF4-FFF2-40B4-BE49-F238E27FC236}">
                <a16:creationId xmlns:a16="http://schemas.microsoft.com/office/drawing/2014/main" id="{6830C814-D24F-41F5-8051-3776A1FE2ECE}"/>
              </a:ext>
            </a:extLst>
          </p:cNvPr>
          <p:cNvSpPr/>
          <p:nvPr/>
        </p:nvSpPr>
        <p:spPr>
          <a:xfrm>
            <a:off x="490011" y="4272390"/>
            <a:ext cx="3570593" cy="523220"/>
          </a:xfrm>
          <a:prstGeom prst="rect">
            <a:avLst/>
          </a:prstGeom>
          <a:noFill/>
        </p:spPr>
        <p:txBody>
          <a:bodyPr wrap="none" lIns="91440" tIns="45720" rIns="91440" bIns="45720">
            <a:spAutoFit/>
          </a:bodyPr>
          <a:lstStyle/>
          <a:p>
            <a:pPr algn="ctr"/>
            <a:r>
              <a:rPr lang="it-IT" sz="2800" b="0" cap="none" spc="0" dirty="0">
                <a:ln w="0"/>
                <a:solidFill>
                  <a:schemeClr val="accent1"/>
                </a:solidFill>
                <a:effectLst>
                  <a:outerShdw blurRad="38100" dist="25400" dir="5400000" algn="ctr" rotWithShape="0">
                    <a:srgbClr val="6E747A">
                      <a:alpha val="43000"/>
                    </a:srgbClr>
                  </a:outerShdw>
                </a:effectLst>
              </a:rPr>
              <a:t>BARRIERE ALL’USCITA</a:t>
            </a:r>
          </a:p>
        </p:txBody>
      </p:sp>
      <p:pic>
        <p:nvPicPr>
          <p:cNvPr id="16" name="Immagine 15" descr="Immagine che contiene disegnando&#10;&#10;Descrizione generata automaticamente">
            <a:extLst>
              <a:ext uri="{FF2B5EF4-FFF2-40B4-BE49-F238E27FC236}">
                <a16:creationId xmlns:a16="http://schemas.microsoft.com/office/drawing/2014/main" id="{07B74767-6BB7-4ACC-9813-F8BEC6E35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000" y="5992057"/>
            <a:ext cx="2487892" cy="887494"/>
          </a:xfrm>
          <a:prstGeom prst="rect">
            <a:avLst/>
          </a:prstGeom>
        </p:spPr>
      </p:pic>
      <p:sp>
        <p:nvSpPr>
          <p:cNvPr id="18" name="Rettangolo con angoli arrotondati 17">
            <a:extLst>
              <a:ext uri="{FF2B5EF4-FFF2-40B4-BE49-F238E27FC236}">
                <a16:creationId xmlns:a16="http://schemas.microsoft.com/office/drawing/2014/main" id="{FEE81347-8F00-4C6E-87D4-DC28403A74A0}"/>
              </a:ext>
            </a:extLst>
          </p:cNvPr>
          <p:cNvSpPr/>
          <p:nvPr/>
        </p:nvSpPr>
        <p:spPr>
          <a:xfrm>
            <a:off x="490011" y="1069145"/>
            <a:ext cx="4348946" cy="1915264"/>
          </a:xfrm>
          <a:prstGeom prst="roundRect">
            <a:avLst/>
          </a:prstGeom>
          <a:solidFill>
            <a:schemeClr val="accent1">
              <a:alpha val="40000"/>
            </a:schemeClr>
          </a:solidFill>
          <a:ln>
            <a:solidFill>
              <a:srgbClr val="F6B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nSpc>
                <a:spcPct val="150000"/>
              </a:lnSpc>
              <a:buClr>
                <a:srgbClr val="E84C22"/>
              </a:buClr>
              <a:buSzPct val="80000"/>
              <a:buFont typeface="Wingdings 3" panose="05040102010807070707" pitchFamily="18" charset="2"/>
              <a:buChar char="u"/>
            </a:pPr>
            <a:r>
              <a:rPr lang="it-IT" dirty="0">
                <a:solidFill>
                  <a:prstClr val="black"/>
                </a:solidFill>
              </a:rPr>
              <a:t>Caso </a:t>
            </a:r>
            <a:r>
              <a:rPr lang="it-IT" dirty="0" err="1">
                <a:solidFill>
                  <a:prstClr val="black"/>
                </a:solidFill>
              </a:rPr>
              <a:t>Cash&amp;Carry</a:t>
            </a:r>
            <a:endParaRPr lang="it-IT" dirty="0">
              <a:solidFill>
                <a:prstClr val="black"/>
              </a:solidFill>
            </a:endParaRPr>
          </a:p>
          <a:p>
            <a:pPr marL="285750" lvl="0" indent="-285750">
              <a:lnSpc>
                <a:spcPct val="150000"/>
              </a:lnSpc>
              <a:buClr>
                <a:srgbClr val="E84C22"/>
              </a:buClr>
              <a:buSzPct val="80000"/>
              <a:buFont typeface="Wingdings 3" panose="05040102010807070707" pitchFamily="18" charset="2"/>
              <a:buChar char="u"/>
            </a:pPr>
            <a:r>
              <a:rPr lang="it-IT" dirty="0">
                <a:solidFill>
                  <a:prstClr val="black"/>
                </a:solidFill>
              </a:rPr>
              <a:t>Presenza di marchi privati commerciali</a:t>
            </a:r>
          </a:p>
          <a:p>
            <a:pPr marL="285750" lvl="0" indent="-285750">
              <a:lnSpc>
                <a:spcPct val="150000"/>
              </a:lnSpc>
              <a:buClr>
                <a:srgbClr val="E84C22"/>
              </a:buClr>
              <a:buSzPct val="80000"/>
              <a:buFont typeface="Wingdings 3" panose="05040102010807070707" pitchFamily="18" charset="2"/>
              <a:buChar char="u"/>
            </a:pPr>
            <a:r>
              <a:rPr lang="it-IT" dirty="0">
                <a:solidFill>
                  <a:prstClr val="black"/>
                </a:solidFill>
              </a:rPr>
              <a:t>Mancanza di economie di scala</a:t>
            </a:r>
          </a:p>
        </p:txBody>
      </p:sp>
      <p:sp>
        <p:nvSpPr>
          <p:cNvPr id="19" name="Rettangolo con angoli arrotondati 18">
            <a:extLst>
              <a:ext uri="{FF2B5EF4-FFF2-40B4-BE49-F238E27FC236}">
                <a16:creationId xmlns:a16="http://schemas.microsoft.com/office/drawing/2014/main" id="{99457F96-F515-4146-A4AC-9AC8DA2487F1}"/>
              </a:ext>
            </a:extLst>
          </p:cNvPr>
          <p:cNvSpPr/>
          <p:nvPr/>
        </p:nvSpPr>
        <p:spPr>
          <a:xfrm>
            <a:off x="5844140" y="2984409"/>
            <a:ext cx="3865930" cy="1719667"/>
          </a:xfrm>
          <a:prstGeom prst="roundRect">
            <a:avLst/>
          </a:prstGeom>
          <a:solidFill>
            <a:srgbClr val="F6B7A7"/>
          </a:solidFill>
          <a:ln>
            <a:solidFill>
              <a:srgbClr val="F6B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nSpc>
                <a:spcPct val="150000"/>
              </a:lnSpc>
              <a:buClr>
                <a:srgbClr val="E84C22"/>
              </a:buClr>
              <a:buSzPct val="80000"/>
              <a:buFont typeface="Wingdings 3" panose="05040102010807070707" pitchFamily="18" charset="2"/>
              <a:buChar char="u"/>
            </a:pPr>
            <a:r>
              <a:rPr lang="it-IT">
                <a:solidFill>
                  <a:prstClr val="black"/>
                </a:solidFill>
              </a:rPr>
              <a:t>Regolamentazioni</a:t>
            </a:r>
          </a:p>
          <a:p>
            <a:pPr marL="285750" lvl="0" indent="-285750">
              <a:lnSpc>
                <a:spcPct val="150000"/>
              </a:lnSpc>
              <a:buClr>
                <a:srgbClr val="E84C22"/>
              </a:buClr>
              <a:buSzPct val="80000"/>
              <a:buFont typeface="Wingdings 3" panose="05040102010807070707" pitchFamily="18" charset="2"/>
              <a:buChar char="u"/>
            </a:pPr>
            <a:r>
              <a:rPr lang="it-IT">
                <a:solidFill>
                  <a:prstClr val="black"/>
                </a:solidFill>
              </a:rPr>
              <a:t>Fidelizzazione (Marchio)</a:t>
            </a:r>
          </a:p>
          <a:p>
            <a:pPr marL="285750" lvl="0" indent="-285750">
              <a:lnSpc>
                <a:spcPct val="150000"/>
              </a:lnSpc>
              <a:buClr>
                <a:srgbClr val="E84C22"/>
              </a:buClr>
              <a:buSzPct val="80000"/>
              <a:buFont typeface="Wingdings 3" panose="05040102010807070707" pitchFamily="18" charset="2"/>
              <a:buChar char="u"/>
            </a:pPr>
            <a:r>
              <a:rPr lang="it-IT">
                <a:solidFill>
                  <a:prstClr val="black"/>
                </a:solidFill>
              </a:rPr>
              <a:t>Sunk Costs</a:t>
            </a:r>
            <a:endParaRPr lang="it-IT" dirty="0">
              <a:solidFill>
                <a:prstClr val="black"/>
              </a:solidFill>
            </a:endParaRPr>
          </a:p>
        </p:txBody>
      </p:sp>
      <p:sp>
        <p:nvSpPr>
          <p:cNvPr id="20" name="Rettangolo con angoli arrotondati 19">
            <a:extLst>
              <a:ext uri="{FF2B5EF4-FFF2-40B4-BE49-F238E27FC236}">
                <a16:creationId xmlns:a16="http://schemas.microsoft.com/office/drawing/2014/main" id="{6F306BF1-BC41-4F10-B9BA-DF0C26EA2582}"/>
              </a:ext>
            </a:extLst>
          </p:cNvPr>
          <p:cNvSpPr/>
          <p:nvPr/>
        </p:nvSpPr>
        <p:spPr>
          <a:xfrm>
            <a:off x="607000" y="5120640"/>
            <a:ext cx="3346022" cy="523220"/>
          </a:xfrm>
          <a:prstGeom prst="roundRect">
            <a:avLst/>
          </a:prstGeom>
          <a:solidFill>
            <a:schemeClr val="accent1">
              <a:alpha val="46000"/>
            </a:schemeClr>
          </a:solidFill>
          <a:ln>
            <a:solidFill>
              <a:srgbClr val="F4AD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Clr>
                <a:srgbClr val="E84C22"/>
              </a:buClr>
              <a:buSzPct val="80000"/>
              <a:buFont typeface="Wingdings 3" panose="05040102010807070707" pitchFamily="18" charset="2"/>
              <a:buChar char="u"/>
            </a:pPr>
            <a:r>
              <a:rPr lang="it-IT">
                <a:solidFill>
                  <a:prstClr val="black"/>
                </a:solidFill>
              </a:rPr>
              <a:t>Sunk Costs</a:t>
            </a:r>
            <a:endParaRPr lang="it-IT" dirty="0">
              <a:solidFill>
                <a:prstClr val="black"/>
              </a:solidFill>
            </a:endParaRPr>
          </a:p>
        </p:txBody>
      </p:sp>
    </p:spTree>
    <p:extLst>
      <p:ext uri="{BB962C8B-B14F-4D97-AF65-F5344CB8AC3E}">
        <p14:creationId xmlns:p14="http://schemas.microsoft.com/office/powerpoint/2010/main" val="401038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8"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AA1C2BDC-441F-4FA6-9CAB-34C37A889BB5}"/>
              </a:ext>
            </a:extLst>
          </p:cNvPr>
          <p:cNvSpPr/>
          <p:nvPr/>
        </p:nvSpPr>
        <p:spPr>
          <a:xfrm>
            <a:off x="398537" y="280405"/>
            <a:ext cx="6414961" cy="923330"/>
          </a:xfrm>
          <a:prstGeom prst="rect">
            <a:avLst/>
          </a:prstGeom>
          <a:noFill/>
        </p:spPr>
        <p:txBody>
          <a:bodyPr wrap="none" lIns="91440" tIns="45720" rIns="91440" bIns="45720">
            <a:spAutoFit/>
          </a:bodyPr>
          <a:lstStyle/>
          <a:p>
            <a:pPr algn="ctr"/>
            <a:r>
              <a:rPr lang="it-IT" sz="4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STRATEGIE</a:t>
            </a:r>
            <a:r>
              <a:rPr lang="it-IT"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it-IT" sz="4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a:t>
            </a:r>
            <a:r>
              <a:rPr lang="en-US" sz="4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ZIENDALI</a:t>
            </a:r>
            <a:endParaRPr lang="it-IT" sz="4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CasellaDiTesto 4">
            <a:extLst>
              <a:ext uri="{FF2B5EF4-FFF2-40B4-BE49-F238E27FC236}">
                <a16:creationId xmlns:a16="http://schemas.microsoft.com/office/drawing/2014/main" id="{6C63145E-BACC-47DD-9320-F335DD0F305B}"/>
              </a:ext>
            </a:extLst>
          </p:cNvPr>
          <p:cNvSpPr txBox="1"/>
          <p:nvPr/>
        </p:nvSpPr>
        <p:spPr>
          <a:xfrm>
            <a:off x="267285" y="1203735"/>
            <a:ext cx="7821637" cy="954107"/>
          </a:xfrm>
          <a:prstGeom prst="rect">
            <a:avLst/>
          </a:prstGeom>
          <a:noFill/>
        </p:spPr>
        <p:txBody>
          <a:bodyPr wrap="square" rtlCol="0">
            <a:spAutoFit/>
          </a:bodyPr>
          <a:lstStyle/>
          <a:p>
            <a:pPr fontAlgn="base"/>
            <a:r>
              <a:rPr lang="it-IT" sz="1400" dirty="0">
                <a:latin typeface="Roboto"/>
              </a:rPr>
              <a:t>«Vogliamo creare uno spazio alimentare, un ambiente accogliente, un punto di riferimento con una forte impronta familiare, dove poter instaurare rapporti di fiducia ed amicizia tra il personale ed il CLIENTE. PAGHI POCO è la risposta siciliana alla crescente necessità di risparmio dei consumatori, con la sua alta gamma di proposte e PRODOTTI LEADER nel mercato.»</a:t>
            </a:r>
          </a:p>
        </p:txBody>
      </p:sp>
      <p:pic>
        <p:nvPicPr>
          <p:cNvPr id="6" name="Immagine 5" descr="Immagine che contiene disegnando&#10;&#10;Descrizione generata automaticamente">
            <a:extLst>
              <a:ext uri="{FF2B5EF4-FFF2-40B4-BE49-F238E27FC236}">
                <a16:creationId xmlns:a16="http://schemas.microsoft.com/office/drawing/2014/main" id="{1C0D91A5-3C6B-4839-A5F4-07AD0A83A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16" y="5903893"/>
            <a:ext cx="2674629" cy="954107"/>
          </a:xfrm>
          <a:prstGeom prst="rect">
            <a:avLst/>
          </a:prstGeom>
        </p:spPr>
      </p:pic>
      <p:graphicFrame>
        <p:nvGraphicFramePr>
          <p:cNvPr id="7" name="Diagramma 6">
            <a:extLst>
              <a:ext uri="{FF2B5EF4-FFF2-40B4-BE49-F238E27FC236}">
                <a16:creationId xmlns:a16="http://schemas.microsoft.com/office/drawing/2014/main" id="{3F45DE3F-3963-45CB-8E1E-D7E535F61E13}"/>
              </a:ext>
            </a:extLst>
          </p:cNvPr>
          <p:cNvGraphicFramePr/>
          <p:nvPr>
            <p:extLst>
              <p:ext uri="{D42A27DB-BD31-4B8C-83A1-F6EECF244321}">
                <p14:modId xmlns:p14="http://schemas.microsoft.com/office/powerpoint/2010/main" val="1728825098"/>
              </p:ext>
            </p:extLst>
          </p:nvPr>
        </p:nvGraphicFramePr>
        <p:xfrm>
          <a:off x="267285" y="742070"/>
          <a:ext cx="9238843" cy="6043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2133562"/>
      </p:ext>
    </p:extLst>
  </p:cSld>
  <p:clrMapOvr>
    <a:masterClrMapping/>
  </p:clrMapOvr>
</p:sld>
</file>

<file path=ppt/theme/theme1.xml><?xml version="1.0" encoding="utf-8"?>
<a:theme xmlns:a="http://schemas.openxmlformats.org/drawingml/2006/main" name="Sfaccettatura">
  <a:themeElements>
    <a:clrScheme name="Rosso arancion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49D3CA566230F4094992FC2B3D005B8" ma:contentTypeVersion="6" ma:contentTypeDescription="Creare un nuovo documento." ma:contentTypeScope="" ma:versionID="4e80aaf2bc8c5d28c71996f4f1ebc661">
  <xsd:schema xmlns:xsd="http://www.w3.org/2001/XMLSchema" xmlns:xs="http://www.w3.org/2001/XMLSchema" xmlns:p="http://schemas.microsoft.com/office/2006/metadata/properties" xmlns:ns2="036889c7-6b0d-4280-be34-63aca5d722fb" targetNamespace="http://schemas.microsoft.com/office/2006/metadata/properties" ma:root="true" ma:fieldsID="d45bf148bd696347184d7c6df7c51e45" ns2:_="">
    <xsd:import namespace="036889c7-6b0d-4280-be34-63aca5d722f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6889c7-6b0d-4280-be34-63aca5d722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BD5219-C1AD-4690-8D45-D1F4A9CA159C}"/>
</file>

<file path=customXml/itemProps2.xml><?xml version="1.0" encoding="utf-8"?>
<ds:datastoreItem xmlns:ds="http://schemas.openxmlformats.org/officeDocument/2006/customXml" ds:itemID="{54B09567-4324-4808-BFC1-05B1478342C2}">
  <ds:schemaRefs>
    <ds:schemaRef ds:uri="http://schemas.microsoft.com/sharepoint/v3/contenttype/forms"/>
  </ds:schemaRefs>
</ds:datastoreItem>
</file>

<file path=customXml/itemProps3.xml><?xml version="1.0" encoding="utf-8"?>
<ds:datastoreItem xmlns:ds="http://schemas.openxmlformats.org/officeDocument/2006/customXml" ds:itemID="{91E9452E-D4AE-42F5-8DD0-5E330AFB741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036889c7-6b0d-4280-be34-63aca5d722fb"/>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Facet</Template>
  <TotalTime>686</TotalTime>
  <Words>2328</Words>
  <Application>Microsoft Office PowerPoint</Application>
  <PresentationFormat>Widescreen</PresentationFormat>
  <Paragraphs>532</Paragraphs>
  <Slides>29</Slides>
  <Notes>2</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29</vt:i4>
      </vt:variant>
    </vt:vector>
  </HeadingPairs>
  <TitlesOfParts>
    <vt:vector size="36" baseType="lpstr">
      <vt:lpstr>Arial</vt:lpstr>
      <vt:lpstr>Calibri</vt:lpstr>
      <vt:lpstr>Calibri Light</vt:lpstr>
      <vt:lpstr>Roboto</vt:lpstr>
      <vt:lpstr>Trebuchet MS</vt:lpstr>
      <vt:lpstr>Wingdings 3</vt:lpstr>
      <vt:lpstr>Sfaccettatura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STRUTTURA  ECONOMICO-FINANZIARIA </vt:lpstr>
      <vt:lpstr>PROFILO FINANZIARIO ANALISI DELLA LIQUIDITÀ </vt:lpstr>
      <vt:lpstr>Presentazione standard di PowerPoint</vt:lpstr>
      <vt:lpstr>Presentazione standard di PowerPoint</vt:lpstr>
      <vt:lpstr>PROFILO PATRIMONIALE ANALISI DEL PATRIMONIO NETTO</vt:lpstr>
      <vt:lpstr>PROFILO PATRIMONIALE RAPPORTO DI INDEBITAMENTO </vt:lpstr>
      <vt:lpstr>PROFILO REDDITUALE ANALISI DELL’ANDAMENTO REDDITUALE </vt:lpstr>
      <vt:lpstr>PROFILO REDDITUALE INDICATORI DI REDDITIVITÀ </vt:lpstr>
      <vt:lpstr>PROFILO REDDITUALE INDICATORI DI REDDITIVITÀ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Alberto; MICAELA COLOMBO; SANFILIPPO GIUSEPPE ANTONIO</dc:creator>
  <cp:lastModifiedBy>MICAELA COLOMBO</cp:lastModifiedBy>
  <cp:revision>65</cp:revision>
  <dcterms:created xsi:type="dcterms:W3CDTF">2020-04-17T13:53:21Z</dcterms:created>
  <dcterms:modified xsi:type="dcterms:W3CDTF">2020-05-11T15:58:14Z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0x010100349D3CA566230F4094992FC2B3D005B8</vt:lpwstr>
  </property>
</Properties>
</file>