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2" r:id="rId2"/>
    <p:sldId id="283" r:id="rId3"/>
    <p:sldId id="28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80" r:id="rId17"/>
    <p:sldId id="295" r:id="rId18"/>
    <p:sldId id="296" r:id="rId19"/>
    <p:sldId id="297" r:id="rId20"/>
    <p:sldId id="281" r:id="rId21"/>
    <p:sldId id="290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35624-5724-B14E-AC17-794ECC655E95}" v="996" dt="2023-02-06T20:26:33.8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4" d="100"/>
          <a:sy n="104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2-06T20:26:33.831" v="2188" actId="1076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add">
        <pc:chgData name="Giuseppe Tomassetti" userId="602e5fa9-ac8c-4882-a6c6-5d2537fdee56" providerId="ADAL" clId="{15935624-5724-B14E-AC17-794ECC655E95}" dt="2023-02-06T20:15:31.723" v="1970" actId="2890"/>
        <pc:sldMkLst>
          <pc:docMk/>
          <pc:sldMk cId="1535714427" sldId="278"/>
        </pc:sldMkLst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4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9.png"/><Relationship Id="rId7" Type="http://schemas.openxmlformats.org/officeDocument/2006/relationships/image" Target="../media/image5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62.png"/><Relationship Id="rId4" Type="http://schemas.openxmlformats.org/officeDocument/2006/relationships/image" Target="../media/image30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1.png"/><Relationship Id="rId7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0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tags" Target="../tags/tag10.xml"/><Relationship Id="rId7" Type="http://schemas.openxmlformats.org/officeDocument/2006/relationships/image" Target="../media/image56.emf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5.emf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tags" Target="../tags/tag13.xml"/><Relationship Id="rId7" Type="http://schemas.openxmlformats.org/officeDocument/2006/relationships/image" Target="../media/image59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8.emf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5" Type="http://schemas.openxmlformats.org/officeDocument/2006/relationships/image" Target="../media/image64.emf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78.emf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294-5922-AF20-C8F6-7B8AB58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Campo di spostamento rigido infinitesimo</a:t>
            </a:r>
          </a:p>
        </p:txBody>
      </p:sp>
      <p:pic>
        <p:nvPicPr>
          <p:cNvPr id="10" name="Picture 9" descr="\documentclass{article}&#10;\usepackage{amssymb,amsmath,bbm,mathrsfs}&#10;\setlength\parindent{0em}&#10;\usepackage{geometry}&#10;\geometry{textwidth=10cm}&#10;\setlength\parskip{1em}&#10;\pagestyle{empty}&#10;\begin{document}&#10;&#10;Definizioni dal corso di Meccanica Razionale&#10;&#10;\text { 2.3.2 Formula generale dello spostamento rigido infinitesimo }&#10;&#10;\text { 2.3.3 Rappresentazione scalare }&#10;&#10;&#10;\end{document}" title="IguanaTex Bitmap Display">
            <a:extLst>
              <a:ext uri="{FF2B5EF4-FFF2-40B4-BE49-F238E27FC236}">
                <a16:creationId xmlns:a16="http://schemas.microsoft.com/office/drawing/2014/main" id="{002E5465-2A17-C9CD-FFA1-798973942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8" y="2382344"/>
            <a:ext cx="6731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72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 dirty="0"/>
              <a:t>isocinematica</a:t>
            </a: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123" y="285655"/>
            <a:ext cx="4272289" cy="3149161"/>
          </a:xfrm>
          <a:prstGeom prst="rect">
            <a:avLst/>
          </a:prstGeom>
        </p:spPr>
      </p:pic>
      <p:pic>
        <p:nvPicPr>
          <p:cNvPr id="31" name="Picture 30" descr="\documentclass{article}&#10;\usepackage{amssymb,amsmath,bbm,mathrsfs}&#10;\setlength\parindent{0em}&#10;\usepackage{geometry}&#10;\geometry{textwidth=10cm}&#10;\setlength\parskip{1em}&#10;\pagestyle{empty}&#10;\begin{document}&#10;&#10;Si sceglie come polo di riduzione per gli spostamenti e come origine del sistema di riferimento il punto A per il corpo 1 e il punto $B$ per il corpo 2, &#10;&#10;Con questa scelta, si ha:&#10;&#10; $\operatorname{corpo} 1\left(x_1,y_1\right): \quad A \equiv(0,0) \quad B \equiv(l, 0) \quad C \equiv(2 l, 0)$&#10;&#10;$\operatorname{corpo} 2\left(x_2,y_2\right): \quad B \equiv(0,0) \quad D \equiv(l,-l)$&#10;&#10;\end{document}" title="IguanaTex Bitmap Display">
            <a:extLst>
              <a:ext uri="{FF2B5EF4-FFF2-40B4-BE49-F238E27FC236}">
                <a16:creationId xmlns:a16="http://schemas.microsoft.com/office/drawing/2014/main" id="{367257FD-467D-8FF7-419B-54C66A314C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786533"/>
            <a:ext cx="7188200" cy="2514600"/>
          </a:xfrm>
          <a:prstGeom prst="rect">
            <a:avLst/>
          </a:prstGeom>
        </p:spPr>
      </p:pic>
      <p:pic>
        <p:nvPicPr>
          <p:cNvPr id="33" name="Picture 32" descr="\documentclass{article}&#10;\usepackage{amssymb,amsmath,bbm,mathrsfs}&#10;\setlength\parindent{0em}&#10;\usepackage{geometry}&#10;\geometry{textwidth=10cm}&#10;\setlength\parskip{1em}&#10;\pagestyle{empty}&#10;\begin{document}&#10;&#10;$$&#10;\text { corpo 1: }\left\{\begin{array} { l } &#10;{ u = u _ { A } - \theta _ { 1 } y _ { 1 } } \\&#10;{ v = v _ { A } + \theta _ { 1 } x _ { 1 } }&#10;\end{array} \quad \text { corpo 2: } \left\{\begin{array}{l}&#10;u=u_B-\theta_2 y_2 \\&#10;v=v_B+\theta_2 x_2&#10;\end{array}\right.\right.&#10;$$&#10;&#10;\end{document}" title="IguanaTex Bitmap Display">
            <a:extLst>
              <a:ext uri="{FF2B5EF4-FFF2-40B4-BE49-F238E27FC236}">
                <a16:creationId xmlns:a16="http://schemas.microsoft.com/office/drawing/2014/main" id="{6A68F03E-D307-83C4-1DB6-737733F9B6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3814119"/>
            <a:ext cx="6324600" cy="609600"/>
          </a:xfrm>
          <a:prstGeom prst="rect">
            <a:avLst/>
          </a:prstGeom>
        </p:spPr>
      </p:pic>
      <p:pic>
        <p:nvPicPr>
          <p:cNvPr id="37" name="Picture 36" descr="\documentclass{article}&#10;\usepackage{amssymb,amsmath,bbm,mathrsfs}&#10;\setlength\parindent{0em}&#10;\usepackage{geometry}&#10;\geometry{textwidth=10cm}&#10;\setlength\parskip{1em}&#10;\pagestyle{empty}&#10;\begin{document}&#10;&#10;A) Il vettore dei parametri lagrangiani dello spostamento e'&#10;$$&#10;\mathbf{q}=\left[\begin{array}{l}&#10;\mathbf{q}_{\mathbf{1}} \\&#10;\mathbf{q}_{\mathbf{2}}&#10;\end{array}\right]=\left[\begin{array}{llllll}&#10;u_A &amp; v_A &amp; \theta_1 &amp; u_B &amp; v_B &amp; \theta_2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CED3A6ED-8A59-7D1B-79B7-DB7A4A8E54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5099403"/>
            <a:ext cx="657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1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711" y="285655"/>
            <a:ext cx="4272289" cy="3149161"/>
          </a:xfrm>
          <a:prstGeom prst="rect">
            <a:avLst/>
          </a:prstGeom>
        </p:spPr>
      </p:pic>
      <p:pic>
        <p:nvPicPr>
          <p:cNvPr id="3" name="Picture 2" descr="\documentclass{article}&#10;\usepackage{amssymb,amsmath,bbm,mathrsfs}&#10;\setlength\parindent{0em}&#10;\usepackage{geometry}&#10;\geometry{textwidth=10cm}&#10;\setlength\parskip{1em}&#10;\pagestyle{empty}&#10;\begin{document}&#10;&#10;Prestazioni cinematiche dei vincoli:&#10;$$&#10;u_A=\delta, \quad v_A=0, \quad u_{B 1}=u_{B 2}, \quad v_{B 1}=v_{B 2}, \quad v_D=-\delta, \quad \theta_2=0&#10;$$&#10;&#10;\end{document}" title="IguanaTex Bitmap Display">
            <a:extLst>
              <a:ext uri="{FF2B5EF4-FFF2-40B4-BE49-F238E27FC236}">
                <a16:creationId xmlns:a16="http://schemas.microsoft.com/office/drawing/2014/main" id="{F35C70E0-58B6-DBFD-6B97-610F9CE951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7" y="847125"/>
            <a:ext cx="7289800" cy="787400"/>
          </a:xfrm>
          <a:prstGeom prst="rect">
            <a:avLst/>
          </a:prstGeom>
        </p:spPr>
      </p:pic>
      <p:pic>
        <p:nvPicPr>
          <p:cNvPr id="6" name="Picture 5" descr="\documentclass{article}&#10;\usepackage{amssymb,amsmath,bbm,mathrsfs}&#10;\setlength\parindent{0em}&#10;\usepackage{geometry}&#10;\geometry{textwidth=10cm}&#10;\setlength\parskip{1em}&#10;\pagestyle{empty}&#10;\begin{document}&#10;&#10;Dalle formule di rappresentazione dei campi di spostamento si trova:&#10;$$&#10;u_{B 1}=u_A, \quad v_{B 1}=v_A+\theta_1 l, \quad u_{B 2}=u_B, \quad v_{B 2}=v_B, \quad v_D=v_B+\theta_2 l&#10;$$&#10;&#10;\end{document}" title="IguanaTex Bitmap Display">
            <a:extLst>
              <a:ext uri="{FF2B5EF4-FFF2-40B4-BE49-F238E27FC236}">
                <a16:creationId xmlns:a16="http://schemas.microsoft.com/office/drawing/2014/main" id="{B8BB00C3-FD46-6FCA-63FD-B6F412BB17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2195995"/>
            <a:ext cx="7620000" cy="1092200"/>
          </a:xfrm>
          <a:prstGeom prst="rect">
            <a:avLst/>
          </a:prstGeom>
        </p:spPr>
      </p:pic>
      <p:pic>
        <p:nvPicPr>
          <p:cNvPr id="8" name="Picture 7" descr="\documentclass{article}&#10;\usepackage{amssymb,amsmath,bbm,mathrsfs}&#10;\setlength\parindent{0em}&#10;\usepackage{geometry}&#10;\geometry{textwidth=10cm}&#10;\setlength\parskip{1em}&#10;\pagestyle{empty}&#10;\begin{document}&#10;In termini dei parametri lagrangiani, le prestazioni cinematiche dei vincoli si scrivono:&#10;$$&#10;\left\{\begin{array}{l}&#10;u_A=\delta \\&#10;v_A=0 \\&#10;u_A-u_B=0 \\&#10;v_A+\theta_1 l-v_B=0 \\&#10;v_B+\theta_2 l=-\delta \\&#10;\theta_2=0&#10;\end{array} \quad \mathbf{A}=\left[\begin{array}{llllll}&#10;1 &amp; 0 &amp; 0 &amp; 0 &amp; 0 &amp; 0 \\&#10;0 &amp; 1 &amp; 0 &amp; 0 &amp; 0 &amp; 0 \\&#10;1 &amp; 0 &amp; 0 &amp; -1 &amp; 0 &amp; 0 \\&#10;0 &amp; 1 &amp; l &amp; 0 &amp; -1 &amp; 0 \\&#10;0 &amp; 0 &amp; 0 &amp; 0 &amp; 1 &amp; l \\&#10;0 &amp; 0 &amp; 0 &amp; 0 &amp; 0 &amp; 1&#10;\end{array}\right]\right.&#10;$$&#10;&#10;&#10;\end{document}" title="IguanaTex Bitmap Display">
            <a:extLst>
              <a:ext uri="{FF2B5EF4-FFF2-40B4-BE49-F238E27FC236}">
                <a16:creationId xmlns:a16="http://schemas.microsoft.com/office/drawing/2014/main" id="{13FB7F7B-4757-54C6-775B-03B29B803B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3903135"/>
            <a:ext cx="718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11" y="285655"/>
            <a:ext cx="4272289" cy="3149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F6D992-90C1-9960-4261-CA923DB78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611" y="3814119"/>
            <a:ext cx="3804389" cy="2599038"/>
          </a:xfrm>
          <a:prstGeom prst="rect">
            <a:avLst/>
          </a:prstGeom>
        </p:spPr>
      </p:pic>
      <p:pic>
        <p:nvPicPr>
          <p:cNvPr id="4" name="Picture 3" descr="\documentclass{article}&#10;\usepackage{amssymb,amsmath,bbm,mathrsfs}&#10;\setlength\parindent{0em}&#10;\usepackage{geometry}&#10;\geometry{textwidth=10cm}&#10;\setlength\parskip{1em}&#10;\pagestyle{empty}&#10;\begin{document}&#10;&#10;Essendo $\mathbf A$ quadrata e invertibile, il sistema è isocinematico e ammette soluzione unica:&#10;&#10;$\mathbf{q}=\mathbf{A}^{-1} \mathbf{s}=\left[\begin{array}{llllll}\delta &amp; 0 &amp; -\frac{\delta}{l} &amp; \delta &amp; -\delta &amp; 0\end{array}\right]^T$&#10;&#10;&#10;Ottenuta la soluzione, possiamo scrivere:&#10;&#10;corpo $1:\left\{\begin{array}{l}u=\delta+\frac{\delta}{l} y_1 \\ v=-\frac{\delta}{l} x_1\end{array} \quad\right.$ &#10;&#10;corpo $2:\left\{\begin{array}{l}u=\delta \\ v=-\delta\end{array}\right.$&#10;&#10;\end{document}" title="IguanaTex Bitmap Display">
            <a:extLst>
              <a:ext uri="{FF2B5EF4-FFF2-40B4-BE49-F238E27FC236}">
                <a16:creationId xmlns:a16="http://schemas.microsoft.com/office/drawing/2014/main" id="{C63F8505-0981-CE17-B955-2B7548B5FE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1" y="1044833"/>
            <a:ext cx="7188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33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7D22-7F76-FAE0-7BDE-38AA710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Spostamenti rigidi piani</a:t>
            </a:r>
          </a:p>
        </p:txBody>
      </p:sp>
      <p:pic>
        <p:nvPicPr>
          <p:cNvPr id="17" name="Picture 16" descr="\documentclass{article}&#10;\usepackage{amssymb,amsmath,bbm,mathrsfs}&#10;\setlength\parindent{0em}&#10;\usepackage{geometry}&#10;\geometry{textwidth=10cm}&#10;\setlength\parskip{1em}&#10;\pagestyle{empty}&#10;\begin{document}&#10;Campo di spostamenti rigido infinitesimo piano&#10;$$&#10;\left\{\begin{array}{l}&#10;u=u_O-\theta y \\&#10;v=v_O+\theta x&#10;\end{array}\right.&#10;$$&#10;&#10;\end{document}" title="IguanaTex Bitmap Display">
            <a:extLst>
              <a:ext uri="{FF2B5EF4-FFF2-40B4-BE49-F238E27FC236}">
                <a16:creationId xmlns:a16="http://schemas.microsoft.com/office/drawing/2014/main" id="{5D0901D0-3BA8-5A41-5AA7-FB3A0BF8D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545"/>
            <a:ext cx="5257800" cy="1117600"/>
          </a:xfrm>
          <a:prstGeom prst="rect">
            <a:avLst/>
          </a:prstGeom>
        </p:spPr>
      </p:pic>
      <p:pic>
        <p:nvPicPr>
          <p:cNvPr id="9" name="Picture 8" descr="\documentclass{article}&#10;\usepackage{amssymb,amsmath,bbm,mathrsfs}&#10;\setlength\parindent{0em}&#10;\usepackage{geometry}&#10;\geometry{textwidth=10cm}&#10;\setlength\parskip{1em}&#10;\pagestyle{empty}&#10;\begin{document}&#10;&#10;Spostamenti generalizzati&#10;$$&#10;q=\left[\begin{array}{lll}&#10;u_O &amp; v_O &amp; \theta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BECB0879-9107-B312-0A40-8E50F3EF2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6815"/>
            <a:ext cx="4749800" cy="8636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$$&#10;\left\{\begin{array}{c}&#10;u=-\theta\left(y-y_C\right) \\&#10;v=\theta\left(x-x_C\right)&#10;\end{array}\right.&#10;$$&#10;&#10;&#10;\end{document}" title="IguanaTex Bitmap Display">
            <a:extLst>
              <a:ext uri="{FF2B5EF4-FFF2-40B4-BE49-F238E27FC236}">
                <a16:creationId xmlns:a16="http://schemas.microsoft.com/office/drawing/2014/main" id="{190AC4B7-34EC-3891-9F3F-AF38DB2B90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7" y="5296942"/>
            <a:ext cx="2057400" cy="609600"/>
          </a:xfrm>
          <a:prstGeom prst="rect">
            <a:avLst/>
          </a:prstGeom>
        </p:spPr>
      </p:pic>
      <p:pic>
        <p:nvPicPr>
          <p:cNvPr id="13" name="Picture 12" descr="\documentclass{article}&#10;\usepackage{amssymb,amsmath,bbm,mathrsfs}&#10;\setlength\parindent{0em}&#10;\usepackage{geometry}&#10;\geometry{textwidth=10cm}&#10;\setlength\parskip{1em}&#10;\pagestyle{empty}&#10;\begin{document}&#10;Centro&#10;$$&#10;x_C=-\frac{v_O}{\theta}, \quad y_C=\frac{u_O}{\theta}&#10;$$&#10;&#10;&#10;\end{document}" title="IguanaTex Bitmap Display">
            <a:extLst>
              <a:ext uri="{FF2B5EF4-FFF2-40B4-BE49-F238E27FC236}">
                <a16:creationId xmlns:a16="http://schemas.microsoft.com/office/drawing/2014/main" id="{00BD04B6-3F7D-61DB-1220-F8CBB11AA3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83" y="5296942"/>
            <a:ext cx="4851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36466-9C14-CBFB-5700-3F2CD849AA54}"/>
              </a:ext>
            </a:extLst>
          </p:cNvPr>
          <p:cNvSpPr txBox="1"/>
          <p:nvPr/>
        </p:nvSpPr>
        <p:spPr>
          <a:xfrm>
            <a:off x="93035" y="97097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Definizioni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.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Catene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cinematiche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4cm}&#10;\setlength\parskip{1em}&#10;\pagestyle{empty}&#10;\begin{document}&#10;Nei sistemi determinati, la soluzione (unica) del problema cinematico può essere ricavata algebricamente per mezzo dell'Eq. (2.37). In alternativa alla procedura algebrica, nei problemi piani è possibile definire una procedura geometrica o grafica che risulta più immediata nei casi in cui vi è un solo vincolo semplice soggetto a cedimento. &#10;&#10;La tecnica di analisi che studia il problema cinematico per via geometrica è detta tradizionalmente cinematica grafica; ad una sua sintetica descrizione è dedicato questo paragrafo. &#10;&#10;&#10;\end{document}" title="IguanaTex Bitmap Display">
            <a:extLst>
              <a:ext uri="{FF2B5EF4-FFF2-40B4-BE49-F238E27FC236}">
                <a16:creationId xmlns:a16="http://schemas.microsoft.com/office/drawing/2014/main" id="{BE4DDAFB-702A-273B-EF43-9DD25D5B41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8" y="1142124"/>
            <a:ext cx="10058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5FC26-64A0-4E13-AE6A-A6C414AF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45074"/>
            <a:ext cx="7772400" cy="2950969"/>
          </a:xfrm>
          <a:prstGeom prst="rect">
            <a:avLst/>
          </a:prstGeom>
        </p:spPr>
      </p:pic>
      <p:pic>
        <p:nvPicPr>
          <p:cNvPr id="12" name="Picture 11" descr="\documentclass{article}&#10;\usepackage{amssymb,amsmath,bbm,mathrsfs}&#10;\setlength\parindent{0em}&#10;\usepackage{geometry}&#10;\geometry{textwidth=20cm}&#10;\setlength\parskip{1em}&#10;\pagestyle{empty}&#10;\begin{document}&#10;Il centro di rotazione $C_R$ può esistere solo se i vincoli consentono al corpo di spostarsi cioè nei sistemi labili o degeneri.&#10;&#10;La posizione del centro è condizionata dai vincoli esterni applicati al corpo, ed è individuata in modo univoco da essi se il sistema ha grado di labilità pari a 1, cioè se: $n-p=1$, dove $p$ è il rango della matrice cinematica. &#10;&#10;A titolo d'esempio, nelle Fig. 2.13a-d sono riportati sistemi labili di grado 1. &#10;&#10;La cerniera esterna individua in modo univoco il centro di rotazione nel suo punto di applicazione, Fig. 2.13a; &#10;&#10;in presenza di un glifo esterno, Fig. 2.13b, il centro di rotazione è il punto improprio del suo asse; &#10;&#10;in Fig. 2.13c, poiché il centro di rotazione deve appartenere contemporaneamente agli assi dei due carrelli, il centro di rotazione coincide con il punto di intersezione di tali assi e i due carrelli si dicono costituire una cerniera ideale; &#10;&#10;se i due assi hanno la stessa direzione, Fig. 2.13d, il centro di rotazione è il punto improprio di tale direzione e i due carrelli si dicono costituire un glifo ideale o cerniera impropria ideale. &#10;&#10;In Fig. 2.13e è riportata una struttura con grado di labilità 2: in questo caso il centro di rotazione non può essere individuato in modo univoco: esistono infatti $\infty^1$ posizioni possibili, tutte quelle per cui $C_{\mathrm{R}}$ appartiene all'asse del carrello, $C_R \in r$.&#10;&#10;&#10;\end{document}" title="IguanaTex Bitmap Display">
            <a:extLst>
              <a:ext uri="{FF2B5EF4-FFF2-40B4-BE49-F238E27FC236}">
                <a16:creationId xmlns:a16="http://schemas.microsoft.com/office/drawing/2014/main" id="{A439861F-08FF-C074-3ECD-ACBB18C703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0" y="209467"/>
            <a:ext cx="11028855" cy="40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143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Sistemi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di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corpi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rigidi,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n</a:t>
            </a:r>
            <a:r>
              <a:rPr lang="en-GB" b="1" i="0" baseline="-25000" dirty="0" err="1">
                <a:solidFill>
                  <a:srgbClr val="00B3CC"/>
                </a:solidFill>
                <a:effectLst/>
                <a:latin typeface="jaf-bernina-sans"/>
              </a:rPr>
              <a:t>c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 &gt; 1</a:t>
            </a:r>
            <a:endParaRPr lang="en-IT" dirty="0"/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20cm}&#10;\setlength\parskip{1em}&#10;\pagestyle{empty}&#10;\begin{document}&#10;&#10;Ogni spostamento piano infinitesimo dell' $i$-esimo corpo rigido $\left(i=1,2, \ldots, n_c\right)$ è riconducibile ad una rotazione attorno al suo centro assoluto di rotazione $C_i$.&#10;&#10;Lo spostamento di un sistema può essere caratterizzato completamente se si conosce il centro di rotazione e l'angolo di rotazione di ogni corpo; &#10;&#10;il punto $C_i$ può esistere solo se i vincoli consentono al corpo $i$-esimo di spostarsi cioè nei sistemi labili o degeneri. La sua posizione è condizionata dai vincoli estern $i$ applicati al corpo $i$-esimo.&#10;&#10;Dati due spostamenti rigidi $\mathbf u_i$ e $\mathbf u_j$ dei corpi i e j, il centro di rotazione relativa fra di essi, $C_{i j}$ e' il centro dello spostamento $\mathbf u_i-\mathbf u_j$.&#10;&#10;In particolare: $C_{i j} \equiv C_{j i}$.&#10;&#10;La posizione del centro relativo $C_{i j}$ è condizionata dai vincoli interni che collegano $\mathrm{i}$ due corpi&#10;&#10;Per definizione in corrispondenza del centro relativo sono nulli gli spostamenti relativi: $\Delta \mathbf{u}_{c i j}=\mathbf{u}_{c j}-\mathbf{u}_{c i}=0$; cioè in forma scalare: $u_i\left(C_{i j}\right)=$ $u_j\left(C_{i j}\right)$ e $v_i\left(C_{i j}\right)=v_j\left(C_{i j}\right)$. &#10;&#10;Alcuni esempi di centri relativi sono riportati in Fig. 2.14.&#10;&#10;\end{document}" title="IguanaTex Bitmap Display">
            <a:extLst>
              <a:ext uri="{FF2B5EF4-FFF2-40B4-BE49-F238E27FC236}">
                <a16:creationId xmlns:a16="http://schemas.microsoft.com/office/drawing/2014/main" id="{A9A5562A-A376-699B-5B1F-18F46527D4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" y="543035"/>
            <a:ext cx="10810328" cy="4022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E43596-62E5-4131-EDC5-5DE30ECA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88" y="4565926"/>
            <a:ext cx="7772400" cy="21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43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Teoremi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di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allineamento</a:t>
            </a:r>
            <a:endParaRPr lang="en-IT" dirty="0"/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 title="IguanaTex Bitmap Display">
            <a:extLst>
              <a:ext uri="{FF2B5EF4-FFF2-40B4-BE49-F238E27FC236}">
                <a16:creationId xmlns:a16="http://schemas.microsoft.com/office/drawing/2014/main" id="{2F2FBC4A-5A01-9FB4-B280-2373E15730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" y="889876"/>
            <a:ext cx="10795000" cy="1422400"/>
          </a:xfrm>
          <a:prstGeom prst="rect">
            <a:avLst/>
          </a:prstGeom>
        </p:spPr>
      </p:pic>
      <p:pic>
        <p:nvPicPr>
          <p:cNvPr id="10" name="Picture 9" descr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 title="IguanaTex Bitmap Display">
            <a:extLst>
              <a:ext uri="{FF2B5EF4-FFF2-40B4-BE49-F238E27FC236}">
                <a16:creationId xmlns:a16="http://schemas.microsoft.com/office/drawing/2014/main" id="{C02F4CF7-C5B1-66D7-86FB-53E74094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02152"/>
            <a:ext cx="1079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59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Esempio</a:t>
            </a:r>
            <a:endParaRPr lang="en-IT" dirty="0"/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 title="IguanaTex Bitmap Display">
            <a:extLst>
              <a:ext uri="{FF2B5EF4-FFF2-40B4-BE49-F238E27FC236}">
                <a16:creationId xmlns:a16="http://schemas.microsoft.com/office/drawing/2014/main" id="{2F2FBC4A-5A01-9FB4-B280-2373E15730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" y="889876"/>
            <a:ext cx="10795000" cy="1422400"/>
          </a:xfrm>
          <a:prstGeom prst="rect">
            <a:avLst/>
          </a:prstGeom>
        </p:spPr>
      </p:pic>
      <p:pic>
        <p:nvPicPr>
          <p:cNvPr id="10" name="Picture 9" descr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 title="IguanaTex Bitmap Display">
            <a:extLst>
              <a:ext uri="{FF2B5EF4-FFF2-40B4-BE49-F238E27FC236}">
                <a16:creationId xmlns:a16="http://schemas.microsoft.com/office/drawing/2014/main" id="{C02F4CF7-C5B1-66D7-86FB-53E74094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02152"/>
            <a:ext cx="1079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450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Esempio</a:t>
            </a:r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82CB9-AF70-0DA5-C38E-B9F1C9BE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66" y="184666"/>
            <a:ext cx="3422650" cy="3052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E7B97-5067-906A-21F2-F2C80A95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66" y="3237299"/>
            <a:ext cx="6624306" cy="3349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5CAC7-5CBC-66F5-5462-655151475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307" y="328828"/>
            <a:ext cx="3220950" cy="2764309"/>
          </a:xfrm>
          <a:prstGeom prst="rect">
            <a:avLst/>
          </a:prstGeom>
        </p:spPr>
      </p:pic>
      <p:pic>
        <p:nvPicPr>
          <p:cNvPr id="16" name="Picture 15" descr="\documentclass{article}&#10;\usepackage{amssymb,amsmath,bbm,mathrsfs}&#10;\setlength\parindent{0em}&#10;\usepackage{geometry}&#10;\geometry{textwidth=10cm}&#10;\setlength\parskip{1em}&#10;\pagestyle{empty}&#10;\begin{document}&#10;&#10;Si elimina dapprima il vincolo semplice interessato dal cedimento.&#10;&#10;Si determinano i centri di rotazione assoluti e relativi e si proiettano sugli assi.&#10;&#10;Si inizia l'analisi dal corpo su cui è applicato il vincolo cedevole, in questo caso il corpo 2, calcolando l'angolo di rotazione di tale corpo.&#10;&#10;Con riferimento al triangolo rettangolo con vertice in $C_{2 y}$ si ottiene $\theta_2=\frac{s}{3 l}$. &#10;&#10;I diagrammi delle componenti $v_2$ e $u_2$ si ottengono graficamente tracciando delle rette passanti per $C_{2 x}$ e $C_{2 y}$ e ruotate rispetto agli assi dell'angolo $\theta_2=\frac{s}{3 l}$ (antiorario). &#10;&#10;Noto $\theta_2$, si possono calcolare le componenti di spostamento del centro di rotazione relativa: $u_2\left(C_{12}\right)=\theta_2 l=\frac{1}{3} \mathrm{~s}$ e $v_2\left(C_{12}\right)=\theta_2 l=\frac{1}{3} s$ (verso il basso).&#10;&#10;Per passare dal corpo 2 al corpo 1 , si osserva che in corrispondenza di $C_{12}$ si deve avere $u_1\left(C_{12}\right)=u_2\left(C_{12}\right) \mathrm{e}$ $v_1\left(C_{12}\right)=v_2\left(C_{12}\right)$.&#10;&#10;Quindi i diagrammi di $v_1$ e $u_1$ si ottengono graficamente tracciando delle rette passanti per $C_{1 x}$ e $C_{1 y}$ e ruotate in modo da intercettare le componenti dello spostamento di $C_{12}$.&#10;&#10;L'angolo $\theta_1$ si calcola a partire da uno dei triangoli rettangoli campiti in grigio e di vertice $C_{1 x}$ o $C_{1 y}$ : $\theta_1=\frac{1 / 3 s}{l}=\frac{s}{3 l}$ (orario). &#10;&#10;Ottenuti i diagrammi di spostamento per entrambi i corpi si può disegnare la configurazione variata della struttura.&#10;&#10;\end{document}" title="IguanaTex Bitmap Display">
            <a:extLst>
              <a:ext uri="{FF2B5EF4-FFF2-40B4-BE49-F238E27FC236}">
                <a16:creationId xmlns:a16="http://schemas.microsoft.com/office/drawing/2014/main" id="{4C5D3DA4-D741-01EB-12E2-EDB1D3D720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" y="369332"/>
            <a:ext cx="4928887" cy="63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85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4E3-A733-DF1E-6DA1-4960FE27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Sistemi</a:t>
            </a:r>
            <a:r>
              <a:rPr lang="en-GB" dirty="0"/>
              <a:t> di</a:t>
            </a:r>
            <a:r>
              <a:rPr lang="en-IT" dirty="0"/>
              <a:t> corpi rigidi</a:t>
            </a:r>
          </a:p>
        </p:txBody>
      </p:sp>
      <p:pic>
        <p:nvPicPr>
          <p:cNvPr id="5" name="Picture 4" descr="\documentclass{article}&#10;\usepackage{amssymb,amsmath,bbm,mathrsfs}&#10;\setlength\parindent{0em}&#10;\usepackage{geometry}&#10;\geometry{textwidth=10cm}&#10;\setlength\parskip{1em}&#10;\pagestyle{empty}&#10;\begin{document}&#10;Parametri  dello spostamento&#10;$$&#10;q_i=\left[\begin{array}{lll}&#10;u_{O i} &amp; v_{O i} &amp; \theta_i&#10;\end{array}\right]^T, \quad i=1,2, \ldots, n_c&#10;$$&#10;&#10;\end{document}" title="IguanaTex Bitmap Display">
            <a:extLst>
              <a:ext uri="{FF2B5EF4-FFF2-40B4-BE49-F238E27FC236}">
                <a16:creationId xmlns:a16="http://schemas.microsoft.com/office/drawing/2014/main" id="{8126BA20-2AFC-C4C0-6F9A-78B40BF4CC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8" y="3149599"/>
            <a:ext cx="5892800" cy="863600"/>
          </a:xfrm>
          <a:prstGeom prst="rect">
            <a:avLst/>
          </a:prstGeom>
        </p:spPr>
      </p:pic>
      <p:pic>
        <p:nvPicPr>
          <p:cNvPr id="7" name="Picture 6" descr="\documentclass{article}&#10;\usepackage{amssymb,amsmath,bbm,mathrsfs}&#10;\setlength\parindent{0em}&#10;\usepackage{geometry}&#10;\geometry{textwidth=10cm}&#10;\setlength\parskip{1em}&#10;\pagestyle{empty}&#10;\begin{document}&#10;&#10;$$&#10;q=\left[\begin{array}{llll}&#10;q_1^T &amp; q_2^T &amp; \cdots &amp; q_{n c}^T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5E27FC32-7F90-E65B-081C-843BCFB57D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214"/>
            <a:ext cx="307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80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32" t="-1327" b="-2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32" t="-1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1033" t="-976" r="-1033" b="-24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830" t="-2564" r="-830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1040" t="-644" r="-1247" b="-64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65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efinizioni dal corso di Meccanica Razionale&#10;&#10;\text { 2.3.2 Formula generale dello spostamento rigido infinitesimo }&#10;&#10;\text { 2.3.3 Rappresentazione scalare }&#10;&#10;&#10;\end{document}"/>
  <p:tag name="IGUANATEXSIZE" val="20"/>
  <p:tag name="IGUANATEXCURSOR" val="24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59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A) Il vettore dei parametri lagrangiani dello spostamento e'&#10;$$&#10;\mathbf{q}=\left[\begin{array}{l}&#10;\mathbf{q}_{\mathbf{1}} \\&#10;\mathbf{q}_{\mathbf{2}}&#10;\end{array}\right]=\left[\begin{array}{llllll}&#10;u_A &amp; v_A &amp; \theta_1 &amp; u_B &amp; v_B &amp; \theta_2&#10;\end{array}\right]^T&#10;$$&#10;&#10;\end{document}"/>
  <p:tag name="IGUANATEXSIZE" val="20"/>
  <p:tag name="IGUANATEXCURSOR" val="2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Prestazioni cinematiche dei vincoli:&#10;$$&#10;u_A=\delta, \quad v_A=0, \quad u_{B 1}=u_{B 2}, \quad v_{B 1}=v_{B 2}, \quad v_D=-\delta, \quad \theta_2=0&#10;$$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"/>
  <p:tag name="ORIGINALWIDTH" val="300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alle formule di rappresentazione dei campi di spostamento si trova:&#10;$$&#10;u_{B 1}=u_A, \quad v_{B 1}=v_A+\theta_1 l, \quad u_{B 2}=u_B, \quad v_{B 2}=v_B, \quad v_D=v_B+\theta_2 l&#10;$$&#10;&#10;\end{document}"/>
  <p:tag name="IGUANATEXSIZE" val="20"/>
  <p:tag name="IGUANATEXCURSOR" val="38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In termini dei parametri lagrangiani, le prestazioni cinematiche dei vincoli si scrivono:&#10;$$&#10;\left\{\begin{array}{l}&#10;u_A=\delta \\&#10;v_A=0 \\&#10;u_A-u_B=0 \\&#10;v_A+\theta_1 l-v_B=0 \\&#10;v_B+\theta_2 l=-\delta \\&#10;\theta_2=0&#10;\end{array} \quad \mathbf{A}=\left[\begin{array}{llllll}&#10;1 &amp; 0 &amp; 0 &amp; 0 &amp; 0 &amp; 0 \\&#10;0 &amp; 1 &amp; 0 &amp; 0 &amp; 0 &amp; 0 \\&#10;1 &amp; 0 &amp; 0 &amp; -1 &amp; 0 &amp; 0 \\&#10;0 &amp; 1 &amp; l &amp; 0 &amp; -1 &amp; 0 \\&#10;0 &amp; 0 &amp; 0 &amp; 0 &amp; 1 &amp; l \\&#10;0 &amp; 0 &amp; 0 &amp; 0 &amp; 0 &amp; 1&#10;\end{array}\right]\right.&#10;$$&#10;&#10;&#10;\end{document}"/>
  <p:tag name="IGUANATEXSIZE" val="20"/>
  <p:tag name="IGUANATEXCURSOR" val="64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Essendo $\mathbf A$ quadrata e invertibile, il sistema è isocinematico e ammette soluzione unica:&#10;&#10;$\mathbf{q}=\mathbf{A}^{-1} \mathbf{s}=\left[\begin{array}{llllll}\delta &amp; 0 &amp; -\frac{\delta}{l} &amp; \delta &amp; -\delta &amp; 0\end{array}\right]^T$&#10;&#10;&#10;Ottenuta la soluzione, possiamo scrivere:&#10;&#10;corpo $1:\left\{\begin{array}{l}u=\delta+\frac{\delta}{l} y_1 \\ v=-\frac{\delta}{l} x_1\end{array} \quad\right.$ &#10;&#10;corpo $2:\left\{\begin{array}{l}u=\delta \\ v=-\delta\end{array}\right.$&#10;&#10;\end{document}"/>
  <p:tag name="IGUANATEXSIZE" val="20"/>
  <p:tag name="IGUANATEXCURSOR" val="60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"/>
  <p:tag name="ORIGINALWIDTH" val="396"/>
  <p:tag name="OUTPUTTYPE" val="PDF"/>
  <p:tag name="IGUANATEXVERSION" val="160"/>
  <p:tag name="LATEXADDIN" val="\documentclass{article}&#10;\usepackage{amssymb,amsmath,bbm,mathrsfs}&#10;\setlength\parindent{0em}&#10;\usepackage{geometry}&#10;\geometry{textwidth=14cm}&#10;\setlength\parskip{1em}&#10;\pagestyle{empty}&#10;\begin{document}&#10;Nei sistemi determinati, la soluzione (unica) del problema cinematico può essere ricavata algebricamente per mezzo dell'Eq. (2.37). In alternativa alla procedura algebrica, nei problemi piani è possibile definire una procedura geometrica o grafica che risulta più immediata nei casi in cui vi è un solo vincolo semplice soggetto a cedimento. &#10;&#10;La tecnica di analisi che studia il problema cinematico per via geometrica è detta tradizionalmente cinematica grafica; ad una sua sintetica descrizione è dedicato questo paragrafo. &#10;&#10;&#10;\end{document}"/>
  <p:tag name="IGUANATEXSIZE" val="20"/>
  <p:tag name="IGUANATEXCURSOR" val="7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"/>
  <p:tag name="ORIGINALWIDTH" val="566"/>
  <p:tag name="OUTPUTTYPE" val="PDF"/>
  <p:tag name="IGUANATEXVERSION" val="160"/>
  <p:tag name="LATEXADDIN" val="\documentclass{article}&#10;\usepackage{amssymb,amsmath,bbm,mathrsfs}&#10;\setlength\parindent{0em}&#10;\usepackage{geometry}&#10;\geometry{textwidth=20cm}&#10;\setlength\parskip{1em}&#10;\pagestyle{empty}&#10;\begin{document}&#10;Il centro di rotazione $C_R$ può esistere solo se i vincoli consentono al corpo di spostarsi cioè nei sistemi labili o degeneri.&#10;&#10;La posizione del centro è condizionata dai vincoli esterni applicati al corpo, ed è individuata in modo univoco da essi se il sistema ha grado di labilità pari a 1, cioè se: $n-p=1$, dove $p$ è il rango della matrice cinematica. &#10;&#10;A titolo d'esempio, nelle Fig. 2.13a-d sono riportati sistemi labili di grado 1. &#10;&#10;La cerniera esterna individua in modo univoco il centro di rotazione nel suo punto di applicazione, Fig. 2.13a; &#10;&#10;in presenza di un glifo esterno, Fig. 2.13b, il centro di rotazione è il punto improprio del suo asse; &#10;&#10;in Fig. 2.13c, poiché il centro di rotazione deve appartenere contemporaneamente agli assi dei due carrelli, il centro di rotazione coincide con il punto di intersezione di tali assi e i due carrelli si dicono costituire una cerniera ideale; &#10;&#10;se i due assi hanno la stessa direzione, Fig. 2.13d, il centro di rotazione è il punto improprio di tale direzione e i due carrelli si dicono costituire un glifo ideale o cerniera impropria ideale. &#10;&#10;In Fig. 2.13e è riportata una struttura con grado di labilità 2: in questo caso il centro di rotazione non può essere individuato in modo univoco: esistono infatti $\infty^1$ posizioni possibili, tutte quelle per cui $C_{\mathrm{R}}$ appartiene all'asse del carrello, $C_R \in r$.&#10;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545"/>
  <p:tag name="LATEXFORMWIDTH" val="687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1"/>
  <p:tag name="ORIGINALWIDTH" val="567"/>
  <p:tag name="OUTPUTTYPE" val="PDF"/>
  <p:tag name="IGUANATEXVERSION" val="160"/>
  <p:tag name="LATEXADDIN" val="\documentclass{article}&#10;\usepackage{amssymb,amsmath,bbm,mathrsfs}&#10;\setlength\parindent{0em}&#10;\usepackage{geometry}&#10;\geometry{textwidth=20cm}&#10;\setlength\parskip{1em}&#10;\pagestyle{empty}&#10;\begin{document}&#10;&#10;Ogni spostamento piano infinitesimo dell' $i$-esimo corpo rigido $\left(i=1,2, \ldots, n_c\right)$ è riconducibile ad una rotazione attorno al suo centro assoluto di rotazione $C_i$.&#10;&#10;Lo spostamento di un sistema può essere caratterizzato completamente se si conosce il centro di rotazione e l'angolo di rotazione di ogni corpo; &#10;&#10;il punto $C_i$ può esistere solo se i vincoli consentono al corpo $i$-esimo di spostarsi cioè nei sistemi labili o degeneri. La sua posizione è condizionata dai vincoli estern $i$ applicati al corpo $i$-esimo.&#10;&#10;Dati due spostamenti rigidi $\mathbf u_i$ e $\mathbf u_j$ dei corpi i e j, il centro di rotazione relativa fra di essi, $C_{i j}$ e' il centro dello spostamento $\mathbf u_i-\mathbf u_j$.&#10;&#10;In particolare: $C_{i j} \equiv C_{j i}$.&#10;&#10;La posizione del centro relativo $C_{i j}$ è condizionata dai vincoli interni che collegano $\mathrm{i}$ due corpi&#10;&#10;Per definizione in corrispondenza del centro relativo sono nulli gli spostamenti relativi: $\Delta \mathbf{u}_{c i j}=\mathbf{u}_{c j}-\mathbf{u}_{c i}=0$; cioè in forma scalare: $u_i\left(C_{i j}\right)=$ $u_j\left(C_{i j}\right)$ e $v_i\left(C_{i j}\right)=v_j\left(C_{i j}\right)$. &#10;&#10;Alcuni esempi di centri relativi sono riportati in Fig. 2.14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0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Campo di spostamenti rigido infinitesimo piano&#10;$$&#10;\left\{\begin{array}{l}&#10;u=u_O-\theta y \\&#10;v=v_O+\theta x&#10;\end{array}\right.&#10;$$&#10;&#10;\end{document}"/>
  <p:tag name="IGUANATEXSIZE" val="20"/>
  <p:tag name="IGUANATEXCURSOR" val="2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elimina dapprima il vincolo semplice interessato dal cedimento.&#10;&#10;Si determinano i centri di rotazione assoluti e relativi e si proiettano sugli assi.&#10;&#10;Si inizia l'analisi dal corpo su cui è applicato il vincolo cedevole, in questo caso il corpo 2, calcolando l'angolo di rotazione di tale corpo.&#10;&#10;Con riferimento al triangolo rettangolo con vertice in $C_{2 y}$ si ottiene $\theta_2=\frac{s}{3 l}$. &#10;&#10;I diagrammi delle componenti $v_2$ e $u_2$ si ottengono graficamente tracciando delle rette passanti per $C_{2 x}$ e $C_{2 y}$ e ruotate rispetto agli assi dell'angolo $\theta_2=\frac{s}{3 l}$ (antiorario). &#10;&#10;Noto $\theta_2$, si possono calcolare le componenti di spostamento del centro di rotazione relativa: $u_2\left(C_{12}\right)=\theta_2 l=\frac{1}{3} \mathrm{~s}$ e $v_2\left(C_{12}\right)=\theta_2 l=\frac{1}{3} s$ (verso il basso).&#10;&#10;Per passare dal corpo 2 al corpo 1 , si osserva che in corrispondenza di $C_{12}$ si deve avere $u_1\left(C_{12}\right)=u_2\left(C_{12}\right) \mathrm{e}$ $v_1\left(C_{12}\right)=v_2\left(C_{12}\right)$.&#10;&#10;Quindi i diagrammi di $v_1$ e $u_1$ si ottengono graficamente tracciando delle rette passanti per $C_{1 x}$ e $C_{1 y}$ e ruotate in modo da intercettare le componenti dello spostamento di $C_{12}$.&#10;&#10;L'angolo $\theta_1$ si calcola a partire da uno dei triangoli rettangoli campiti in grigio e di vertice $C_{1 x}$ o $C_{1 y}$ : $\theta_1=\frac{1 / 3 s}{l}=\frac{s}{3 l}$ (orario). &#10;&#10;Ottenuti i diagrammi di spostamento per entrambi i corpi si può disegnare la configurazione variata della struttura.&#10;&#10;\end{document}"/>
  <p:tag name="IGUANATEXSIZE" val="20"/>
  <p:tag name="IGUANATEXCURSOR" val="16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"/>
  <p:tag name="ORIGINALWIDTH" val="18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postamenti generalizzati&#10;$$&#10;q=\left[\begin{array}{lll}&#10;u_O &amp; v_O &amp; \theta&#10;\end{array}\right]^T&#10;$$&#10;&#10;\end{document}"/>
  <p:tag name="IGUANATEXSIZE" val="20"/>
  <p:tag name="IGUANATEXCURSOR" val="2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8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$$&#10;\left\{\begin{array}{c}&#10;u=-\theta\left(y-y_C\right) \\&#10;v=\theta\left(x-x_C\right)&#10;\end{array}\right.&#10;$$&#10;&#10;&#10;\end{document}"/>
  <p:tag name="IGUANATEXSIZE" val="20"/>
  <p:tag name="IGUANATEXCURSOR" val="30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9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Centro&#10;$$&#10;x_C=-\frac{v_O}{\theta}, \quad y_C=\frac{u_O}{\theta}&#10;$$&#10;&#10;&#10;\end{document}"/>
  <p:tag name="IGUANATEXSIZE" val="20"/>
  <p:tag name="IGUANATEXCURSOR" val="26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"/>
  <p:tag name="ORIGINALWIDTH" val="232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Parametri  dello spostamento&#10;$$&#10;q_i=\left[\begin{array}{lll}&#10;u_{O i} &amp; v_{O i} &amp; \theta_i&#10;\end{array}\right]^T, \quad i=1,2, \ldots, n_c&#10;$$&#10;&#10;\end{document}"/>
  <p:tag name="IGUANATEXSIZE" val="20"/>
  <p:tag name="IGUANATEXCURSOR" val="2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2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$$&#10;q=\left[\begin{array}{llll}&#10;q_1^T &amp; q_2^T &amp; \cdots &amp; q_{n c}^T&#10;\end{array}\right]^T&#10;$$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sceglie come polo di riduzione per gli spostamenti e come origine del sistema di riferimento il punto A per il corpo 1 e il punto $B$ per il corpo 2, &#10;&#10;Con questa scelta, si ha:&#10;&#10; $\operatorname{corpo} 1\left(x_1,y_1\right): \quad A \equiv(0,0) \quad B \equiv(l, 0) \quad C \equiv(2 l, 0)$&#10;&#10;$\operatorname{corpo} 2\left(x_2,y_2\right): \quad B \equiv(0,0) \quad D \equiv(l,-l)$&#10;&#10;\end{document}"/>
  <p:tag name="IGUANATEXSIZE" val="20"/>
  <p:tag name="IGUANATEXCURSOR" val="5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249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$$&#10;\text { corpo 1: }\left\{\begin{array} { l } &#10;{ u = u _ { A } - \theta _ { 1 } y _ { 1 } } \\&#10;{ v = v _ { A } + \theta _ { 1 } x _ { 1 } }&#10;\end{array} \quad \text { corpo 2: } \left\{\begin{array}{l}&#10;u=u_B-\theta_2 y_2 \\&#10;v=v_B+\theta_2 x_2&#10;\end{array}\right.\right.&#10;$$&#10;&#10;\end{document}"/>
  <p:tag name="IGUANATEXSIZE" val="20"/>
  <p:tag name="IGUANATEXCURSOR" val="4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2222</Words>
  <Application>Microsoft Macintosh PowerPoint</Application>
  <PresentationFormat>Widescreen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freight-text-pro</vt:lpstr>
      <vt:lpstr>Georgia</vt:lpstr>
      <vt:lpstr>Helvetica</vt:lpstr>
      <vt:lpstr>jaf-bernina-sans</vt:lpstr>
      <vt:lpstr>MJXc-TeX-main-B</vt:lpstr>
      <vt:lpstr>MJXc-TeX-main-R</vt:lpstr>
      <vt:lpstr>MJXc-TeX-math-I</vt:lpstr>
      <vt:lpstr>MJXc-TeX-script-R</vt:lpstr>
      <vt:lpstr>Office Theme</vt:lpstr>
      <vt:lpstr>Campo di spostamento rigido infinitesimo</vt:lpstr>
      <vt:lpstr>Spostamenti rigidi piani</vt:lpstr>
      <vt:lpstr>Sistemi di corpi rigidi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7</cp:revision>
  <dcterms:modified xsi:type="dcterms:W3CDTF">2023-12-14T14:21:54Z</dcterms:modified>
</cp:coreProperties>
</file>