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70" r:id="rId6"/>
    <p:sldId id="259" r:id="rId7"/>
    <p:sldId id="260" r:id="rId8"/>
    <p:sldId id="262" r:id="rId9"/>
    <p:sldId id="265" r:id="rId10"/>
    <p:sldId id="266" r:id="rId11"/>
    <p:sldId id="271" r:id="rId12"/>
    <p:sldId id="272" r:id="rId13"/>
    <p:sldId id="264" r:id="rId14"/>
    <p:sldId id="263" r:id="rId15"/>
    <p:sldId id="268" r:id="rId16"/>
    <p:sldId id="267" r:id="rId17"/>
    <p:sldId id="273" r:id="rId18"/>
    <p:sldId id="269" r:id="rId19"/>
    <p:sldId id="274" r:id="rId20"/>
    <p:sldId id="275" r:id="rId21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09ECC-B004-D649-B9D4-459F84C4568B}" v="45" dt="2023-11-06T08:49:11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38" d="100"/>
          <a:sy n="138" d="100"/>
        </p:scale>
        <p:origin x="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seppe Tomassetti" userId="602e5fa9-ac8c-4882-a6c6-5d2537fdee56" providerId="ADAL" clId="{08D09ECC-B004-D649-B9D4-459F84C4568B}"/>
    <pc:docChg chg="custSel modSld">
      <pc:chgData name="Giuseppe Tomassetti" userId="602e5fa9-ac8c-4882-a6c6-5d2537fdee56" providerId="ADAL" clId="{08D09ECC-B004-D649-B9D4-459F84C4568B}" dt="2023-11-06T08:49:20.144" v="129" actId="1076"/>
      <pc:docMkLst>
        <pc:docMk/>
      </pc:docMkLst>
      <pc:sldChg chg="addSp delSp modSp mod">
        <pc:chgData name="Giuseppe Tomassetti" userId="602e5fa9-ac8c-4882-a6c6-5d2537fdee56" providerId="ADAL" clId="{08D09ECC-B004-D649-B9D4-459F84C4568B}" dt="2023-11-06T08:49:11.346" v="128"/>
        <pc:sldMkLst>
          <pc:docMk/>
          <pc:sldMk cId="2228363436" sldId="257"/>
        </pc:sldMkLst>
        <pc:picChg chg="add del mod replST">
          <ac:chgData name="Giuseppe Tomassetti" userId="602e5fa9-ac8c-4882-a6c6-5d2537fdee56" providerId="ADAL" clId="{08D09ECC-B004-D649-B9D4-459F84C4568B}" dt="2023-11-06T08:48:18.903" v="81"/>
          <ac:picMkLst>
            <pc:docMk/>
            <pc:sldMk cId="2228363436" sldId="257"/>
            <ac:picMk id="3" creationId="{61DF09F4-1B35-0376-C055-A41185560101}"/>
          </ac:picMkLst>
        </pc:picChg>
        <pc:picChg chg="add del mod replST">
          <ac:chgData name="Giuseppe Tomassetti" userId="602e5fa9-ac8c-4882-a6c6-5d2537fdee56" providerId="ADAL" clId="{08D09ECC-B004-D649-B9D4-459F84C4568B}" dt="2023-11-06T08:49:11.345" v="124"/>
          <ac:picMkLst>
            <pc:docMk/>
            <pc:sldMk cId="2228363436" sldId="257"/>
            <ac:picMk id="5" creationId="{A98742DB-4006-83C7-9495-545833554C0F}"/>
          </ac:picMkLst>
        </pc:picChg>
        <pc:picChg chg="add mod replST">
          <ac:chgData name="Giuseppe Tomassetti" userId="602e5fa9-ac8c-4882-a6c6-5d2537fdee56" providerId="ADAL" clId="{08D09ECC-B004-D649-B9D4-459F84C4568B}" dt="2023-11-06T08:49:11.346" v="128"/>
          <ac:picMkLst>
            <pc:docMk/>
            <pc:sldMk cId="2228363436" sldId="257"/>
            <ac:picMk id="10" creationId="{ABB14A94-B235-F571-DE0A-094DC049BFE4}"/>
          </ac:picMkLst>
        </pc:picChg>
        <pc:picChg chg="del mod">
          <ac:chgData name="Giuseppe Tomassetti" userId="602e5fa9-ac8c-4882-a6c6-5d2537fdee56" providerId="ADAL" clId="{08D09ECC-B004-D649-B9D4-459F84C4568B}" dt="2023-11-06T08:47:59.163" v="38"/>
          <ac:picMkLst>
            <pc:docMk/>
            <pc:sldMk cId="2228363436" sldId="257"/>
            <ac:picMk id="25" creationId="{16668606-1720-5485-56D3-D4DC38B3C389}"/>
          </ac:picMkLst>
        </pc:picChg>
      </pc:sldChg>
      <pc:sldChg chg="modSp mod">
        <pc:chgData name="Giuseppe Tomassetti" userId="602e5fa9-ac8c-4882-a6c6-5d2537fdee56" providerId="ADAL" clId="{08D09ECC-B004-D649-B9D4-459F84C4568B}" dt="2023-11-06T08:49:20.144" v="129" actId="1076"/>
        <pc:sldMkLst>
          <pc:docMk/>
          <pc:sldMk cId="2040169277" sldId="258"/>
        </pc:sldMkLst>
        <pc:picChg chg="mod">
          <ac:chgData name="Giuseppe Tomassetti" userId="602e5fa9-ac8c-4882-a6c6-5d2537fdee56" providerId="ADAL" clId="{08D09ECC-B004-D649-B9D4-459F84C4568B}" dt="2023-11-06T08:49:20.144" v="129" actId="1076"/>
          <ac:picMkLst>
            <pc:docMk/>
            <pc:sldMk cId="2040169277" sldId="258"/>
            <ac:picMk id="33" creationId="{A9CFCDCE-F14C-5293-DD2B-66D17C0C268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018C-C3F8-3DE5-2A67-EBCF4C7EE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96042-23E5-CC3A-D5EA-175FA6FBF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C6B7-59E8-03C1-4556-7BE18C3B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06/11/23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CF428-417A-2E40-91F6-70B17E8C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22CCB-FA0D-9797-547F-9E1B3FD3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8733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5385-C78F-3480-DF08-B33D0571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77A01-2B23-F5DC-D1B9-A0DD4424E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C6211-EA31-2A02-45C1-B280EBC3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06/11/23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60B02-4414-57F2-E699-093D81C0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4ACE0-AB5F-6A33-4B6C-585E5995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3153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9EF756-09BD-93F1-7BC0-EE103CE1E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05BF7-015D-55E2-48AB-9598390B6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09D4A-865C-EBA4-E406-692A3CC6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06/11/23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422E2-C338-F7BA-00E6-6C8337F0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FC019-DD58-2638-BECD-CBAA16EAD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8057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0040-40B9-B5DA-CF3C-773CB858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98D67-758E-089D-2604-C32A682C4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1658-BB26-863B-D82F-CAD3F56B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06/11/23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03C27-088C-B198-3E09-8BC4CEC3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91157-BCAC-C0CD-04E8-F396B639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7585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5DDC-E286-2895-D7BB-16B28F82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709FA-2387-DBA5-A95E-EEAFE030F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70CB1-01A4-F539-CF49-296E0C91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06/11/23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47D25-9E01-A258-0080-23EBC6AE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05FA7-FC5B-FF0D-153A-BD8D8D9F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5084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4A58-5541-639E-5DC8-149133C7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D787D-69B9-D7E5-BD29-5B3279044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6F894-7217-1D58-93C1-C94BE652A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23856-24F8-B83F-2A9F-4ED8A438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06/11/23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0F722-66DC-2FE8-F04D-C9765E56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B63A7-02A8-E1B0-9F8B-9C8636C1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0195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4277-3DE1-5BC7-D87A-65FAFFA5F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41381-84ED-14D3-2D60-4B9259BE2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C4505-91F9-58A4-63AB-5522932C7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DA88E-7544-6A17-6F4B-F35C78466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E3FAD-22EA-EA43-9BEE-095E44491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E3036-4B80-8847-2620-73E828CF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06/11/23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0FFA0-F9B2-5652-AC02-2326FAEB6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FA1D7-564D-C77C-E686-39CBDBB0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0654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2411-7180-3300-4BD6-CCA555C1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98B54-934C-9946-6EF7-3A59C845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06/11/23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89C52-7314-473E-CC4F-72BED151E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74458E-52A4-E10B-A7A6-7DF93A30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1368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4E000A-323A-90FF-26E1-561B32D4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06/11/23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A467C5-42C2-E2DB-1FD5-3E7A8339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5C19F-B8D2-8BCA-E9F7-00C885C5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331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08B93-D71F-582A-6F3C-446EBBB9A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A0DBC-E8F2-8A8A-4844-E1F38E7AD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C10F7-BAF1-5F11-391D-2E9BF1221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4D503-EDAC-C6E2-810E-1CFBB686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06/11/23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84317-417D-6A75-3B52-60D22A3A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56808-C100-1513-D7C2-D3216AD8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4570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9897-547F-2870-DFA1-B1A6FBB2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8256C-9456-B196-EE24-CEB1F0F46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F586B-9AE5-DF98-EBC4-14C7FDAAE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02877-64E7-5389-658A-8509506C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06/11/23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2E053-C7C1-3774-DE53-CB5DC977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D5491-78A9-81BE-E0F8-CA500502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4538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29C164-4796-5598-81EE-6B604FE6B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190CF-87CD-41AD-A503-C6D212361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A300B-C38D-8453-2051-88E2C879C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39850-703F-4546-8902-40B6BFAFC393}" type="datetimeFigureOut">
              <a:rPr lang="en-IT" smtClean="0"/>
              <a:t>06/11/23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79637-719F-8CA0-9073-5FC3B88DD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E9AE2-2E38-DAE5-BEDA-DB5BB699D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2366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33.emf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3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D72C-6699-DD77-70C9-E40A8EBB5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Instabilita` dell’equilibrio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F9D8F-4ADE-E3C5-4920-126CF8F8A2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Riferimento: Hibbeler</a:t>
            </a:r>
          </a:p>
        </p:txBody>
      </p:sp>
    </p:spTree>
    <p:extLst>
      <p:ext uri="{BB962C8B-B14F-4D97-AF65-F5344CB8AC3E}">
        <p14:creationId xmlns:p14="http://schemas.microsoft.com/office/powerpoint/2010/main" val="265754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C48D0A-7403-CFA7-2851-31250535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07" y="-210207"/>
            <a:ext cx="10515600" cy="1325563"/>
          </a:xfrm>
        </p:spPr>
        <p:txBody>
          <a:bodyPr/>
          <a:lstStyle/>
          <a:p>
            <a:r>
              <a:rPr lang="en-IT" dirty="0"/>
              <a:t>Instabilita’ della mensola</a:t>
            </a:r>
          </a:p>
        </p:txBody>
      </p:sp>
      <p:pic>
        <p:nvPicPr>
          <p:cNvPr id="8" name="Picture 7" descr="\documentclass{article}&#10;\usepackage{amsmath,bbm,mathrsfs}&#10;\setlength\parindent{0em}&#10;\usepackage{geometry}&#10;\geometry{textwidth=10cm}&#10;\setlength\parskip{1em}&#10;\pagestyle{empty}&#10;\begin{document}&#10;Il valore del carico critico dipende, oltre che dalla lunghezza della trave, dalla rigidezza, e dalla sezione, anche dalle condizioni di vincolo.&#10;&#10;Ad esempio, per la mensola compressa il diagramma di corpo libero adoperato per ottenere il momento $M(x)$ cambia, e fornisce&#10;$$&#10;\begin{aligned}&#10;&amp; E I \frac{d^2 v}{d x^2}=P(\delta-v) \\&#10;&amp; \frac{d^2 v}{d x^2}+\frac{P}{E I} v=\frac{P}{E I} \delta&#10;\end{aligned}&#10;$$&#10;La soluzione \`e&#10;$$&#10;v=C_1 \sin \left(\sqrt{\frac{P}{E I}} x\right)+C_2 \cos \left(\sqrt{\frac{P}{E I}} x\right)+\delta.&#10;$$&#10;Con ragionamenti analoghi si trova il carico critico:&#10;$$&#10;P_{\mathrm{cr}}=\frac{\pi^2 E I}{4 L^2}.&#10;$$&#10;&#10;&#10;&#10;\end{document}" title="IguanaTex Bitmap Display">
            <a:extLst>
              <a:ext uri="{FF2B5EF4-FFF2-40B4-BE49-F238E27FC236}">
                <a16:creationId xmlns:a16="http://schemas.microsoft.com/office/drawing/2014/main" id="{09868D7C-9169-BCB3-782D-6E76A049F13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0131" y="754117"/>
            <a:ext cx="7188200" cy="6019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E969A1-D2C8-D881-8CA6-075F422E5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9790" y="285688"/>
            <a:ext cx="1039210" cy="267675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370FDE9-0899-E49F-4F42-A6757B5BD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6695" y="3211451"/>
            <a:ext cx="25654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53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5EDA-894E-62FB-CE32-42F72595F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72" y="123387"/>
            <a:ext cx="10515600" cy="1325563"/>
          </a:xfrm>
        </p:spPr>
        <p:txBody>
          <a:bodyPr/>
          <a:lstStyle/>
          <a:p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EE811-9355-1253-4464-2BAA7E084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972" y="1667969"/>
            <a:ext cx="10515600" cy="4351338"/>
          </a:xfrm>
        </p:spPr>
        <p:txBody>
          <a:bodyPr/>
          <a:lstStyle/>
          <a:p>
            <a:r>
              <a:rPr lang="en-IT" dirty="0"/>
              <a:t>E’ importante notare che, nel caso della mensola, la trave sbanda sul piano rispetto al quale la rigidezza flessionale offre la resistenza minore. Dunque, nel calcolo del carico critico, I e` il piu` piccolo momento d’inerzia della sezione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37E75B-6CB9-2041-F789-B2D109F4C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412" y="3202370"/>
            <a:ext cx="20193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8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7B48-53F9-C340-5DE9-E783AA04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4AD62-A0CE-74C6-478C-8F83CD452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659" y="1871663"/>
            <a:ext cx="2717800" cy="4305300"/>
          </a:xfrm>
          <a:prstGeom prst="rect">
            <a:avLst/>
          </a:prstGeom>
        </p:spPr>
      </p:pic>
      <p:pic>
        <p:nvPicPr>
          <p:cNvPr id="10" name="Picture 9" descr="\documentclass{article}&#10;\usepackage{amsmath,bbm,mathrsfs}&#10;\setlength\parindent{0em}&#10;\usepackage{geometry}&#10;\geometry{textwidth=10cm}&#10;\setlength\parskip{1em}&#10;\pagestyle{empty}&#10;\begin{document}&#10;&#10;&#10;Determinare $P_c$.&#10;&#10;Assumere&#10;&#10;$$&#10;A=7200 \mathrm{~mm}^2=7.2\left(10^{-3}\right) \mathrm{m}^2 \quad I_y=11.1\left(10^6\right) \mathrm{mm}^4=11.1\left(10^{-6}\right) \mathrm{m}^4&#10;$$&#10;&#10;$$&#10;E=200 \mathrm{GPa},\qquad \sigma_Y=250 \mathrm{MPa}&#10;$$&#10;&#10;\end{document}" title="IguanaTex Bitmap Display">
            <a:extLst>
              <a:ext uri="{FF2B5EF4-FFF2-40B4-BE49-F238E27FC236}">
                <a16:creationId xmlns:a16="http://schemas.microsoft.com/office/drawing/2014/main" id="{3906D5FF-5BDB-EC84-1644-E179D20690D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67391" y="1690688"/>
            <a:ext cx="78994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32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\documentclass{article}&#10;\usepackage{amsmath,bbm,mathrsfs}&#10;\setlength\parindent{0em}&#10;\usepackage{geometry}&#10;\geometry{textwidth=15cm}&#10;\setlength\parskip{1em}&#10;\pagestyle{empty}&#10;\begin{document}&#10;Definendo il raggio giratore $r$ della sezione mediante&#10;$$&#10;r=\sqrt{\frac I A}.&#10;$$&#10;La formula di Eulero pu\`o allora essere scritta&#10;$$&#10;P_c=EA\frac{\pi^2 r^2}{L^2}&#10;$$&#10;Dunque, quando $P$ attinge il valore critico, il valore assoluto della tensione $|\sigma|$ \`e&#10;$$&#10;\sigma_c=E\frac{\pi^2}{(L/r)^2}&#10;$$&#10;Dunque la crisi strutturale di un elemento compresso pu\`o verificarsi sia per schiacciamento, quando&#10;$$ &#10;|\sigma|&gt;\sigma_0&#10;$$&#10;sia per instabilit\`a, quando&#10;$$&#10;|\sigma|&gt;\sigma_c.&#10;$$&#10;&#10;&#10;&#10;&#10;&#10;&#10;&#10;&#10;&#10;&#10;\end{document}" title="IguanaTex Bitmap Display">
            <a:extLst>
              <a:ext uri="{FF2B5EF4-FFF2-40B4-BE49-F238E27FC236}">
                <a16:creationId xmlns:a16="http://schemas.microsoft.com/office/drawing/2014/main" id="{87974072-2367-0D81-4F12-DA9FD34D6E6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66756" y="893380"/>
            <a:ext cx="8167216" cy="44110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647BD7-A48C-0D57-8FF7-F627FDF29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627" y="312463"/>
            <a:ext cx="1346200" cy="2578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92BAB-9E45-0F4E-6FC8-6557FBF07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7020" y="312463"/>
            <a:ext cx="1473200" cy="2628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04327B-BAB2-591C-93E2-EEFE6E1C8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5077" y="2941363"/>
            <a:ext cx="2603500" cy="37465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A3C648C-2AE6-C711-55F9-B8C55DC4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33881"/>
            <a:ext cx="10515600" cy="1325563"/>
          </a:xfrm>
        </p:spPr>
        <p:txBody>
          <a:bodyPr/>
          <a:lstStyle/>
          <a:p>
            <a:r>
              <a:rPr lang="en-IT" dirty="0"/>
              <a:t>Raggio giratore e snellezza</a:t>
            </a:r>
          </a:p>
        </p:txBody>
      </p:sp>
    </p:spTree>
    <p:extLst>
      <p:ext uri="{BB962C8B-B14F-4D97-AF65-F5344CB8AC3E}">
        <p14:creationId xmlns:p14="http://schemas.microsoft.com/office/powerpoint/2010/main" val="336916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CC11-F57B-738B-7F5C-0C27692D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0"/>
            <a:ext cx="10515600" cy="1325563"/>
          </a:xfrm>
        </p:spPr>
        <p:txBody>
          <a:bodyPr/>
          <a:lstStyle/>
          <a:p>
            <a:r>
              <a:rPr lang="en-IT" dirty="0"/>
              <a:t>Caso generale</a:t>
            </a:r>
          </a:p>
        </p:txBody>
      </p:sp>
      <p:pic>
        <p:nvPicPr>
          <p:cNvPr id="34" name="Picture 33" descr="\documentclass{article}&#10;\usepackage{amsmath,bbm,mathrsfs}&#10;\setlength\parindent{0em}&#10;\usepackage{geometry}&#10;\geometry{textwidth=17cm}&#10;\setlength\parskip{1em}&#10;\pagestyle{empty}&#10;\begin{document}&#10;\`E possibile mostrare che, indipendentemente dalle condizioni di vincolo, e per piccoli spostamenti, lo sbandamento $v(x)$ di una trave compressa obbedisce all'equazione:&#10;$$&#10;\frac{d^2}{dx^2}\Big(EI\frac{d^2v}{dx^2}+Pv\Big)=0.&#10;$$&#10;La soluzione di questa equazione ha la forma&#10;$$&#10;v=C_1 \sin \left(\sqrt{\frac{P}{E I}} x\right)+C_2 \cos \left(\sqrt{\frac{P}{E I}} x\right)+C_3+C_4x,\qquad\qquad (*)&#10;$$&#10;nella quale gli ultimi due termini costituiscono un moto rigido.&#10;&#10;Questa equazione \`e accompagnata da 4 condizioni di vincolo omogenee.&#10;&#10;Ad esempio, per la trave su due appoggi, le condizioni sono&#10;$$&#10;v(0)=0,\qquad \frac{d^2 v}{dx^2}(0)=0,\qquad v(L)=0,\qquad \frac{d^2 v}{dx^2}(L)=0&#10;$$&#10;Per la mensola:&#10;$$&#10;v(0)=0,\qquad \frac{d v}{dx}(0)=0,\qquad \frac{d^2 v}{dx^2}(L)=0,\qquad \frac{d^3 v}{dx^3}(L)=0.&#10;$$&#10;Il carico critico il pi\`u piccolo valore di $P$ per il quale la (*) soddisfa le condizioni di vincolo senza che le siano necessariamente nulle.&#10;&#10;\end{document}" title="IguanaTex Bitmap Display">
            <a:extLst>
              <a:ext uri="{FF2B5EF4-FFF2-40B4-BE49-F238E27FC236}">
                <a16:creationId xmlns:a16="http://schemas.microsoft.com/office/drawing/2014/main" id="{ABA85766-AADD-5E12-9F90-A40F55BD5F0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86256" y="839350"/>
            <a:ext cx="9383001" cy="548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5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CC11-F57B-738B-7F5C-0C27692D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45" y="-189186"/>
            <a:ext cx="10515600" cy="1325563"/>
          </a:xfrm>
        </p:spPr>
        <p:txBody>
          <a:bodyPr/>
          <a:lstStyle/>
          <a:p>
            <a:r>
              <a:rPr lang="en-IT" dirty="0"/>
              <a:t>Lunghezza libera di inflessione</a:t>
            </a:r>
          </a:p>
        </p:txBody>
      </p:sp>
      <p:pic>
        <p:nvPicPr>
          <p:cNvPr id="25" name="Picture 24" descr="\documentclass{article}&#10;\usepackage{amsmath,bbm,mathrsfs}&#10;\setlength\parindent{0em}&#10;\usepackage{geometry}&#10;\geometry{textwidth=17cm}&#10;\setlength\parskip{1em}&#10;\pagestyle{empty}&#10;\begin{document}&#10;Posto&#10;$$&#10;\lambda(P)=\frac 1 \pi \sqrt{\frac{EI}{P}}&#10;$$&#10;la soluzione dell'equazione del 4o ordine si pu\`o scrivere&#10;$$&#10;v=C_1 \sin \left(\pi \frac x \lambda \right)+C_2 \cos \left(\pi \frac x \lambda x\right)+C_3+C_4x,\qquad\qquad (*)&#10;$$&#10;&#10;Assegnate le condizioni di vincolo, definiamo lunghezza libera di inflessione come il pi\`u grande valore di $\lambda$ tale che la funzione (*)&#10;soddisfi le condizioni di vincolo.&#10;&#10;Segue da questa definizione che&#10;$$&#10;L_e=\frac 1 \pi \sqrt{\frac{EI}{P_c}},&#10;$$&#10;e dunque&#10;$$&#10;P_c=\pi^2\frac {EI}{L_e^2}=\pi^2\frac {EI}{(KL)^2},&#10;$$&#10;dove $K$ \`e un coefficiente.&#10;&#10;In altre parole, data una assegnazione dei vincoli, la lunghezza libera di inflessione \`e la lunghezza di un'asta di Eulero che ha lo stesso carico critico.&#10;&#10;\end{document}" title="IguanaTex Bitmap Display">
            <a:extLst>
              <a:ext uri="{FF2B5EF4-FFF2-40B4-BE49-F238E27FC236}">
                <a16:creationId xmlns:a16="http://schemas.microsoft.com/office/drawing/2014/main" id="{C6DF069F-2C0A-C29B-4F1C-E424C11BA4B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3194" y="1062395"/>
            <a:ext cx="9402508" cy="495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75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CC11-F57B-738B-7F5C-0C27692D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98" y="-181413"/>
            <a:ext cx="10515600" cy="1325563"/>
          </a:xfrm>
        </p:spPr>
        <p:txBody>
          <a:bodyPr/>
          <a:lstStyle/>
          <a:p>
            <a:r>
              <a:rPr lang="en-IT" dirty="0"/>
              <a:t>Lunghezza libera di inflessione</a:t>
            </a:r>
          </a:p>
        </p:txBody>
      </p:sp>
      <p:pic>
        <p:nvPicPr>
          <p:cNvPr id="13" name="Picture 12" descr="\documentclass{article}&#10;\usepackage{amsmath,bbm,mathrsfs}&#10;\setlength\parindent{0em}&#10;\usepackage{geometry}&#10;\geometry{textwidth=10cm}&#10;\setlength\parskip{1em}&#10;\pagestyle{empty}&#10;\begin{document}&#10;&#10;La lunghezza libera di inflessione \`e spesso determinabile per semplice ispezione. &#10;&#10;Nel caso della mensola, \`e facile convincersi del fatto che $L_e=2L$, dunque $K=2$ e&#10;$$&#10;P_c=\frac 1 4 \pi^2\frac{EI}{L^2}.&#10;$$&#10;&#10;Nel caso della trave con un incastro e un glifo che scorre lungo l'asse, si ha&#10;$L_e=L/2$, dunque $K=1/2$ e&#10;$$&#10;P_c=4\pi^2\frac{EI}{L^2}.&#10;$$&#10;\end{document}" title="IguanaTex Bitmap Display">
            <a:extLst>
              <a:ext uri="{FF2B5EF4-FFF2-40B4-BE49-F238E27FC236}">
                <a16:creationId xmlns:a16="http://schemas.microsoft.com/office/drawing/2014/main" id="{884B43C7-37F8-58E4-16BF-0D440FC51C3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01565" y="1144150"/>
            <a:ext cx="7188200" cy="370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50D18A-2B10-C0D8-18B7-3DEE20A99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4198" y="2946400"/>
            <a:ext cx="1574800" cy="3911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4BEFBD-68AA-27A3-C81F-FCBE952FB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500" y="0"/>
            <a:ext cx="1152197" cy="286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97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BBE3-B8B8-193B-1EFB-FCB488FA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	</a:t>
            </a:r>
          </a:p>
        </p:txBody>
      </p:sp>
      <p:pic>
        <p:nvPicPr>
          <p:cNvPr id="10" name="Picture 9" descr="\documentclass{article}&#10;\usepackage{amsmath,bbm,mathrsfs}&#10;\setlength\parindent{0em}&#10;\usepackage{geometry}&#10;\geometry{textwidth=10cm}&#10;\setlength\parskip{1em}&#10;\pagestyle{empty}&#10;\begin{document}&#10;&#10;Una trave incastrata-incastrata lunga $9$m ha la sezione in figura.&#10;&#10;Calcolare $P_c$ assumendo $E=200 \mathrm{GPa}, \sigma_Y=250 \mathrm{MPa}$.&#10;&#10;\end{document}" title="IguanaTex Bitmap Display">
            <a:extLst>
              <a:ext uri="{FF2B5EF4-FFF2-40B4-BE49-F238E27FC236}">
                <a16:creationId xmlns:a16="http://schemas.microsoft.com/office/drawing/2014/main" id="{4595E77C-5713-0BA1-9A06-47A2CD5D0FE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42428" y="1944113"/>
            <a:ext cx="7112000" cy="787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7ABF33-D7B0-B3CE-6B06-22BEB899C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0689" y="2337813"/>
            <a:ext cx="32893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97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0C6C-C9E5-1B15-D3F2-123311042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3965"/>
            <a:ext cx="10515600" cy="1325563"/>
          </a:xfrm>
        </p:spPr>
        <p:txBody>
          <a:bodyPr/>
          <a:lstStyle/>
          <a:p>
            <a:r>
              <a:rPr lang="en-IT" dirty="0"/>
              <a:t>Lunghezza libera di inflessione</a:t>
            </a:r>
          </a:p>
        </p:txBody>
      </p:sp>
      <p:pic>
        <p:nvPicPr>
          <p:cNvPr id="8" name="Picture 7" descr="\documentclass{article}&#10;\usepackage{amsmath,bbm,mathrsfs}&#10;\setlength\parindent{0em}&#10;\usepackage{geometry}&#10;\geometry{textwidth=10cm}&#10;\setlength\parskip{1em}&#10;\pagestyle{empty}&#10;\begin{document}&#10;La trave incernierata-incastrata \`e un caso intermedio tra la trave incastrata-incastrata e quella di Eulero.&#10;&#10;Per quanto riguarda questo esempio, peraltro occorre notare che la trave potrebbe instabilizzarsi fuori dal piano. &#10;&#10;Per verificare questa possibilit\`a occorre ruotare il sistema in modo da ottenere un problema piano per una trave incastrata-incastrata e ripetere il calcolo.&#10;&#10;&#10;&#10;\end{document}" title="IguanaTex Bitmap Display">
            <a:extLst>
              <a:ext uri="{FF2B5EF4-FFF2-40B4-BE49-F238E27FC236}">
                <a16:creationId xmlns:a16="http://schemas.microsoft.com/office/drawing/2014/main" id="{749E2883-502B-3987-513B-95FF1E06DA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867807" y="1238743"/>
            <a:ext cx="7188200" cy="2565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8CB858-5B62-925F-AFE8-5AAEA2DAF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993" y="2189218"/>
            <a:ext cx="13970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88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0C6C-C9E5-1B15-D3F2-123311042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3965"/>
            <a:ext cx="10515600" cy="1325563"/>
          </a:xfrm>
        </p:spPr>
        <p:txBody>
          <a:bodyPr/>
          <a:lstStyle/>
          <a:p>
            <a:r>
              <a:rPr lang="en-IT" dirty="0"/>
              <a:t>Esempio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CB858-5B62-925F-AFE8-5AAEA2DAF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05" y="1390432"/>
            <a:ext cx="1764862" cy="36901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056ABF-2360-58CE-6B8A-6B9961196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167" y="1738586"/>
            <a:ext cx="5041900" cy="2463800"/>
          </a:xfrm>
          <a:prstGeom prst="rect">
            <a:avLst/>
          </a:prstGeom>
        </p:spPr>
      </p:pic>
      <p:pic>
        <p:nvPicPr>
          <p:cNvPr id="5" name="Picture 4" descr="\documentclass{article}&#10;\usepackage{amsmath,bbm,mathrsfs}&#10;\setlength\parindent{0em}&#10;\usepackage{geometry}&#10;\geometry{textwidth=10cm}&#10;\setlength\parskip{1em}&#10;\pagestyle{empty}&#10;\begin{document}&#10;La barra di bronzo di diametro 50 mm è incerniarata in $A$ e ha una distanza di $2 \mathrm{~mm}$ dal muro. Determinare l'aumento di temperatura $\Delta T$ che causerà la instabilit\`a della barra. Si assuma che il contatto in $B$ agisca come una cerniera.&#10;&#10;&#10;&#10;\end{document}" title="IguanaTex Bitmap Display">
            <a:extLst>
              <a:ext uri="{FF2B5EF4-FFF2-40B4-BE49-F238E27FC236}">
                <a16:creationId xmlns:a16="http://schemas.microsoft.com/office/drawing/2014/main" id="{D1EFBACF-B062-09A1-D574-6A38F935196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979918" y="595586"/>
            <a:ext cx="7213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5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E35EC8-1E41-95FF-4613-730C832F8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191513"/>
            <a:ext cx="10515600" cy="1325563"/>
          </a:xfrm>
        </p:spPr>
        <p:txBody>
          <a:bodyPr/>
          <a:lstStyle/>
          <a:p>
            <a:r>
              <a:rPr lang="en-IT" dirty="0"/>
              <a:t>Esempio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6F6033-7525-F4E1-F200-A341D5B43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318" y="353137"/>
            <a:ext cx="1574800" cy="300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E5BABA-0EB8-E78F-DBB1-080846C75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715" y="3240526"/>
            <a:ext cx="3060700" cy="2870200"/>
          </a:xfrm>
          <a:prstGeom prst="rect">
            <a:avLst/>
          </a:prstGeom>
        </p:spPr>
      </p:pic>
      <p:pic>
        <p:nvPicPr>
          <p:cNvPr id="10" name="Picture 9" descr="\documentclass{article}&#10;\usepackage{amsmath,bbm,mathrsfs}&#10;\setlength\parindent{0em}&#10;\usepackage{geometry}&#10;\geometry{textwidth=12cm}&#10;\setlength\parskip{1em}&#10;\pagestyle{empty}&#10;\begin{document}&#10;&#10;La struttura, nella sua configurazione generica, pu\`o essere studiata con il metodo dei nodi.&#10;&#10;Imponendo l'equilibrio di tutta la struttura lungo la direzione verticale si trova che anche il vincolo inferiore esercita una forza verso l'alto di intensit\`a $P$.&#10;&#10;L'equilibrio imposto sui supporti impone che la forza normale nelle aste sia&#10;$$N=-P/\cos\theta$$&#10;L'equilibrio del nodo centrale richiede&#10;$$2N\sin\theta+F=0$$&#10;Essendo &#10;$$&#10;F=k\frac L 2 \sin\theta&#10;$$&#10;otteniamo&#10;$$&#10;2P\tan\theta=k\frac L 2\sin\theta=0.&#10;$$&#10;Per $\theta$ piccolo&#10;$$&#10;(2P-k\frac L 2)\theta=0.&#10;$$&#10;&#10;&#10;&#10;\end{document}" title="IguanaTex Bitmap Display">
            <a:extLst>
              <a:ext uri="{FF2B5EF4-FFF2-40B4-BE49-F238E27FC236}">
                <a16:creationId xmlns:a16="http://schemas.microsoft.com/office/drawing/2014/main" id="{ABB14A94-B235-F571-DE0A-094DC049BF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93066" y="779340"/>
            <a:ext cx="8031347" cy="604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63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43B48-B63E-52FB-45F2-EFBB5C1D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Elementi di travature reticolari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17AF9-4C26-7CF4-39B4-438254997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954" y="3759200"/>
            <a:ext cx="6426200" cy="3098800"/>
          </a:xfrm>
          <a:prstGeom prst="rect">
            <a:avLst/>
          </a:prstGeom>
        </p:spPr>
      </p:pic>
      <p:pic>
        <p:nvPicPr>
          <p:cNvPr id="6" name="Picture 5" descr="\documentclass{article}&#10;\usepackage{amsmath,bbm,mathrsfs}&#10;\setlength\parindent{0em}&#10;\usepackage{geometry}&#10;\geometry{textwidth=10cm}&#10;\setlength\parskip{1em}&#10;\pagestyle{empty}&#10;\begin{document}&#10;&#10;Assumendo che gli elementi del traliccio siano connessi tramite cerniere. Se l'elemento $G F$ è una barra d'acciaio con $E=200$Gpa con un diametro di $50 \mathrm{~mm}$, determinare la massima grandezza del carico $\mathbf{P}$ che può essere supportato dal traliccio senza causare la instabilit\`a di questo elemento.&#10;&#10;&#10;\end{document}" title="IguanaTex Bitmap Display">
            <a:extLst>
              <a:ext uri="{FF2B5EF4-FFF2-40B4-BE49-F238E27FC236}">
                <a16:creationId xmlns:a16="http://schemas.microsoft.com/office/drawing/2014/main" id="{5DA371B3-883D-9C7C-BB94-47B4DF89ED3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99120" y="1984704"/>
            <a:ext cx="71882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7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CE5BABA-0EB8-E78F-DBB1-080846C75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3850" y="41752"/>
            <a:ext cx="3060700" cy="2870200"/>
          </a:xfrm>
          <a:prstGeom prst="rect">
            <a:avLst/>
          </a:prstGeom>
        </p:spPr>
      </p:pic>
      <p:pic>
        <p:nvPicPr>
          <p:cNvPr id="33" name="Picture 32" descr="\documentclass{article}&#10;\usepackage{amsmath,bbm,mathrsfs}&#10;\setlength\parindent{0em}&#10;\usepackage{geometry}&#10;\geometry{textwidth=17cm}&#10;\setlength\parskip{1em}&#10;\pagestyle{empty}&#10;\begin{document}&#10;&#10;L'equazione&#10;$$&#10;(2P-k\frac L 2)\theta=0.&#10;$$&#10;ha sempre $\theta=0$ come soluzione. &#10;&#10;Tuttavia, la natura dell'equilibrio descritto da tale soluzione dipende dall'intensit\`a del carico.&#10;&#10;Infatti, l'equazione si interpreta come condizione di equilibrio tra la forza esercitata dalla molla, la quale tende a riportare il nodo A nella configurazione indeformata, e la forza trasmessa dal carico attraverso le aste, che invece tende ad allontanare il nodo dalla configurazione indeformata.&#10;&#10;In particolare, se&#10;$$&#10;2P&lt;k\frac L 2,&#10;$$&#10;la forza trasmessa dalla molla prevale. Dunque, se il sistema si trovasse in una configurazione prossima a quella indeformata, esso tenderebbe comunque a riposizionarsi in tale configurazione.&#10;&#10;Diversa \`e la situazione se&#10;$$&#10;2P&gt;k\frac L 2,&#10;$$&#10;In tal caso, la forza trasmessa dalle aste, che tende ad allontanare il nodo dalla configurazionie indeformata, prevale sulla forza di richieamo elastica esercitata dalla molla. Basta una piccola perturbazione dell'equilibrio, e la struttura tende ad allontanarsi dalla configurazione indeformata. &#10;&#10;\`E possibile quindi identificare un valore critico&#10;$$&#10;P_c=\frac 1 4 \frac k L&#10;$$&#10;tale che la configurazione di equilibrio $\theta=0$ \`e stabile per $P&lt;P_c$ e instabile per $P&gt;P_c$.&#10;&#10;&#10;&#10;&#10;&#10;&#10;&#10;\end{document}" title="IguanaTex Bitmap Display">
            <a:extLst>
              <a:ext uri="{FF2B5EF4-FFF2-40B4-BE49-F238E27FC236}">
                <a16:creationId xmlns:a16="http://schemas.microsoft.com/office/drawing/2014/main" id="{A9CFCDCE-F14C-5293-DD2B-66D17C0C268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23191" y="295472"/>
            <a:ext cx="8606059" cy="607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6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CE5BABA-0EB8-E78F-DBB1-080846C75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3850" y="41752"/>
            <a:ext cx="3060700" cy="2870200"/>
          </a:xfrm>
          <a:prstGeom prst="rect">
            <a:avLst/>
          </a:prstGeom>
        </p:spPr>
      </p:pic>
      <p:pic>
        <p:nvPicPr>
          <p:cNvPr id="8" name="Picture 7" descr="\documentclass{article}&#10;\usepackage{amsmath,bbm,mathrsfs}&#10;\setlength\parindent{0em}&#10;\usepackage{geometry}&#10;\geometry{textwidth=12cm}&#10;\setlength\parskip{1em}&#10;\pagestyle{empty}&#10;\begin{document}&#10;&#10;Quando &#10;$$&#10;P=P_c:=\frac 1 4 \frac k L&#10;$$&#10;l'equazione di equilibrio linearizzata&#10;$$&#10;(2P-k\frac L 2)\theta=0&#10;$$&#10;ammette infinite soluzioni. In questo caso si dice che l'equilibrio \`e indifferente.&#10;&#10;Dunque, almeno in questo caso, il valore critico del carico \`e il pi\`u piccolo valore di $P$ (in questo caso l'unico), in corrispondenza del quale l'equazione diviene indifferente.&#10;&#10;L'insieme delle coppie $(P,\theta)$ per le quali l'equazione di equilibrio \`e soddisfatta pu\`o essere rappresentato sul piano, nel cosiddetto ``diagramma di biforcazione&quot; dappresentato a fianco.&#10;&#10;Questo diagramma, risultando da una linearizzazione delle equazioni di equilibrio esatte, \`e solo una approssimazione del diagramma effettivo, per ottenere il quale occorrerebbe risolvere l'equazione esatta. &#10;&#10;In comune con il diagramma effettivo, tuttavia, questo diagramma ha la posizione del punto di biforcazione dell'equilibrio, che restituisce il valore del carico critico che ci interessa.&#10;&#10;In ultima analisi, per la determinazione del valore critico del carico, \`e sufficiente adoperare una versione linearizzata delle equazioni di equilibrio.&#10;&#10;&#10;&#10;&#10;&#10;&#10;&#10;\end{document}" title="IguanaTex Bitmap Display">
            <a:extLst>
              <a:ext uri="{FF2B5EF4-FFF2-40B4-BE49-F238E27FC236}">
                <a16:creationId xmlns:a16="http://schemas.microsoft.com/office/drawing/2014/main" id="{45AE024B-D079-A0FE-DEBE-D42F90060DE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12379" y="266801"/>
            <a:ext cx="6826337" cy="63243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C2AEA0-ABAC-0FC7-E278-4979C8965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8821" y="3220106"/>
            <a:ext cx="2590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3EC2-7ECA-BAA7-F5A9-1FD83322C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AE3CC-7081-B0F6-7B86-9CE4654BC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Calcolare il carico critico della seguente struttura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A6E48-E17B-35D9-A36A-D2FF01EAA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433" y="812800"/>
            <a:ext cx="33401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3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A2808-99B7-A042-F32E-1717D6F5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33881"/>
            <a:ext cx="10515600" cy="1325563"/>
          </a:xfrm>
        </p:spPr>
        <p:txBody>
          <a:bodyPr/>
          <a:lstStyle/>
          <a:p>
            <a:r>
              <a:rPr lang="en-IT" dirty="0"/>
              <a:t>L’asta di Eulero</a:t>
            </a:r>
          </a:p>
        </p:txBody>
      </p:sp>
      <p:pic>
        <p:nvPicPr>
          <p:cNvPr id="14" name="Picture 13" descr="\documentclass{article}&#10;\usepackage{amsmath,bbm,mathrsfs}&#10;\setlength\parindent{0em}&#10;\usepackage{geometry}&#10;\geometry{textwidth=10cm}&#10;\setlength\parskip{1em}&#10;\pagestyle{empty}&#10;\begin{document}&#10;Un ragionamento analogo pu\`o essere ripetuto per la trave in figura.&#10;&#10;Lo spostamento trasversale obbedisce all'equazione&#10;$$&#10;E I \frac{d^2 v}{d x^2}=M&#10;$$&#10;Con il metodo delle sezioni, si vede che &#10;$$&#10;M=-P v&#10;$$&#10;e dunque&#10;$$&#10;\frac{d^2 v}{d x^2}+\left(\frac{P}{E I}\right) v=0,&#10;$$&#10;equazione la cui soluzione generale ha la forma&#10;$$&#10;v=C_1 \sin \left(\sqrt{\frac{P}{E I}} x\right)+C_2 \cos \left(\sqrt{\frac{P}{E I}} x\right).&#10;$$&#10;&#10;&#10;&#10;&#10;&#10;&#10;\end{document}" title="IguanaTex Bitmap Display">
            <a:extLst>
              <a:ext uri="{FF2B5EF4-FFF2-40B4-BE49-F238E27FC236}">
                <a16:creationId xmlns:a16="http://schemas.microsoft.com/office/drawing/2014/main" id="{F2D8D0D3-B50F-B38D-5BDE-733B83603A9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30857" y="998263"/>
            <a:ext cx="7188200" cy="5308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647BD7-A48C-0D57-8FF7-F627FDF29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627" y="312463"/>
            <a:ext cx="1346200" cy="2578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92BAB-9E45-0F4E-6FC8-6557FBF07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7020" y="312463"/>
            <a:ext cx="1473200" cy="2628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04327B-BAB2-591C-93E2-EEFE6E1C8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5077" y="2941363"/>
            <a:ext cx="26035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3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A2808-99B7-A042-F32E-1717D6F5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33881"/>
            <a:ext cx="10515600" cy="1325563"/>
          </a:xfrm>
        </p:spPr>
        <p:txBody>
          <a:bodyPr/>
          <a:lstStyle/>
          <a:p>
            <a:r>
              <a:rPr lang="en-IT" dirty="0"/>
              <a:t>L’asta di Eulero</a:t>
            </a:r>
          </a:p>
        </p:txBody>
      </p:sp>
      <p:pic>
        <p:nvPicPr>
          <p:cNvPr id="13" name="Picture 12" descr="\documentclass{article}&#10;\usepackage{amsmath,bbm,mathrsfs}&#10;\setlength\parindent{0em}&#10;\usepackage{geometry}&#10;\geometry{textwidth=10cm}&#10;\setlength\parskip{1em}&#10;\pagestyle{empty}&#10;\begin{document}&#10;L'espressione&#10;$$&#10;v=C_1 \sin \left(\sqrt{\frac{P}{E I}} x\right)+C_2 \cos \left(\sqrt{\frac{P}{E I}} x\right).&#10;$$&#10;deve soddisfare la condizioni&#10;$$&#10;v(0)=0,\qquad v(L)=0.&#10;$$&#10;La prima di queste due impone $C_2=0$. &#10;&#10;La seconda diviene&#10;$$&#10;C_1 \sin \left(\sqrt{\frac{P}{E I}} x\right)=0.&#10;$$&#10;&#10;&#10;&#10;&#10;&#10;&#10;&#10;&#10;\end{document}" title="IguanaTex Bitmap Display">
            <a:extLst>
              <a:ext uri="{FF2B5EF4-FFF2-40B4-BE49-F238E27FC236}">
                <a16:creationId xmlns:a16="http://schemas.microsoft.com/office/drawing/2014/main" id="{65A4FCAF-236A-734A-170E-6B6B4456CBF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30857" y="1091682"/>
            <a:ext cx="5918200" cy="441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647BD7-A48C-0D57-8FF7-F627FDF29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627" y="312463"/>
            <a:ext cx="1346200" cy="2578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92BAB-9E45-0F4E-6FC8-6557FBF07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7020" y="312463"/>
            <a:ext cx="1473200" cy="2628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04327B-BAB2-591C-93E2-EEFE6E1C8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5077" y="2941363"/>
            <a:ext cx="26035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7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\documentclass{article}&#10;\usepackage{amsmath,bbm,mathrsfs}&#10;\setlength\parindent{0em}&#10;\usepackage{geometry}&#10;\geometry{textwidth=10cm}&#10;\setlength\parskip{1em}&#10;\pagestyle{empty}&#10;\begin{document}&#10;L'equazione&#10;$$&#10;C_1 \sin \left(\sqrt{\frac{P}{E I}} x\right)=0&#10;$$&#10;ammette sempre la soluzione $C_1$. &#10;&#10;Tale soluzione, tuttavia, non \`e unica se&#10;$$&#10;\sin \left(\sqrt{\frac{P}{E I}} x\right)=0,&#10;$$&#10;vale a dire, se&#10;$$&#10;P=\frac{n^2 \pi^2 E I}{L^2} n=1,2,3, \ldots&#10;$$&#10;In tal caso le soluzioni sono infinite. Questa circostanza \`e manifestazione del fatto che l'equilibrio \`e indifferente.&#10;&#10;Prendendo spunto dalla soluzione discreta, identifichiamo il pi\`u piccolo di questi valori con il valore critico del carico, ottenendo la formula di Eulero:&#10;$$&#10;P_c=\frac{\pi^2 E I}{L^2}&#10;$$&#10;&#10;&#10;&#10;&#10;&#10;&#10;&#10;&#10;\end{document}" title="IguanaTex Bitmap Display">
            <a:extLst>
              <a:ext uri="{FF2B5EF4-FFF2-40B4-BE49-F238E27FC236}">
                <a16:creationId xmlns:a16="http://schemas.microsoft.com/office/drawing/2014/main" id="{5FFC716D-F75C-9E7D-A49E-98DF59A1E5A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7795" y="1161611"/>
            <a:ext cx="5912288" cy="53273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647BD7-A48C-0D57-8FF7-F627FDF29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627" y="312463"/>
            <a:ext cx="1346200" cy="2578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92BAB-9E45-0F4E-6FC8-6557FBF07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7020" y="312463"/>
            <a:ext cx="1473200" cy="2628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04327B-BAB2-591C-93E2-EEFE6E1C8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5077" y="2941363"/>
            <a:ext cx="2603500" cy="37465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6E75705-4B87-73E1-618D-632450094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33881"/>
            <a:ext cx="10515600" cy="1325563"/>
          </a:xfrm>
        </p:spPr>
        <p:txBody>
          <a:bodyPr/>
          <a:lstStyle/>
          <a:p>
            <a:r>
              <a:rPr lang="en-IT" dirty="0"/>
              <a:t>L’asta di Eulero</a:t>
            </a:r>
          </a:p>
        </p:txBody>
      </p:sp>
    </p:spTree>
    <p:extLst>
      <p:ext uri="{BB962C8B-B14F-4D97-AF65-F5344CB8AC3E}">
        <p14:creationId xmlns:p14="http://schemas.microsoft.com/office/powerpoint/2010/main" val="659104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0A27C2-08BC-6BE5-9286-F47C78A93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315" y="3515381"/>
            <a:ext cx="1917700" cy="29591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9C48D0A-7403-CFA7-2851-31250535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28" y="36678"/>
            <a:ext cx="10515600" cy="1325563"/>
          </a:xfrm>
        </p:spPr>
        <p:txBody>
          <a:bodyPr/>
          <a:lstStyle/>
          <a:p>
            <a:r>
              <a:rPr lang="en-IT" dirty="0"/>
              <a:t>Instabilita’ della mensola</a:t>
            </a:r>
          </a:p>
        </p:txBody>
      </p:sp>
      <p:pic>
        <p:nvPicPr>
          <p:cNvPr id="10" name="Picture 9" descr="\documentclass{article}&#10;\usepackage{amsmath,bbm,mathrsfs}&#10;\setlength\parindent{0em}&#10;\usepackage{geometry}&#10;\geometry{textwidth=10cm}&#10;\setlength\parskip{1em}&#10;\pagestyle{empty}&#10;\begin{document}&#10;Il valore del carico critico dipende, oltre che dalla lunghezza della trave, dalla rigidezza, e dalla sezione, anche dalle condizioni di vincolo.&#10;&#10;Ad esempio, per la mensola compressa il diagramma di corpo libero adoperato per ottenere il momento $M(x)$ cambia, e fornisce&#10;$$&#10;\begin{aligned}&#10;&amp; E I \frac{d^2 v}{d x^2}=P(\delta-v) \\&#10;&amp; \frac{d^2 v}{d x^2}+\frac{P}{E I} v=\frac{P}{E I} \delta&#10;\end{aligned}&#10;$$&#10;&#10;&#10;&#10;\end{document}" title="IguanaTex Bitmap Display">
            <a:extLst>
              <a:ext uri="{FF2B5EF4-FFF2-40B4-BE49-F238E27FC236}">
                <a16:creationId xmlns:a16="http://schemas.microsoft.com/office/drawing/2014/main" id="{51378263-D393-1B84-A203-BE3209F8552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33400" y="1362241"/>
            <a:ext cx="7188200" cy="320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E969A1-D2C8-D881-8CA6-075F422E58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9790" y="285688"/>
            <a:ext cx="1039210" cy="267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207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6"/>
  <p:tag name="ORIGINALWIDTH" val="340"/>
  <p:tag name="OUTPUTTYPE" val="PDF"/>
  <p:tag name="IGUANATEXVERSION" val="160"/>
  <p:tag name="LATEXADDIN" val="\documentclass{article}&#10;\usepackage{amsmath,bbm,mathrsfs}&#10;\setlength\parindent{0em}&#10;\usepackage{geometry}&#10;\geometry{textwidth=12cm}&#10;\setlength\parskip{1em}&#10;\pagestyle{empty}&#10;\begin{document}&#10;&#10;La struttura, nella sua configurazione generica, pu\`o essere studiata con il metodo dei nodi.&#10;&#10;Imponendo l'equilibrio di tutta la struttura lungo la direzione verticale si trova che anche il vincolo inferiore esercita una forza verso l'alto di intensit\`a $P$.&#10;&#10;L'equilibrio imposto sui supporti impone che la forza normale nelle aste sia&#10;$$N=-P/\cos\theta$$&#10;L'equilibrio del nodo centrale richiede&#10;$$2N\sin\theta+F=0$$&#10;Essendo &#10;$$&#10;F=k\frac L 2 \sin\theta&#10;$$&#10;otteniamo&#10;$$&#10;2P\tan\theta=k\frac L 2\sin\theta=0.&#10;$$&#10;Per $\theta$ piccolo&#10;$$&#10;(2P-k\frac L 2)\theta=0.&#10;$$&#10;&#10;&#10;&#10;\end{document}"/>
  <p:tag name="IGUANATEXSIZE" val="20"/>
  <p:tag name="IGUANATEXCURSOR" val="73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9"/>
  <p:tag name="ORIGINALWIDTH" val="424"/>
  <p:tag name="OUTPUTTYPE" val="PDF"/>
  <p:tag name="IGUANATEXVERSION" val="160"/>
  <p:tag name="LATEXADDIN" val="\documentclass{article}&#10;\usepackage{amsmath,bbm,mathrsfs}&#10;\setlength\parindent{0em}&#10;\usepackage{geometry}&#10;\geometry{textwidth=15cm}&#10;\setlength\parskip{1em}&#10;\pagestyle{empty}&#10;\begin{document}&#10;Definendo il raggio giratore $r$ della sezione mediante&#10;$$&#10;r=\sqrt{\frac I A}.&#10;$$&#10;La formula di Eulero pu\`o allora essere scritta&#10;$$&#10;P_c=EA\frac{\pi^2 r^2}{L^2}&#10;$$&#10;Dunque, quando $P$ attinge il valore critico, il valore assoluto della tensione $|\sigma|$ \`e&#10;$$&#10;\sigma_c=E\frac{\pi^2}{(L/r)^2}&#10;$$&#10;Dunque la crisi strutturale di un elemento compresso pu\`o verificarsi sia per schiacciamento, quando&#10;$$ &#10;|\sigma|&gt;\sigma_0&#10;$$&#10;sia per instabilit\`a, quando&#10;$$&#10;|\sigma|&gt;\sigma_c.&#10;$$&#10;&#10;&#10;&#10;&#10;&#10;&#10;&#10;&#10;&#10;&#10;\end{document}"/>
  <p:tag name="IGUANATEXSIZE" val="20"/>
  <p:tag name="IGUANATEXCURSOR" val="272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1"/>
  <p:tag name="ORIGINALWIDTH" val="481"/>
  <p:tag name="OUTPUTTYPE" val="PDF"/>
  <p:tag name="IGUANATEXVERSION" val="160"/>
  <p:tag name="LATEXADDIN" val="\documentclass{article}&#10;\usepackage{amsmath,bbm,mathrsfs}&#10;\setlength\parindent{0em}&#10;\usepackage{geometry}&#10;\geometry{textwidth=17cm}&#10;\setlength\parskip{1em}&#10;\pagestyle{empty}&#10;\begin{document}&#10;\`E possibile mostrare che, indipendentemente dalle condizioni di vincolo, e per piccoli spostamenti, lo sbandamento $v(x)$ di una trave compressa obbedisce all'equazione:&#10;$$&#10;\frac{d^2}{dx^2}\Big(EI\frac{d^2v}{dx^2}+Pv\Big)=0.&#10;$$&#10;La soluzione di questa equazione ha la forma&#10;$$&#10;v=C_1 \sin \left(\sqrt{\frac{P}{E I}} x\right)+C_2 \cos \left(\sqrt{\frac{P}{E I}} x\right)+C_3+C_4x,\qquad\qquad (*)&#10;$$&#10;nella quale gli ultimi due termini costituiscono un moto rigido.&#10;&#10;Questa equazione \`e accompagnata da 4 condizioni di vincolo omogenee.&#10;&#10;Ad esempio, per la trave su due appoggi, le condizioni sono&#10;$$&#10;v(0)=0,\qquad \frac{d^2 v}{dx^2}(0)=0,\qquad v(L)=0,\qquad \frac{d^2 v}{dx^2}(L)=0&#10;$$&#10;Per la mensola:&#10;$$&#10;v(0)=0,\qquad \frac{d v}{dx}(0)=0,\qquad \frac{d^2 v}{dx^2}(L)=0,\qquad \frac{d^3 v}{dx^3}(L)=0.&#10;$$&#10;Il carico critico il pi\`u piccolo valore di $P$ per il quale la (*) soddisfa le condizioni di vincolo senza che le siano necessariamente nulle.&#10;&#10;\end{document}"/>
  <p:tag name="IGUANATEXSIZE" val="20"/>
  <p:tag name="IGUANATEXCURSOR" val="992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"/>
  <p:tag name="ORIGINALWIDTH" val="482"/>
  <p:tag name="OUTPUTTYPE" val="PDF"/>
  <p:tag name="IGUANATEXVERSION" val="160"/>
  <p:tag name="LATEXADDIN" val="\documentclass{article}&#10;\usepackage{amsmath,bbm,mathrsfs}&#10;\setlength\parindent{0em}&#10;\usepackage{geometry}&#10;\geometry{textwidth=17cm}&#10;\setlength\parskip{1em}&#10;\pagestyle{empty}&#10;\begin{document}&#10;Posto&#10;$$&#10;\lambda(P)=\frac 1 \pi \sqrt{\frac{EI}{P}}&#10;$$&#10;la soluzione dell'equazione del 4o ordine si pu\`o scrivere&#10;$$&#10;v=C_1 \sin \left(\pi \frac x \lambda \right)+C_2 \cos \left(\pi \frac x \lambda x\right)+C_3+C_4x,\qquad\qquad (*)&#10;$$&#10;&#10;Assegnate le condizioni di vincolo, definiamo lunghezza libera di inflessione come il pi\`u grande valore di $\lambda$ tale che la funzione (*)&#10;soddisfi le condizioni di vincolo.&#10;&#10;Segue da questa definizione che&#10;$$&#10;L_e=\frac 1 \pi \sqrt{\frac{EI}{P_c}},&#10;$$&#10;e dunque&#10;$$&#10;P_c=\pi^2\frac {EI}{L_e^2}=\pi^2\frac {EI}{(KL)^2},&#10;$$&#10;dove $K$ \`e un coefficiente.&#10;&#10;In altre parole, data una assegnazione dei vincoli, la lunghezza libera di inflessione \`e la lunghezza di un'asta di Eulero che ha lo stesso carico critico.&#10;&#10;\end{document}"/>
  <p:tag name="IGUANATEXSIZE" val="20"/>
  <p:tag name="IGUANATEXCURSOR" val="94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La lunghezza libera di inflessione \`e spesso determinabile per semplice ispezione. &#10;&#10;Nel caso della mensola, \`e facile convincersi del fatto che $L_e=2L$, dunque $K=2$ e&#10;$$&#10;P_c=\frac 1 4 \pi^2\frac{EI}{L^2}.&#10;$$&#10;&#10;Nel caso della trave con un incastro e un glifo che scorre lungo l'asse, si ha&#10;$L_e=L/2$, dunque $K=1/2$ e&#10;$$&#10;P_c=4\pi^2\frac{EI}{L^2}.&#10;$$&#10;\end{document}"/>
  <p:tag name="IGUANATEXSIZE" val="20"/>
  <p:tag name="IGUANATEXCURSOR" val="52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"/>
  <p:tag name="ORIGINALWIDTH" val="280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Una trave incastrata-incastrata lunga $9$m ha la sezione in figura.&#10;&#10;Calcolare $P_c$ assumendo $E=200 \mathrm{GPa}, \sigma_Y=250 \mathrm{MPa}$.&#10;&#10;\end{document}"/>
  <p:tag name="IGUANATEXSIZE" val="20"/>
  <p:tag name="IGUANATEXCURSOR" val="289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La trave incernierata-incastrata \`e un caso intermedio tra la trave incastrata-incastrata e quella di Eulero.&#10;&#10;Per quanto riguarda questo esempio, peraltro occorre notare che la trave potrebbe instabilizzarsi fuori dal piano. &#10;&#10;Per verificare questa possibilit\`a occorre ruotare il sistema in modo da ottenere un problema piano per una trave incastrata-incastrata e ripetere il calcolo.&#10;&#10;&#10;&#10;\end{document}"/>
  <p:tag name="IGUANATEXSIZE" val="20"/>
  <p:tag name="IGUANATEXCURSOR" val="579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"/>
  <p:tag name="ORIGINALWIDTH" val="284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La barra di bronzo di diametro 50 mm è incerniarata in $A$ e ha una distanza di $2 \mathrm{~mm}$ dal muro. Determinare l'aumento di temperatura $\Delta T$ che causerà la instabilit\`a della barra. Si assuma che il contatto in $B$ agisca come una cerniera.&#10;&#10;&#10;&#10;\end{document}"/>
  <p:tag name="IGUANATEXSIZE" val="20"/>
  <p:tag name="IGUANATEXCURSOR" val="39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7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Assumendo che gli elementi del traliccio siano connessi tramite cerniere. Se l'elemento $G F$ è una barra d'acciaio con $E=200$Gpa con un diametro di $50 \mathrm{~mm}$, determinare la massima grandezza del carico $\mathbf{P}$ che può essere supportato dal traliccio senza causare la instabilit\`a di questo elemento.&#10;&#10;&#10;\end{document}"/>
  <p:tag name="IGUANATEXSIZE" val="20"/>
  <p:tag name="IGUANATEXCURSOR" val="48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0"/>
  <p:tag name="ORIGINALWIDTH" val="482"/>
  <p:tag name="OUTPUTTYPE" val="PDF"/>
  <p:tag name="IGUANATEXVERSION" val="160"/>
  <p:tag name="LATEXADDIN" val="\documentclass{article}&#10;\usepackage{amsmath,bbm,mathrsfs}&#10;\setlength\parindent{0em}&#10;\usepackage{geometry}&#10;\geometry{textwidth=17cm}&#10;\setlength\parskip{1em}&#10;\pagestyle{empty}&#10;\begin{document}&#10;&#10;L'equazione&#10;$$&#10;(2P-k\frac L 2)\theta=0.&#10;$$&#10;ha sempre $\theta=0$ come soluzione. &#10;&#10;Tuttavia, la natura dell'equilibrio descritto da tale soluzione dipende dall'intensit\`a del carico.&#10;&#10;Infatti, l'equazione si interpreta come condizione di equilibrio tra la forza esercitata dalla molla, la quale tende a riportare il nodo A nella configurazione indeformata, e la forza trasmessa dal carico attraverso le aste, che invece tende ad allontanare il nodo dalla configurazione indeformata.&#10;&#10;In particolare, se&#10;$$&#10;2P&lt;k\frac L 2,&#10;$$&#10;la forza trasmessa dalla molla prevale. Dunque, se il sistema si trovasse in una configurazione prossima a quella indeformata, esso tenderebbe comunque a riposizionarsi in tale configurazione.&#10;&#10;Diversa \`e la situazione se&#10;$$&#10;2P&gt;k\frac L 2,&#10;$$&#10;In tal caso, la forza trasmessa dalle aste, che tende ad allontanare il nodo dalla configurazionie indeformata, prevale sulla forza di richieamo elastica esercitata dalla molla. Basta una piccola perturbazione dell'equilibrio, e la struttura tende ad allontanarsi dalla configurazione indeformata. &#10;&#10;\`E possibile quindi identificare un valore critico&#10;$$&#10;P_c=\frac 1 4 \frac k L&#10;$$&#10;tale che la configurazione di equilibrio $\theta=0$ \`e stabile per $P&lt;P_c$ e instabile per $P&gt;P_c$.&#10;&#10;&#10;&#10;&#10;&#10;&#10;&#10;\end{document}"/>
  <p:tag name="IGUANATEXSIZE" val="20"/>
  <p:tag name="IGUANATEXCURSOR" val="113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5"/>
  <p:tag name="ORIGINALWIDTH" val="340"/>
  <p:tag name="OUTPUTTYPE" val="PDF"/>
  <p:tag name="IGUANATEXVERSION" val="160"/>
  <p:tag name="LATEXADDIN" val="\documentclass{article}&#10;\usepackage{amsmath,bbm,mathrsfs}&#10;\setlength\parindent{0em}&#10;\usepackage{geometry}&#10;\geometry{textwidth=12cm}&#10;\setlength\parskip{1em}&#10;\pagestyle{empty}&#10;\begin{document}&#10;&#10;Quando &#10;$$&#10;P=P_c:=\frac 1 4 \frac k L&#10;$$&#10;l'equazione di equilibrio linearizzata&#10;$$&#10;(2P-k\frac L 2)\theta=0&#10;$$&#10;ammette infinite soluzioni. In questo caso si dice che l'equilibrio \`e indifferente.&#10;&#10;Dunque, almeno in questo caso, il valore critico del carico \`e il pi\`u piccolo valore di $P$ (in questo caso l'unico), in corrispondenza del quale l'equazione diviene indifferente.&#10;&#10;L'insieme delle coppie $(P,\theta)$ per le quali l'equazione di equilibrio \`e soddisfatta pu\`o essere rappresentato sul piano, nel cosiddetto ``diagramma di biforcazione&quot; dappresentato a fianco.&#10;&#10;Questo diagramma, risultando da una linearizzazione delle equazioni di equilibrio esatte, \`e solo una approssimazione del diagramma effettivo, per ottenere il quale occorrerebbe risolvere l'equazione esatta. &#10;&#10;In comune con il diagramma effettivo, tuttavia, questo diagramma ha la posizione del punto di biforcazione dell'equilibrio, che restituisce il valore del carico critico che ci interessa.&#10;&#10;In ultima analisi, per la determinazione del valore critico del carico, \`e sufficiente adoperare una versione linearizzata delle equazioni di equilibrio.&#10;&#10;&#10;&#10;&#10;&#10;&#10;&#10;\end{document}"/>
  <p:tag name="IGUANATEXSIZE" val="20"/>
  <p:tag name="IGUANATEXCURSOR" val="132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9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Un ragionamento analogo pu\`o essere ripetuto per la trave in figura.&#10;&#10;Lo spostamento trasversale obbedisce all'equazione&#10;$$&#10;E I \frac{d^2 v}{d x^2}=M&#10;$$&#10;Con il metodo delle sezioni, si vede che &#10;$$&#10;M=-P v&#10;$$&#10;e dunque&#10;$$&#10;\frac{d^2 v}{d x^2}+\left(\frac{P}{E I}\right) v=0,&#10;$$&#10;equazione la cui soluzione generale ha la forma&#10;$$&#10;v=C_1 \sin \left(\sqrt{\frac{P}{E I}} x\right)+C_2 \cos \left(\sqrt{\frac{P}{E I}} x\right).&#10;$$&#10;&#10;&#10;&#10;&#10;&#10;&#10;\end{document}"/>
  <p:tag name="IGUANATEXSIZE" val="20"/>
  <p:tag name="IGUANATEXCURSOR" val="61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"/>
  <p:tag name="ORIGINALWIDTH" val="23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L'espressione&#10;$$&#10;v=C_1 \sin \left(\sqrt{\frac{P}{E I}} x\right)+C_2 \cos \left(\sqrt{\frac{P}{E I}} x\right).&#10;$$&#10;deve soddisfare la condizioni&#10;$$&#10;v(0)=0,\qquad v(L)=0.&#10;$$&#10;La prima di queste due impone $C_2=0$. &#10;&#10;La seconda diviene&#10;$$&#10;C_1 \sin \left(\sqrt{\frac{P}{E I}} x\right)=0.&#10;$$&#10;&#10;&#10;&#10;&#10;&#10;&#10;&#10;&#10;\end{document}"/>
  <p:tag name="IGUANATEXSIZE" val="20"/>
  <p:tag name="IGUANATEXCURSOR" val="476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5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L'equazione&#10;$$&#10;C_1 \sin \left(\sqrt{\frac{P}{E I}} x\right)=0&#10;$$&#10;ammette sempre la soluzione $C_1$. &#10;&#10;Tale soluzione, tuttavia, non \`e unica se&#10;$$&#10;\sin \left(\sqrt{\frac{P}{E I}} x\right)=0,&#10;$$&#10;vale a dire, se&#10;$$&#10;P=\frac{n^2 \pi^2 E I}{L^2} n=1,2,3, \ldots&#10;$$&#10;In tal caso le soluzioni sono infinite. Questa circostanza \`e manifestazione del fatto che l'equilibrio \`e indifferente.&#10;&#10;Prendendo spunto dalla soluzione discreta, identifichiamo il pi\`u piccolo di questi valori con il valore critico del carico, ottenendo la formula di Eulero:&#10;$$&#10;P_c=\frac{\pi^2 E I}{L^2}&#10;$$&#10;&#10;&#10;&#10;&#10;&#10;&#10;&#10;&#10;\end{document}"/>
  <p:tag name="IGUANATEXSIZE" val="20"/>
  <p:tag name="IGUANATEXCURSOR" val="73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Il valore del carico critico dipende, oltre che dalla lunghezza della trave, dalla rigidezza, e dalla sezione, anche dalle condizioni di vincolo.&#10;&#10;Ad esempio, per la mensola compressa il diagramma di corpo libero adoperato per ottenere il momento $M(x)$ cambia, e fornisce&#10;$$&#10;\begin{aligned}&#10;&amp; E I \frac{d^2 v}{d x^2}=P(\delta-v) \\&#10;&amp; \frac{d^2 v}{d x^2}+\frac{P}{E I} v=\frac{P}{E I} \delta&#10;\end{aligned}&#10;$$&#10;&#10;&#10;&#10;\end{document}"/>
  <p:tag name="IGUANATEXSIZE" val="20"/>
  <p:tag name="IGUANATEXCURSOR" val="599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7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Il valore del carico critico dipende, oltre che dalla lunghezza della trave, dalla rigidezza, e dalla sezione, anche dalle condizioni di vincolo.&#10;&#10;Ad esempio, per la mensola compressa il diagramma di corpo libero adoperato per ottenere il momento $M(x)$ cambia, e fornisce&#10;$$&#10;\begin{aligned}&#10;&amp; E I \frac{d^2 v}{d x^2}=P(\delta-v) \\&#10;&amp; \frac{d^2 v}{d x^2}+\frac{P}{E I} v=\frac{P}{E I} \delta&#10;\end{aligned}&#10;$$&#10;La soluzione \`e&#10;$$&#10;v=C_1 \sin \left(\sqrt{\frac{P}{E I}} x\right)+C_2 \cos \left(\sqrt{\frac{P}{E I}} x\right)+\delta.&#10;$$&#10;Con ragionamenti analoghi si trova il carico critico:&#10;$$&#10;P_{\mathrm{cr}}=\frac{\pi^2 E I}{4 L^2}.&#10;$$&#10;&#10;&#10;&#10;\end{document}"/>
  <p:tag name="IGUANATEXSIZE" val="20"/>
  <p:tag name="IGUANATEXCURSOR" val="776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"/>
  <p:tag name="ORIGINALWIDTH" val="311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Determinare $P_c$.&#10;&#10;Assumere&#10;&#10;$$&#10;A=7200 \mathrm{~mm}^2=7.2\left(10^{-3}\right) \mathrm{m}^2 \quad I_y=11.1\left(10^6\right) \mathrm{mm}^4=11.1\left(10^{-6}\right) \mathrm{m}^4&#10;$$&#10;&#10;$$&#10;E=200 \mathrm{GPa},\qquad \sigma_Y=250 \mathrm{MPa}&#10;$$&#10;&#10;\end{document}"/>
  <p:tag name="IGUANATEXSIZE" val="20"/>
  <p:tag name="IGUANATEXCURSOR" val="41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104</Words>
  <Application>Microsoft Macintosh PowerPoint</Application>
  <PresentationFormat>Widescreen</PresentationFormat>
  <Paragraphs>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Instabilita` dell’equilibrio</vt:lpstr>
      <vt:lpstr>Esempio</vt:lpstr>
      <vt:lpstr>PowerPoint Presentation</vt:lpstr>
      <vt:lpstr>PowerPoint Presentation</vt:lpstr>
      <vt:lpstr>Esempio</vt:lpstr>
      <vt:lpstr>L’asta di Eulero</vt:lpstr>
      <vt:lpstr>L’asta di Eulero</vt:lpstr>
      <vt:lpstr>L’asta di Eulero</vt:lpstr>
      <vt:lpstr>Instabilita’ della mensola</vt:lpstr>
      <vt:lpstr>Instabilita’ della mensola</vt:lpstr>
      <vt:lpstr>PowerPoint Presentation</vt:lpstr>
      <vt:lpstr>Esempio</vt:lpstr>
      <vt:lpstr>Raggio giratore e snellezza</vt:lpstr>
      <vt:lpstr>Caso generale</vt:lpstr>
      <vt:lpstr>Lunghezza libera di inflessione</vt:lpstr>
      <vt:lpstr>Lunghezza libera di inflessione</vt:lpstr>
      <vt:lpstr>Esempio </vt:lpstr>
      <vt:lpstr>Lunghezza libera di inflessione</vt:lpstr>
      <vt:lpstr>Esempio</vt:lpstr>
      <vt:lpstr>Elementi di travature reticolari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Instabilita` dell’equilibrio</dc:title>
  <dc:creator>Giuseppe Tomassetti</dc:creator>
  <cp:lastModifiedBy>Giuseppe Tomassetti</cp:lastModifiedBy>
  <cp:revision>11</cp:revision>
  <dcterms:created xsi:type="dcterms:W3CDTF">2023-10-26T10:05:14Z</dcterms:created>
  <dcterms:modified xsi:type="dcterms:W3CDTF">2023-11-06T08:49:21Z</dcterms:modified>
</cp:coreProperties>
</file>