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AAA3-40A4-3591-E68A-197DB396C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E7628-D929-1B8A-3E3C-A05BB4100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9B89-ED6B-83E0-15DA-30A4FA38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29/10/23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B5711-61E5-3588-8C00-902B535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DE82-50E2-62A7-7A02-924BFF2A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0623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D961-680C-DC7C-9C8C-9CADF758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F78D-2D7F-DDD9-9B12-F7976F53A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324B7-91D3-5CD9-5772-3E7A4E6B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29/10/23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CEBD-878C-2DFF-A6C3-1BCD7FB3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2DD5-7184-A3B7-2EA5-8CC13DC6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701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B6247-2E37-B829-62C9-43DAE9A28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6BBAD-3E9C-8E77-FE3E-3428AE815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35AA-4263-BB3A-8547-947CBD48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29/10/23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1E28-CE3D-6533-845D-1F5F20CC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24954-A2B1-A9A3-94F6-B5C94396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449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D20C-731E-A1C1-E08A-638D95B9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1E3E-ED48-5158-946A-1FDD0055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4D417-ED83-681F-B2B0-BEB117EA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29/10/23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A954-A066-4058-55D6-9D17CA7E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2B3D-5F36-3AB9-1B18-18ABF99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7113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FADF-5CE8-71A9-E807-B9DC797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799D-2BD1-9D1A-E00E-8875E47A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2C9FA-12F0-F8F8-D08A-D27CDD66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29/10/23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DBF1-D445-DAEE-5586-42F830D7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1542-9619-46C1-8735-6B17E8A0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7210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037C-243A-BD68-F394-7CC29265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5E9-4CB7-7CA3-ABD3-6B5F14176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6C979-7BEF-8097-5826-A5E64D671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203CB-5CD0-345E-B4B0-CD191DF5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29/10/23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73E13-85AB-D2D4-3D9B-3464D304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ED5F9-316B-7096-0C81-62684147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8241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DD5F-244A-CDF0-4C8E-6A88607A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1C871-A888-976A-6C27-2F39D02D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395A4-B6DC-0587-D593-61642F50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1C445-C6BC-D32F-A7D9-66B3162C5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A2223-ABF0-4519-CB45-AF3B83C4B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364A0-AD61-4F5C-11C5-A221009F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29/10/23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960A6-97A2-ECD7-9421-51009059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0104C-96CB-2C89-D478-AF1DC65B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20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3E66-B7E3-783A-3D45-A1655692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FD5AF-98BA-81B2-62B0-CE04454A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29/10/23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44E65-B3CA-8EA0-6B2F-B68310D0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1E067-935C-822E-3CFF-DAE3B14E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6989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6940F-129D-CB52-710F-D2310A1D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29/10/23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B1F6C-1F30-1143-42C3-306840B2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ECFE3-FE4E-CE68-5D76-85FEC084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9735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9412-DCD4-2908-2342-CD0AD1B4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4553-4A68-1382-31CA-946D883D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91213-9A35-C9CB-8496-90DED717A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5C946-898F-3D4F-9ED7-EF960018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29/10/23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CAC91-DFD0-3396-0D78-DD5C27B6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5E185-0B10-C16A-A832-448B3429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7886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B3AD-DD09-EC72-8F1F-B6436245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73133-D132-9779-604B-24F35034F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D47B3-322A-2A65-CCAE-8EB147891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422BF-B9EA-FB7F-F580-66D7ACA6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29/10/23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D2C3B-CD68-F65F-D040-3357BEA2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64465-8174-02A5-E8AD-621902AA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3528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DF58E-08DA-81F8-E09F-67524B8A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DC136-7082-D215-F54C-AD7ADB77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81AD-F6DE-8862-255B-5F98F6ACE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3D5A-8E67-5243-BC2D-59F88EBAE7D4}" type="datetimeFigureOut">
              <a:rPr lang="en-IT" smtClean="0"/>
              <a:t>29/10/23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B9CC5-3125-4273-E1DC-573AD2A26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6A23-027D-612B-9885-A690BDA8E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7197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F28A-9C8E-75F5-8312-3DA058A37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Complementi sulla flessione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E9252-A2E5-E7C1-E6BB-FA2009FC6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2362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BF6F-B321-FFA5-F4BC-40073205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0"/>
            <a:ext cx="10515600" cy="1325563"/>
          </a:xfrm>
        </p:spPr>
        <p:txBody>
          <a:bodyPr/>
          <a:lstStyle/>
          <a:p>
            <a:r>
              <a:rPr lang="en-IT" dirty="0"/>
              <a:t>Flessione di sezioni non simmetriche</a:t>
            </a:r>
          </a:p>
        </p:txBody>
      </p: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La tensione normale ha la forma&#10;$$&#10;\sigma=- \frac{M_z}{I_z}y.&#10;$$&#10;Ricordiamo che&#10;$$&#10;N=\int_A \sigma d A,\qquad&#10;M_y=\int_A z \sigma d A,\qquad&#10;M_z=-\int_A y \sigma d A&#10;$$&#10;Dunque, affinch\'e sia $N=0$ e $M_y=0$, deve essere:&#10;$$&#10;\begin{aligned}&#10;\int_A y{\rm d}A=0 \qquad\qquad \text{(assi baricentrici)}\\&#10;\int_A yz{\rm d}A=0 \qquad\qquad \text{(Il momento d'inerzia misto deve essere nullo)}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C2794678-BED5-4843-5A63-CE0D7D189A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30670" y="1556026"/>
            <a:ext cx="7493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1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BD48-B65B-F734-D481-EFFA46F1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37F27-96D8-5D71-27F2-DDBE19925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998" y="1841672"/>
            <a:ext cx="2971800" cy="36195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Rettangolo A:&#10;$$&#10;\begin{aligned}&#10;I_x &amp; =\bar{I}_{x^{\prime}}+A d_y{ }^2=\frac{1}{12}(100 \mathrm{~mm})(300 \mathrm{~mm})^3+(100 \mathrm{~mm})(300 \mathrm{~mm})(200 \mathrm{~mm})^2 \\&#10;&amp; =1.425\left(10^9\right) \mathrm{mm}^4 \\&#10;I_y &amp; =\bar{I}_{y^{\prime}}+A d_x^2=\frac{1}{12}(300 \mathrm{~mm})(100 \mathrm{~mm})^3+(100 \mathrm{~mm})(300 \mathrm{~mm})(250 \mathrm{~mm})^2 \\&#10;&amp; =1.90\left(10^9\right) \mathrm{mm}^4&#10;\end{aligned}&#10;$$&#10;&#10;\end{document}" title="IguanaTex Bitmap Display">
            <a:extLst>
              <a:ext uri="{FF2B5EF4-FFF2-40B4-BE49-F238E27FC236}">
                <a16:creationId xmlns:a16="http://schemas.microsoft.com/office/drawing/2014/main" id="{DEECD283-481E-AA44-93C7-6CC7D3CAE8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56325" y="365125"/>
            <a:ext cx="6647135" cy="1945503"/>
          </a:xfrm>
          <a:prstGeom prst="rect">
            <a:avLst/>
          </a:prstGeom>
        </p:spPr>
      </p:pic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&#10;Rettangolo $B$ :&#10;$$&#10;\begin{aligned}&#10;&amp; I_x=\frac{1}{12}(600 \mathrm{~mm})(100 \mathrm{~mm})^3=0.05\left(10^9\right) \mathrm{mm}^4 \\&#10;&amp; I_y=\frac{1}{12}(100 \mathrm{~mm})(600 \mathrm{~mm})^3=1.80\left(10^9\right) \mathrm{mm}^4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B72D7BEE-5925-2F9D-A530-18B166143C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56325" y="2737708"/>
            <a:ext cx="5007805" cy="1318928"/>
          </a:xfrm>
          <a:prstGeom prst="rect">
            <a:avLst/>
          </a:prstGeom>
        </p:spPr>
      </p:pic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&#10;&#10;Rettangolo $D$ :&#10;$$&#10;\begin{aligned}&#10;I_x &amp; =\bar{I}_{x^{\prime}}+A d_y^2=\frac{1}{12}(100 \mathrm{~mm})(300 \mathrm{~mm})^3+(100 \mathrm{~mm})(300 \mathrm{~mm})(200 \mathrm{~mm})^2 \\&#10;&amp; =1.425\left(10^9\right) \mathrm{mm}^4 \\&#10;I_y &amp; =\bar{I}_{y^{\prime}}+A d_x^2=\frac{1}{12}(300 \mathrm{~mm})(100 \mathrm{~mm})^3+(100 \mathrm{~mm})(300 \mathrm{~mm})(250 \mathrm{~mm})^2 \\&#10;&amp; =1.90\left(10^9\right) \mathrm{mm}^4&#10;\end{aligned}&#10;$$&#10;&#10;\end{document}" title="IguanaTex Bitmap Display">
            <a:extLst>
              <a:ext uri="{FF2B5EF4-FFF2-40B4-BE49-F238E27FC236}">
                <a16:creationId xmlns:a16="http://schemas.microsoft.com/office/drawing/2014/main" id="{3FE74426-9F85-A29C-8A45-E0D7CCD4549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56324" y="4368800"/>
            <a:ext cx="6545807" cy="194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1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BD48-B65B-F734-D481-EFFA46F1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37F27-96D8-5D71-27F2-DDBE1992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98" y="1841672"/>
            <a:ext cx="2971800" cy="36195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$$&#10;\begin{aligned}&#10;I_x &amp; =1.425\left(10^9\right)+0.05\left(10^9\right)+1.425\left(10^9\right) \\&#10;&amp; =2.90\left(10^9\right) \mathrm{mm}^4 \\&#10;I_y &amp; =1.90\left(10^9\right)+1.80\left(10^9\right)+1.90\left(10^9\right) \\&#10;&amp; =5.60\left(10^9\right) \mathrm{mm}^4&#10;\end{aligned}&#10;$$&#10;&#10;&#10;&#10;\end{document}" title="IguanaTex Bitmap Display">
            <a:extLst>
              <a:ext uri="{FF2B5EF4-FFF2-40B4-BE49-F238E27FC236}">
                <a16:creationId xmlns:a16="http://schemas.microsoft.com/office/drawing/2014/main" id="{D0101951-3EE9-4D0B-A869-8E7059CF15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93265" y="451708"/>
            <a:ext cx="4673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6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BD48-B65B-F734-D481-EFFA46F1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37F27-96D8-5D71-27F2-DDBE1992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98" y="1841672"/>
            <a:ext cx="2971800" cy="36195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Rettagolo A:&#10;$$&#10;\begin{aligned}&#10;I_{x y} &amp; =\bar{I}_{x^{\prime} y^{\prime}}+A d_x d_y \\&#10;&amp; =0+(300 \mathrm{~mm})(100 \mathrm{~mm})(-250 \mathrm{~mm})(200 \mathrm{~mm}) \\&#10;&amp; =-1.50\left(10^9\right) \mathrm{mm}^4&#10;\end{aligned}&#10;$$&#10;&#10;Rettagolo B:&#10;$$&#10;\begin{aligned}&#10;I_{x y} &amp; =\bar{I}_{x^{\prime} y^{\prime}}+A d_x d_y \\&#10;&amp; =0+0 \\&#10;&amp; =0&#10;\end{aligned}&#10;$$&#10;&#10;Rettagolo C:&#10;$$&#10;\begin{aligned}&#10;I_{x y} &amp; =\bar{I}_{x^{\prime} y^{\prime}}+A d_x d_y \\&#10;&amp; =0+(300 \mathrm{~mm})(100 \mathrm{~mm})(250 \mathrm{~mm})(-200 \mathrm{~mm}) \\&#10;&amp; =-1.50\left(10^9\right) \mathrm{mm}^4&#10;\end{aligned}&#10;$$&#10;&#10;Il momento d'inerzia misto dell'intera sezione trasversale vale:&#10;$$&#10;\begin{aligned}&#10;I_{x y} &amp; =\left[-1.50\left(10^9\right)\right]+0+\left[-1.50\left(10^9\right)\right] \\&#10;&amp; =-3.00\left(10^9\right) \mathrm{mm}^4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F4BA49DB-C616-78AC-E14D-ABAD94F0C7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92524" y="365125"/>
            <a:ext cx="5577360" cy="58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4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BD48-B65B-F734-D481-EFFA46F1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37F27-96D8-5D71-27F2-DDBE1992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98" y="1841672"/>
            <a:ext cx="2971800" cy="36195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$$&#10;I_x=2.90\left(10^9\right) \mathrm{mm}^4 \quad I_y=5.60\left(10^9\right) \mathrm{mm}^4 \quad I_{x y}=-3.00\left(10^9\right) \mathrm{mm}^4&#10;$$&#10;\end{document}" title="IguanaTex Bitmap Display">
            <a:extLst>
              <a:ext uri="{FF2B5EF4-FFF2-40B4-BE49-F238E27FC236}">
                <a16:creationId xmlns:a16="http://schemas.microsoft.com/office/drawing/2014/main" id="{D6AC3C26-3C73-FEB9-7A22-23E034A009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46378" y="697706"/>
            <a:ext cx="7518400" cy="3302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D107237-D394-F1EA-6355-8A21880B7CF6}"/>
              </a:ext>
            </a:extLst>
          </p:cNvPr>
          <p:cNvSpPr/>
          <p:nvPr/>
        </p:nvSpPr>
        <p:spPr>
          <a:xfrm>
            <a:off x="5548184" y="2384854"/>
            <a:ext cx="3571102" cy="35216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6F5FB7-F634-C9F0-6B13-6D5387D706CC}"/>
              </a:ext>
            </a:extLst>
          </p:cNvPr>
          <p:cNvCxnSpPr>
            <a:cxnSpLocks/>
          </p:cNvCxnSpPr>
          <p:nvPr/>
        </p:nvCxnSpPr>
        <p:spPr>
          <a:xfrm flipV="1">
            <a:off x="5148766" y="1581665"/>
            <a:ext cx="0" cy="495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90A8DE-8DBA-4E32-161C-06F3321BAA0D}"/>
              </a:ext>
            </a:extLst>
          </p:cNvPr>
          <p:cNvCxnSpPr>
            <a:cxnSpLocks/>
          </p:cNvCxnSpPr>
          <p:nvPr/>
        </p:nvCxnSpPr>
        <p:spPr>
          <a:xfrm>
            <a:off x="4917989" y="4145692"/>
            <a:ext cx="5090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CADEB4-5F0E-C406-C55E-05836F9030F5}"/>
              </a:ext>
            </a:extLst>
          </p:cNvPr>
          <p:cNvSpPr/>
          <p:nvPr/>
        </p:nvSpPr>
        <p:spPr>
          <a:xfrm>
            <a:off x="6479315" y="5672651"/>
            <a:ext cx="123568" cy="1482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BD1D8D-1E5B-8518-2329-3BE97B78768F}"/>
              </a:ext>
            </a:extLst>
          </p:cNvPr>
          <p:cNvSpPr/>
          <p:nvPr/>
        </p:nvSpPr>
        <p:spPr>
          <a:xfrm>
            <a:off x="8097794" y="2509319"/>
            <a:ext cx="123568" cy="1482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CB3621-69A8-9BDC-756B-3DC3607B88A1}"/>
              </a:ext>
            </a:extLst>
          </p:cNvPr>
          <p:cNvCxnSpPr>
            <a:cxnSpLocks/>
          </p:cNvCxnSpPr>
          <p:nvPr/>
        </p:nvCxnSpPr>
        <p:spPr>
          <a:xfrm flipV="1">
            <a:off x="8159578" y="2058298"/>
            <a:ext cx="0" cy="4033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7088D6-FF3C-269A-7122-CB9C10BE2023}"/>
              </a:ext>
            </a:extLst>
          </p:cNvPr>
          <p:cNvCxnSpPr>
            <a:cxnSpLocks/>
          </p:cNvCxnSpPr>
          <p:nvPr/>
        </p:nvCxnSpPr>
        <p:spPr>
          <a:xfrm flipH="1">
            <a:off x="5923261" y="5746791"/>
            <a:ext cx="31960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DA6725-9A0C-1777-D482-3536F9F49AC5}"/>
              </a:ext>
            </a:extLst>
          </p:cNvPr>
          <p:cNvCxnSpPr>
            <a:cxnSpLocks/>
          </p:cNvCxnSpPr>
          <p:nvPr/>
        </p:nvCxnSpPr>
        <p:spPr>
          <a:xfrm flipH="1">
            <a:off x="7979461" y="3591513"/>
            <a:ext cx="1428107" cy="245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4F9050D-6AE4-BA68-64FE-D65C21BF1006}"/>
              </a:ext>
            </a:extLst>
          </p:cNvPr>
          <p:cNvCxnSpPr>
            <a:cxnSpLocks/>
          </p:cNvCxnSpPr>
          <p:nvPr/>
        </p:nvCxnSpPr>
        <p:spPr>
          <a:xfrm>
            <a:off x="4816067" y="3727241"/>
            <a:ext cx="4049070" cy="2393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1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F620-7693-BE76-5DEE-8CDC0416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Flessione di travi non omogenee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59B7-3FEB-E770-558F-7DB5E1AF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5627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7D78-182D-CDF9-A55C-EA61F5DE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Flessione di travi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CDFE-E967-48FC-454D-B7E9F507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6116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"/>
  <p:tag name="ORIGINALWIDTH" val="29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tensione normale ha la forma&#10;$$&#10;\sigma=- \frac{M_z}{I_z}y.&#10;$$&#10;Ricordiamo che&#10;$$&#10;N=\int_A \sigma d A,\qquad&#10;M_y=\int_A z \sigma d A,\qquad&#10;M_z=-\int_A y \sigma d A&#10;$$&#10;Dunque, affinch\'e sia $N=0$ e $M_y=0$, deve essere:&#10;$$&#10;\begin{aligned}&#10;\int_A y{\rm d}A=0 \qquad\qquad \text{(assi baricentrici)}\\&#10;\int_A yz{\rm d}A=0 \qquad\qquad \text{(Il momento d'inerzia misto deve essere nullo)}&#10;\end{aligned}&#10;$$&#10;&#10;&#10;\end{document}"/>
  <p:tag name="IGUANATEXSIZE" val="20"/>
  <p:tag name="IGUANATEXCURSOR" val="57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"/>
  <p:tag name="ORIGINALWIDTH" val="328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Rettangolo A:&#10;$$&#10;\begin{aligned}&#10;I_x &amp; =\bar{I}_{x^{\prime}}+A d_y{ }^2=\frac{1}{12}(100 \mathrm{~mm})(300 \mathrm{~mm})^3+(100 \mathrm{~mm})(300 \mathrm{~mm})(200 \mathrm{~mm})^2 \\&#10;&amp; =1.425\left(10^9\right) \mathrm{mm}^4 \\&#10;I_y &amp; =\bar{I}_{y^{\prime}}+A d_x^2=\frac{1}{12}(300 \mathrm{~mm})(100 \mathrm{~mm})^3+(100 \mathrm{~mm})(300 \mathrm{~mm})(250 \mathrm{~mm})^2 \\&#10;&amp; =1.90\left(10^9\right) \mathrm{mm}^4&#10;\end{aligned}&#10;$$&#10;&#10;\end{document}"/>
  <p:tag name="IGUANATEXSIZE" val="20"/>
  <p:tag name="IGUANATEXCURSOR" val="62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4"/>
  <p:tag name="ORIGINALWIDTH" val="24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Rettangolo $B$ :&#10;$$&#10;\begin{aligned}&#10;&amp; I_x=\frac{1}{12}(600 \mathrm{~mm})(100 \mathrm{~mm})^3=0.05\left(10^9\right) \mathrm{mm}^4 \\&#10;&amp; I_y=\frac{1}{12}(100 \mathrm{~mm})(600 \mathrm{~mm})^3=1.80\left(10^9\right) \mathrm{mm}^4&#10;\end{aligned}&#10;$$&#10;&#10;&#10;\end{document}"/>
  <p:tag name="IGUANATEXSIZE" val="20"/>
  <p:tag name="IGUANATEXCURSOR" val="43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"/>
  <p:tag name="ORIGINALWIDTH" val="32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Rettangolo $D$ :&#10;$$&#10;\begin{aligned}&#10;I_x &amp; =\bar{I}_{x^{\prime}}+A d_y^2=\frac{1}{12}(100 \mathrm{~mm})(300 \mathrm{~mm})^3+(100 \mathrm{~mm})(300 \mathrm{~mm})(200 \mathrm{~mm})^2 \\&#10;&amp; =1.425\left(10^9\right) \mathrm{mm}^4 \\&#10;I_y &amp; =\bar{I}_{y^{\prime}}+A d_x^2=\frac{1}{12}(300 \mathrm{~mm})(100 \mathrm{~mm})^3+(100 \mathrm{~mm})(300 \mathrm{~mm})(250 \mathrm{~mm})^2 \\&#10;&amp; =1.90\left(10^9\right) \mathrm{mm}^4&#10;\end{aligned}&#10;$$&#10;&#10;\end{document}"/>
  <p:tag name="IGUANATEXSIZE" val="20"/>
  <p:tag name="IGUANATEXCURSOR" val="62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"/>
  <p:tag name="ORIGINALWIDTH" val="1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begin{aligned}&#10;I_x &amp; =1.425\left(10^9\right)+0.05\left(10^9\right)+1.425\left(10^9\right) \\&#10;&amp; =2.90\left(10^9\right) \mathrm{mm}^4 \\&#10;I_y &amp; =1.90\left(10^9\right)+1.80\left(10^9\right)+1.90\left(10^9\right) \\&#10;&amp; =5.60\left(10^9\right) \mathrm{mm}^4&#10;\end{aligned}&#10;$$&#10;&#10;&#10;&#10;\end{document}"/>
  <p:tag name="IGUANATEXSIZE" val="20"/>
  <p:tag name="IGUANATEXCURSOR" val="46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"/>
  <p:tag name="ORIGINALWIDTH" val="269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Rettagolo A:&#10;$$&#10;\begin{aligned}&#10;I_{x y} &amp; =\bar{I}_{x^{\prime} y^{\prime}}+A d_x d_y \\&#10;&amp; =0+(300 \mathrm{~mm})(100 \mathrm{~mm})(-250 \mathrm{~mm})(200 \mathrm{~mm}) \\&#10;&amp; =-1.50\left(10^9\right) \mathrm{mm}^4&#10;\end{aligned}&#10;$$&#10;&#10;Rettagolo B:&#10;$$&#10;\begin{aligned}&#10;I_{x y} &amp; =\bar{I}_{x^{\prime} y^{\prime}}+A d_x d_y \\&#10;&amp; =0+0 \\&#10;&amp; =0&#10;\end{aligned}&#10;$$&#10;&#10;Rettagolo C:&#10;$$&#10;\begin{aligned}&#10;I_{x y} &amp; =\bar{I}_{x^{\prime} y^{\prime}}+A d_x d_y \\&#10;&amp; =0+(300 \mathrm{~mm})(100 \mathrm{~mm})(250 \mathrm{~mm})(-200 \mathrm{~mm}) \\&#10;&amp; =-1.50\left(10^9\right) \mathrm{mm}^4&#10;\end{aligned}&#10;$$&#10;&#10;Il momento d'inerzia misto dell'intera sezione trasversale vale:&#10;$$&#10;\begin{aligned}&#10;I_{x y} &amp; =\left[-1.50\left(10^9\right)\right]+0+\left[-1.50\left(10^9\right)\right] \\&#10;&amp; =-3.00\left(10^9\right) \mathrm{mm}^4&#10;\end{aligned}&#10;$$&#10;&#10;&#10;\end{document}"/>
  <p:tag name="IGUANATEXSIZE" val="20"/>
  <p:tag name="IGUANATEXCURSOR" val="9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96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I_x=2.90\left(10^9\right) \mathrm{mm}^4 \quad I_y=5.60\left(10^9\right) \mathrm{mm}^4 \quad I_{x y}=-3.00\left(10^9\right) \mathrm{mm}^4&#10;$$&#10;\end{document}"/>
  <p:tag name="IGUANATEXSIZE" val="20"/>
  <p:tag name="IGUANATEXCURSOR" val="33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21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Complementi sulla flessione</vt:lpstr>
      <vt:lpstr>Flessione di sezioni non simmetriche</vt:lpstr>
      <vt:lpstr>Esempio</vt:lpstr>
      <vt:lpstr>Esempio</vt:lpstr>
      <vt:lpstr>Esempio</vt:lpstr>
      <vt:lpstr>Esempio</vt:lpstr>
      <vt:lpstr>Flessione di travi non omogenee</vt:lpstr>
      <vt:lpstr>Flessione di travi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Complementi sulla flessione</dc:title>
  <dc:creator>Giuseppe Tomassetti</dc:creator>
  <cp:lastModifiedBy>Giuseppe Tomassetti</cp:lastModifiedBy>
  <cp:revision>4</cp:revision>
  <dcterms:created xsi:type="dcterms:W3CDTF">2023-10-29T19:19:39Z</dcterms:created>
  <dcterms:modified xsi:type="dcterms:W3CDTF">2023-10-29T21:19:00Z</dcterms:modified>
</cp:coreProperties>
</file>