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4" r:id="rId9"/>
    <p:sldId id="263" r:id="rId10"/>
    <p:sldId id="265" r:id="rId11"/>
    <p:sldId id="266" r:id="rId12"/>
    <p:sldId id="275" r:id="rId13"/>
    <p:sldId id="276" r:id="rId14"/>
    <p:sldId id="278" r:id="rId15"/>
    <p:sldId id="279" r:id="rId16"/>
    <p:sldId id="274" r:id="rId17"/>
    <p:sldId id="271" r:id="rId18"/>
    <p:sldId id="277" r:id="rId19"/>
    <p:sldId id="273" r:id="rId20"/>
    <p:sldId id="272" r:id="rId21"/>
    <p:sldId id="267" r:id="rId22"/>
    <p:sldId id="268" r:id="rId23"/>
    <p:sldId id="280" r:id="rId24"/>
    <p:sldId id="269" r:id="rId25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CB7C-F99F-D781-0E45-DDBBBA06A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546C0C-28DA-2160-78C5-211AC96455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09E6E-E2D1-2A61-4954-86BA72A0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2A30D-0C12-8E48-D44B-BA313C9DC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77C4D-5F86-3062-8498-9FE7AEFA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29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66078-BF17-63C6-93CC-A2EDBE79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FD03B-81AB-87B3-E0EF-C89ED5269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4AEB1-4509-27A8-EC7C-A8577925C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C83E8-DBB3-3E60-A994-FACC1E06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FA13B-F3B1-B24F-2932-E618A9D8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571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B65C8-DD0E-2B04-C70A-A7F0E1A244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5F5BB-0EA3-899C-C806-76F469A3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4EBE6-7C5E-F457-F562-AE811F5BE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3EC10-643F-EB8C-0F99-6D7C4F272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284C-F35D-18C7-7879-A8E4228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944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DFDAE-0D46-0023-C5B1-E3270AF48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986F9-0C46-416F-D1AF-4E563B20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1279A-D6D3-19BD-A665-4F19CAE9A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74B20-D1AE-383E-364A-5CDDBD2D0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0CD3B-F9E9-C515-08C7-D5630059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9507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0DD1-9ABA-5AAB-E2E3-72EBAAAEB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92933-AA46-0653-C078-F9A528D25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C660F-638D-FD71-4484-C46D9A92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7737F-09E9-8C2F-3B8D-CC81C01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4269F-D9A0-409A-50FE-C81D3388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8556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1B04-9840-28EA-B4B0-BEF39F7B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24AF1-47C6-6109-9ADC-247ACDE3B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50488-E15C-09BD-9EF9-8C88F4953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FED06-0755-1A80-F287-C6F414D30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EF0705-7FF3-29DE-E6B8-7D5FDED5C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43C-53A2-6FF9-EEC4-9586081B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036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59250-A9F5-AB5C-EFD6-72879A70F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10CC7-D301-0DEF-BE3C-50E8BE53B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4955EC-3DBD-CE39-47CA-19C44BD1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A5912-A717-6379-8CAD-E245E8BC1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8D98A-7DB6-CBF5-F3F6-9E036A33EF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F7F4D6-75DD-A1DB-7352-D7AAA15D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0F8498-0FBF-38CD-EE50-2FA1DC96C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D01C37-FC30-CA5A-2D37-579FD570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7168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8F9D-55AF-9379-FAF0-7C2F7701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86E6BA-C0E4-6413-2ED1-E1AA744C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397CC-0BD6-B92E-7434-FF61F3D51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8037CF-208C-942E-E1C6-1D8124C3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7720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E1398-A595-E631-D77B-F2BCC962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4284B1-8092-C20A-8313-45275974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F0BEF-84CD-3019-C318-F4D7BAFF3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81294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870C9-3BD4-DDE1-6E6A-9B7F866EE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E0942-622B-53AF-0CE9-E30DE5249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B28838-7655-98D5-B196-0AA85E25B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49B43-59EE-3CC9-ED27-F36F5BFB9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01DD0-684D-AA0A-EA91-5F23D1327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D634-1E5C-37D5-85EF-2E0A577EE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6386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962AB-F954-A0A1-C089-3C834D27F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694EB-55FF-3A0A-78FA-349D12B628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70644-3049-1BED-4133-3D1385F35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84C55-D5D9-49EF-CF35-97D4601E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3375A-E80B-200C-CE36-2F232A10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169730-0838-AFBE-9DEF-46BFA715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064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BFA78-9350-B1C7-F9B7-AE67CA5F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4F1EE-C14A-3B8A-500C-CBA30DDFA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3B9EF-E3BD-D7F1-2A02-D03994A24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7C197-D35B-B247-B324-7DFF9427B61F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AE69C-FC7A-E1B7-B50A-D802041DF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85E58-6154-C594-F32C-07B99C305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B2C32-7617-394A-A774-EEC260DE97BB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9117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F8CF9-E699-4B2D-8ABD-0F7191BC6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Deformazioni flessionali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4935B-6A08-03D3-7F08-A06E7EAB66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Hibbeler, Cap 10 e Cap 13.</a:t>
            </a:r>
          </a:p>
        </p:txBody>
      </p:sp>
    </p:spTree>
    <p:extLst>
      <p:ext uri="{BB962C8B-B14F-4D97-AF65-F5344CB8AC3E}">
        <p14:creationId xmlns:p14="http://schemas.microsoft.com/office/powerpoint/2010/main" val="1969755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62CEC-37F0-09E3-02E8-3BC7E398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721" y="106708"/>
            <a:ext cx="10515600" cy="1325563"/>
          </a:xfrm>
        </p:spPr>
        <p:txBody>
          <a:bodyPr/>
          <a:lstStyle/>
          <a:p>
            <a:r>
              <a:rPr lang="en-IT" dirty="0"/>
              <a:t>Relazione tra curvatura e spostamento 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7cm}&#10;\setlength\parskip{1em}&#10;\pagestyle{empty}&#10;\begin{document}&#10;&#10;Indicando con $v(x)$ lo spostamento dell'asse neutro lungo $y$, la pendenza del grafico della deformata \`e&#10;$$&#10;\theta=\frac{dv}{dx}.&#10;$$&#10;La curvatura del grafico \`e&#10;$$&#10;k=\frac{d\theta}{ds}&#10;$$&#10;dove $ds=\sqrt{1+\theta^2}dx$ \`e la lunghezza d'arco, con la convenzione che $k&gt;0$ quando la concavit\`a della curva \`e verso l'alto.&#10;&#10;Se $\theta$ \`e piccolo,&#10;$$&#10;\frac 1 \rho=k=\frac{d^2 v}{dx^2},&#10;$$&#10;con la convenzione che $\rho&lt;0$ quando la concavit\`a della trave \`e rivolta lungo $-y$.&#10;&#10;Dalla equazione costitutive (convenendo che $M=M_z$ e $I=I_z$)&#10;$$&#10;M=\frac{EI}\rho&#10;$$&#10;troviamo &#10;$$&#10;M=EI\frac{d^2 v}{dx^2}&#10;$$&#10;&#10;&#10;\end{document}" title="IguanaTex Bitmap Display">
            <a:extLst>
              <a:ext uri="{FF2B5EF4-FFF2-40B4-BE49-F238E27FC236}">
                <a16:creationId xmlns:a16="http://schemas.microsoft.com/office/drawing/2014/main" id="{3E5A00AF-16DE-C1B6-28B6-095631A64C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6557" y="1590261"/>
            <a:ext cx="9054732" cy="50909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6D00E7-C270-6C60-F8D0-902B2909A2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510" y="4361792"/>
            <a:ext cx="3579557" cy="231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242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86D-DA5B-3230-AFB3-C26F498AE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 title="IguanaTex Bitmap Display">
            <a:extLst>
              <a:ext uri="{FF2B5EF4-FFF2-40B4-BE49-F238E27FC236}">
                <a16:creationId xmlns:a16="http://schemas.microsoft.com/office/drawing/2014/main" id="{6072D435-5F78-C054-6EAD-A3D3D5CF1A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08921" y="1690688"/>
            <a:ext cx="7307911" cy="458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8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AD327-9830-6D53-D503-F5C06C4F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B4B5D-81D1-2E05-1CDF-5CA2AB897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una trave staticamente determinata, se si conosce M e` possibile risalire a v(x) a meno di due costanti di integrazione.</a:t>
            </a:r>
          </a:p>
          <a:p>
            <a:r>
              <a:rPr lang="en-IT" dirty="0"/>
              <a:t>Al variare di queste costanti, si ottiene una famiglia di spostamenti che differiscono per uno spostamento rigido v(x)=Ax+B.</a:t>
            </a:r>
          </a:p>
          <a:p>
            <a:r>
              <a:rPr lang="en-IT" dirty="0"/>
              <a:t>Tali costanti possono essere determinate imponendo le condizioni di vincolo </a:t>
            </a:r>
          </a:p>
        </p:txBody>
      </p:sp>
    </p:spTree>
    <p:extLst>
      <p:ext uri="{BB962C8B-B14F-4D97-AF65-F5344CB8AC3E}">
        <p14:creationId xmlns:p14="http://schemas.microsoft.com/office/powerpoint/2010/main" val="1869393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C54-ECCB-DD81-2847-229FDC5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BDB688-43E5-3105-CEF9-6A040B1740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526" y="2375176"/>
            <a:ext cx="64262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8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42C54-ECCB-DD81-2847-229FDC55D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7FD59C-DAAA-76B9-671E-9CDF9DDCB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042" y="1778828"/>
            <a:ext cx="6464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972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6EC17-F656-E3A2-0317-C4C06DD15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186CC8D-1195-1782-8B74-BE8174850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3050" y="2534444"/>
            <a:ext cx="65659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56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0F8E7-0B94-3AB5-8249-2FC73BAE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636E9C-B2F0-F399-7488-8659A4BD36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017" y="1253331"/>
            <a:ext cx="650386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56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C7A-4F36-FE35-0CD9-57A38AA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487" y="2766218"/>
            <a:ext cx="10515600" cy="1325563"/>
          </a:xfrm>
        </p:spPr>
        <p:txBody>
          <a:bodyPr/>
          <a:lstStyle/>
          <a:p>
            <a:r>
              <a:rPr lang="en-IT" dirty="0"/>
              <a:t>Metodo delle forze</a:t>
            </a:r>
          </a:p>
        </p:txBody>
      </p:sp>
    </p:spTree>
    <p:extLst>
      <p:ext uri="{BB962C8B-B14F-4D97-AF65-F5344CB8AC3E}">
        <p14:creationId xmlns:p14="http://schemas.microsoft.com/office/powerpoint/2010/main" val="31385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1F9FC-9FC0-B735-4E26-1912AED06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88F51-7C86-5D01-784F-1975948A1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L’idea del metodo delle forze e` la seguente: si rimuovono dei vincoli in modo da rendere la struttura staticamente determinata.</a:t>
            </a:r>
          </a:p>
          <a:p>
            <a:r>
              <a:rPr lang="en-IT" dirty="0"/>
              <a:t>Si calcola lo spostamento in funzione delle reazioni incognite, e si impongono le condizioni di vincolo, ottenendo tante equazioni di congruenza quante solo le reazioni incognite.</a:t>
            </a:r>
          </a:p>
        </p:txBody>
      </p:sp>
    </p:spTree>
    <p:extLst>
      <p:ext uri="{BB962C8B-B14F-4D97-AF65-F5344CB8AC3E}">
        <p14:creationId xmlns:p14="http://schemas.microsoft.com/office/powerpoint/2010/main" val="84568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D0CE0-9E9E-0FAF-4F5B-4C5BC2AB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A4968-0746-3214-838C-2122D4605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92300"/>
            <a:ext cx="5537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86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A2E80-1579-1A2A-4746-D67328F2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</a:t>
            </a:r>
            <a:r>
              <a:rPr lang="en-GB" dirty="0" err="1"/>
              <a:t>i</a:t>
            </a:r>
            <a:r>
              <a:rPr lang="en-IT" dirty="0"/>
              <a:t>stema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AB338-B42A-CDFC-D5BA-43C8067ED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Consideriamo le deformazioni flessionali di travi la cui sezione abbia un asse di simmetria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4DA60F-403F-741B-1609-766E7FDA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0080" y="2862469"/>
            <a:ext cx="4560129" cy="302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15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EC7A-4F36-FE35-0CD9-57A38AA8F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321" y="2766218"/>
            <a:ext cx="10515600" cy="1325563"/>
          </a:xfrm>
        </p:spPr>
        <p:txBody>
          <a:bodyPr/>
          <a:lstStyle/>
          <a:p>
            <a:r>
              <a:rPr lang="en-IT" dirty="0"/>
              <a:t>Metodo degli spostamenti</a:t>
            </a:r>
          </a:p>
        </p:txBody>
      </p:sp>
    </p:spTree>
    <p:extLst>
      <p:ext uri="{BB962C8B-B14F-4D97-AF65-F5344CB8AC3E}">
        <p14:creationId xmlns:p14="http://schemas.microsoft.com/office/powerpoint/2010/main" val="1621737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69EEE-77CA-1A68-FC6B-F11DAACA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differenziale della trave inflessa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 title="IguanaTex Bitmap Display">
            <a:extLst>
              <a:ext uri="{FF2B5EF4-FFF2-40B4-BE49-F238E27FC236}">
                <a16:creationId xmlns:a16="http://schemas.microsoft.com/office/drawing/2014/main" id="{620696A8-97DA-753F-7543-DC4C0183B50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5816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528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8903F-0CD1-67A8-638E-985AFAE1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Convenzione italiana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EFA2F-4789-A860-0217-97A24314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Nei manuali italiani, l’equazione differenziale della trave inflessa ha la forma</a:t>
            </a:r>
          </a:p>
        </p:txBody>
      </p:sp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p.&#10;$$&#10;&#10;&#10;\end{document}" title="IguanaTex Bitmap Display">
            <a:extLst>
              <a:ext uri="{FF2B5EF4-FFF2-40B4-BE49-F238E27FC236}">
                <a16:creationId xmlns:a16="http://schemas.microsoft.com/office/drawing/2014/main" id="{DBCD8440-CDA5-0475-92FA-9AA92A16930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8765" y="2870200"/>
            <a:ext cx="20320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35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B168-60B4-1824-F2BD-DA3186ED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A4E0A-2556-4CFD-FAB8-43A9187DF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7400" y="1892300"/>
            <a:ext cx="55372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04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A0B5-DA78-A6EC-9D13-AD4A826E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87" y="12803"/>
            <a:ext cx="10515600" cy="1325563"/>
          </a:xfrm>
        </p:spPr>
        <p:txBody>
          <a:bodyPr/>
          <a:lstStyle/>
          <a:p>
            <a:r>
              <a:rPr lang="en-IT" dirty="0"/>
              <a:t>Formulazione del problema dell’equilibrio</a:t>
            </a:r>
          </a:p>
        </p:txBody>
      </p:sp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Data una trave, comunque vincolata e/o caricata agli estremi, soggetta a un carico distribuito $p$, lo spostamento si ottiene risolvendo l'equazione differenziale del 4o ordine con le opportune condizioni al contorno, dettate dalle condizioni di vincolo e carico.&#10;&#10;&#10;&#10;\end{document}" title="IguanaTex Bitmap Display">
            <a:extLst>
              <a:ext uri="{FF2B5EF4-FFF2-40B4-BE49-F238E27FC236}">
                <a16:creationId xmlns:a16="http://schemas.microsoft.com/office/drawing/2014/main" id="{A95C3D46-B62C-4310-9BA9-36E8464C9A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17713" y="1282648"/>
            <a:ext cx="7188200" cy="1168400"/>
          </a:xfrm>
          <a:prstGeom prst="rect">
            <a:avLst/>
          </a:prstGeom>
        </p:spPr>
      </p:pic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Per la mensola AB incastrata in $A$ e caricata in $B$ da una forza $P$ rivolta verso il basso&#10;$$&#10;v(0)=0,\qquad \frac{\rm d v}{dx}(0)=0,\qquad \frac{\rm d^2 v}{dx^2}(L)=0\qquad \frac{\rm d^3 v}{dx^3}(L)=\frac{P}{EI}.&#10;$$&#10;&#10;Per la trave $AB$ incastata in A, appoggiata in B, soggetta in B a una coppia $\mathcal M$&#10;$$&#10;v(0)=0,\qquad \frac{\rm d v}{dx}(0)=0,\qquad v(L)=0,\qquad \frac{\rm d^2 v}{dx^2}(L)=\frac{\mathcal M}{EI}&#10;$$&#10;&#10;\end{document}" title="IguanaTex Bitmap Display">
            <a:extLst>
              <a:ext uri="{FF2B5EF4-FFF2-40B4-BE49-F238E27FC236}">
                <a16:creationId xmlns:a16="http://schemas.microsoft.com/office/drawing/2014/main" id="{EE8CB95A-66BA-AFFC-7102-D071B08BCA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7713" y="3036957"/>
            <a:ext cx="7188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68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DCF-D600-D5F6-9360-D59981A2D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8340" y="2531855"/>
            <a:ext cx="10515600" cy="1325563"/>
          </a:xfrm>
        </p:spPr>
        <p:txBody>
          <a:bodyPr/>
          <a:lstStyle/>
          <a:p>
            <a:r>
              <a:rPr lang="en-IT" dirty="0"/>
              <a:t>Relazione momento-curvatura</a:t>
            </a:r>
          </a:p>
        </p:txBody>
      </p:sp>
    </p:spTree>
    <p:extLst>
      <p:ext uri="{BB962C8B-B14F-4D97-AF65-F5344CB8AC3E}">
        <p14:creationId xmlns:p14="http://schemas.microsoft.com/office/powerpoint/2010/main" val="2483122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D972F-6FA7-D8C9-DD1C-9D2BC074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FC8B7-0B35-A932-4FF0-05412B11B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Per comprendere l’origine della relazione tra momento flettente e curvatura di una trave occorre avere chiare le relazioni che intercorrono tra caratteristiche della sollecitazione e tensioni.</a:t>
            </a:r>
          </a:p>
        </p:txBody>
      </p:sp>
    </p:spTree>
    <p:extLst>
      <p:ext uri="{BB962C8B-B14F-4D97-AF65-F5344CB8AC3E}">
        <p14:creationId xmlns:p14="http://schemas.microsoft.com/office/powerpoint/2010/main" val="914493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 title="IguanaTex Bitmap Display">
            <a:extLst>
              <a:ext uri="{FF2B5EF4-FFF2-40B4-BE49-F238E27FC236}">
                <a16:creationId xmlns:a16="http://schemas.microsoft.com/office/drawing/2014/main" id="{E717DD18-DB4D-E187-2720-DCEECE4D73F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4865" y="1390374"/>
            <a:ext cx="11277600" cy="528320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B0BCE806-57CF-9974-5A99-2D08B0DF5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Relazioni tra CdS e tensione normale</a:t>
            </a:r>
          </a:p>
        </p:txBody>
      </p:sp>
    </p:spTree>
    <p:extLst>
      <p:ext uri="{BB962C8B-B14F-4D97-AF65-F5344CB8AC3E}">
        <p14:creationId xmlns:p14="http://schemas.microsoft.com/office/powerpoint/2010/main" val="14410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E68FB-77C5-5BE4-DD4D-113BD0DE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BEAA289-6D60-8821-9840-2B9BC2CB2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4195" y="1878227"/>
            <a:ext cx="9820248" cy="368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20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 title="IguanaTex Bitmap Display">
            <a:extLst>
              <a:ext uri="{FF2B5EF4-FFF2-40B4-BE49-F238E27FC236}">
                <a16:creationId xmlns:a16="http://schemas.microsoft.com/office/drawing/2014/main" id="{6349F14C-4444-DC4E-94CC-D5FE4D1BAFD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91925" y="757584"/>
            <a:ext cx="5384801" cy="2530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737A3D-893F-116A-0E17-D93FFD180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1925" y="3463050"/>
            <a:ext cx="5161725" cy="3297768"/>
          </a:xfrm>
          <a:prstGeom prst="rect">
            <a:avLst/>
          </a:prstGeom>
        </p:spPr>
      </p:pic>
      <p:pic>
        <p:nvPicPr>
          <p:cNvPr id="44" name="Picture 43" descr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 title="IguanaTex Bitmap Display">
            <a:extLst>
              <a:ext uri="{FF2B5EF4-FFF2-40B4-BE49-F238E27FC236}">
                <a16:creationId xmlns:a16="http://schemas.microsoft.com/office/drawing/2014/main" id="{639B97DB-6C76-870E-A6E6-101A456FF5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376504" y="358362"/>
            <a:ext cx="5384800" cy="7543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EB12C00E-61C4-915C-5039-DF9685594406}"/>
              </a:ext>
            </a:extLst>
          </p:cNvPr>
          <p:cNvSpPr txBox="1"/>
          <p:nvPr/>
        </p:nvSpPr>
        <p:spPr>
          <a:xfrm>
            <a:off x="125892" y="9718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/>
              <a:t>Relazione tra momento e raggio di curvatura</a:t>
            </a:r>
          </a:p>
        </p:txBody>
      </p:sp>
    </p:spTree>
    <p:extLst>
      <p:ext uri="{BB962C8B-B14F-4D97-AF65-F5344CB8AC3E}">
        <p14:creationId xmlns:p14="http://schemas.microsoft.com/office/powerpoint/2010/main" val="204759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A598-47F1-71C3-069C-F6E0B3C2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Caso in cui E non sia costante sulla sezione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482A-F800-5D72-4590-6EF19E8AD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Attenzione: se il modulo di Young non e’ costante sulla sezione non e’ piu’ vero che l’asse neutro e’ quello baricentrico.</a:t>
            </a:r>
          </a:p>
          <a:p>
            <a:r>
              <a:rPr lang="en-IT" dirty="0"/>
              <a:t>In tal caso, occorrera’ individuare un “baricentro equivalente”, ottenuto pesando l’area con il modulo di Young.</a:t>
            </a:r>
          </a:p>
        </p:txBody>
      </p:sp>
    </p:spTree>
    <p:extLst>
      <p:ext uri="{BB962C8B-B14F-4D97-AF65-F5344CB8AC3E}">
        <p14:creationId xmlns:p14="http://schemas.microsoft.com/office/powerpoint/2010/main" val="414873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A0B638F7-2811-4254-77BD-9EE9DB16D2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9617" y="1501363"/>
            <a:ext cx="5537200" cy="4699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83C7C4EF-2F87-3010-12CF-95024F8BC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0"/>
            <a:ext cx="10515600" cy="1325563"/>
          </a:xfrm>
        </p:spPr>
        <p:txBody>
          <a:bodyPr/>
          <a:lstStyle/>
          <a:p>
            <a:r>
              <a:rPr lang="en-IT" dirty="0"/>
              <a:t>Formula della flessione</a:t>
            </a:r>
          </a:p>
        </p:txBody>
      </p:sp>
    </p:spTree>
    <p:extLst>
      <p:ext uri="{BB962C8B-B14F-4D97-AF65-F5344CB8AC3E}">
        <p14:creationId xmlns:p14="http://schemas.microsoft.com/office/powerpoint/2010/main" val="4391465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"/>
  <p:tag name="ORIGINALWIDTH" val="44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nsideriamo il tratto $(0,x)$ di una trave.&#10;&#10;Nel caso in cui $\sigma(y,z)$ dipenda dal punto della sezione, sappiamo dalla Meccanica Razionale che la risultante e i momenti risultanti delle forze interne che agiscono sul tratto $(0,x)$ attraverso la sezione $A(x)$ sono:&#10;$$&#10;N(x)=\int_{A(x)} \sigma(x,y,z) \underbrace{{\rm d}y{\rm d}z}_{{\rm d}A},\qquad M_z(x)=\int_{A(x)}\sigma(x,y,z) y{\rm d}y{\rm d}z,\qquad M_y(x)=-\int_{A(x)}\sigma(x,y,z) z{\rm d}y{\rm d}z.&#10;$$&#10;Osserviamo che, nel caso particolare in cui $\sigma$ non dipenda da $y$ e $z$, ma solo da $x$, allora&#10;$$&#10;N(x)=\sigma(x) A(x)&#10;$$&#10;e, dato che gli assi $y$ e $z$ sono baricentrici,&#10;$$&#10;M_y(x)=M_z(x)=0.&#10;$$&#10;&#10;&#10;&#10;\end{document}"/>
  <p:tag name="IGUANATEXSIZE" val="20"/>
  <p:tag name="IGUANATEXCURSOR" val="61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Per la mensola AB incastrata in $A$ e caricata in $B$ da una forza $P$ rivolta verso il basso&#10;$$&#10;v(0)=0,\qquad \frac{\rm d v}{dx}(0)=0,\qquad \frac{\rm d^2 v}{dx^2}(L)=0\qquad \frac{\rm d^3 v}{dx^3}(L)=\frac{P}{EI}.&#10;$$&#10;&#10;Per la trave $AB$ incastata in A, appoggiata in B, soggetta in B a una coppia $\mathcal M$&#10;$$&#10;v(0)=0,\qquad \frac{\rm d v}{dx}(0)=0,\qquad v(L)=0,\qquad \frac{\rm d^2 v}{dx^2}(L)=\frac{\mathcal M}{EI}&#10;$$&#10;&#10;\end{document}"/>
  <p:tag name="IGUANATEXSIZE" val="20"/>
  <p:tag name="IGUANATEXCURSOR" val="3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3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upponiamo che:&#10;&#10;- I segmenti longitudinali che costituiscono la trave diventino degli archi di circonferenza&#10;&#10;- Il segmento longitudinale identificato dalle equazioni $y=0$, $z=0$ non si allunga&#10;&#10;- Le sezioni rimangano piane&#10;&#10;- Le fibre disposte sull'asse $x$ non si allunghino e indichiamo con $\rho$ il raggio di curvatura dell'asse $x$ dopo la deformazione&#10;&#10;&#10;&#10;\end{document}"/>
  <p:tag name="IGUANATEXSIZE" val="20"/>
  <p:tag name="IGUANATEXCURSOR" val="5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7"/>
  <p:tag name="ORIGINALWIDTH" val="212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frac{\Delta s'}{\Delta s}=\frac{\Delta s'}{\Delta x}=\frac{\rho-y}\rho=1-\frac y\rho.&#10;$$&#10;&#10;&#10;$$&#10;\varepsilon=\frac{\Delta s'-\Delta s}{\Delta s}=\frac{\Delta s'}{\Delta s}-1=-\frac{y}{\rho}.&#10;$$&#10;&#10;$$&#10;\sigma=E\varepsilon=-E\frac y \rho.&#10;$$&#10;&#10;$$&#10;M_z=\int_A \sigma y{\rm d}A=-\frac 1 \rho \int_A E y^2 {\rm d}A.&#10;$$&#10;&#10;Poich\'e $E$ \`e costante sulla sezione&#10;&#10;$$&#10;M_z=-{EI_z}\frac 1\rho.&#10;$$&#10;&#10;Inoltre, si ha&#10;$$&#10;N=\int_A\sigma{\rm dA}=-\frac E\rho\int_A y{\rm d}A=0,&#10;$$&#10;poich\'e il riferimento \`e baricentrico.&#10;&#10;&#10;&#10;&#10;&#10;&#10;\end{document}"/>
  <p:tag name="IGUANATEXSIZE" val="20"/>
  <p:tag name="IGUANATEXCURSOR" val="69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5"/>
  <p:tag name="ORIGINALWIDTH" val="21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i noti che, se \`e noto $M_z$, allora dalla equazione&#10;$$&#10;M_z=-{EI_z}\frac 1\rho.&#10;$$&#10;possiamo esprimere $\rho$ in termini di $M_z$:&#10;$$&#10;\frac 1\rho=-\frac {M_z}{EI_z}&#10;$$&#10;e dunque, essendo&#10;$$&#10;\sigma=E\varepsilon=-E\frac y \rho.&#10;$$&#10;otteniamo la formula della flessione lungo l'asse $z$:&#10;$$&#10;\sigma=-\frac {M_z y}{I_z}.&#10;$$&#10;&#10;&#10;&#10;&#10;&#10;&#10;\end{document}"/>
  <p:tag name="IGUANATEXSIZE" val="20"/>
  <p:tag name="IGUANATEXCURSOR" val="5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1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Indicando con $v(x)$ lo spostamento dell'asse neutro lungo $y$, la pendenza del grafico della deformata \`e&#10;$$&#10;\theta=\frac{dv}{dx}.&#10;$$&#10;La curvatura del grafico \`e&#10;$$&#10;k=\frac{d\theta}{ds}&#10;$$&#10;dove $ds=\sqrt{1+\theta^2}dx$ \`e la lunghezza d'arco, con la convenzione che $k&gt;0$ quando la concavit\`a della curva \`e verso l'alto.&#10;&#10;Se $\theta$ \`e piccolo,&#10;$$&#10;\frac 1 \rho=k=\frac{d^2 v}{dx^2},&#10;$$&#10;con la convenzione che $\rho&lt;0$ quando la concavit\`a della trave \`e rivolta lungo $-y$.&#10;&#10;Dalla equazione costitutive (convenendo che $M=M_z$ e $I=I_z$)&#10;$$&#10;M=\frac{EI}\rho&#10;$$&#10;troviamo &#10;$$&#10;M=EI\frac{d^2 v}{dx^2}&#10;$$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8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Nei manuali italiani, il sistema $(x,y,z)$ \`e scelto in modo che $z$ sia diretto lungo l'asse della trave.&#10;&#10;Inoltre, per i sistemi piani, l'asse $x$ esce dal piano, e dunque, per una trave orientata da sinistra a destra, lo spostamento $v(x)$ rappresenta l'abbassamento della sezione $x$.&#10;&#10;Pertanto, sui testi italiani si legge&#10;$$&#10;\frac 1 \rho=-\frac{d^2v}{dx^2}&#10;$$&#10;e l'equazione costitutiva $M=EI/\rho$ prende la forma&#10;$$&#10;M=-{EI}\frac{d^2v}{dx^2}.&#10;$$&#10;&#10;&#10;&#10;&#10; &#10;&#10;&#10;&#10;\end{document}"/>
  <p:tag name="IGUANATEXSIZE" val="18"/>
  <p:tag name="IGUANATEXCURSOR" val="61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4"/>
  <p:tag name="ORIGINALWIDTH" val="22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mbinando la relazione&#10;$$&#10;M=EI\frac{d^2v}{dx^2}&#10;$$&#10;con le equazioni diffenziali di equilibrio&#10;$$&#10;\frac{dV}{dx}+p=0,\qquad \frac{dM}{dx}=V,&#10;$$&#10;si ottiene l'equazione differenziale della trave inflessa&#10;$$&#10;\frac{d^2}{dx^2}\Big(EI\frac{d^2v}{dx^2}\Big)=-p.&#10;$$&#10;&#10;&#10;\end{document}"/>
  <p:tag name="IGUANATEXSIZE" val="20"/>
  <p:tag name="IGUANATEXCURSOR" val="44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"/>
  <p:tag name="ORIGINALWIDTH" val="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frac{d^2}{dx^2}\Big(EI\frac{d^2v}{dx^2}\Big)=p.&#10;$$&#10;&#10;&#10;\end{document}"/>
  <p:tag name="IGUANATEXSIZE" val="20"/>
  <p:tag name="IGUANATEXCURSOR" val="24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ata una trave, comunque vincolata e/o caricata agli estremi, soggetta a un carico distribuito $p$, lo spostamento si ottiene risolvendo l'equazione differenziale del 4o ordine con le opportune condizioni al contorno, dettate dalle condizioni di vincolo e carico.&#10;&#10;&#10;&#10;\end{document}"/>
  <p:tag name="IGUANATEXSIZE" val="20"/>
  <p:tag name="IGUANATEXCURSOR" val="4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290</Words>
  <Application>Microsoft Macintosh PowerPoint</Application>
  <PresentationFormat>Widescreen</PresentationFormat>
  <Paragraphs>31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Deformazioni flessionali</vt:lpstr>
      <vt:lpstr>Sistema di riferimento</vt:lpstr>
      <vt:lpstr>Relazione momento-curvatura</vt:lpstr>
      <vt:lpstr>PowerPoint Presentation</vt:lpstr>
      <vt:lpstr>Relazioni tra CdS e tensione normale</vt:lpstr>
      <vt:lpstr>PowerPoint Presentation</vt:lpstr>
      <vt:lpstr>PowerPoint Presentation</vt:lpstr>
      <vt:lpstr>Caso in cui E non sia costante sulla sezione</vt:lpstr>
      <vt:lpstr>Formula della flessione</vt:lpstr>
      <vt:lpstr>Relazione tra curvatura e spostamento </vt:lpstr>
      <vt:lpstr>Convenzione italiana</vt:lpstr>
      <vt:lpstr>PowerPoint Presentation</vt:lpstr>
      <vt:lpstr>Esempio </vt:lpstr>
      <vt:lpstr>Esempio </vt:lpstr>
      <vt:lpstr>Esempio</vt:lpstr>
      <vt:lpstr>Esempio</vt:lpstr>
      <vt:lpstr>Metodo delle forze</vt:lpstr>
      <vt:lpstr>PowerPoint Presentation</vt:lpstr>
      <vt:lpstr>Esempio</vt:lpstr>
      <vt:lpstr>Metodo degli spostamenti</vt:lpstr>
      <vt:lpstr>Equazione differenziale della trave inflessa</vt:lpstr>
      <vt:lpstr>Convenzione italiana</vt:lpstr>
      <vt:lpstr>Esempio</vt:lpstr>
      <vt:lpstr>Formulazione del problema dell’equilibrio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flessionali</dc:title>
  <dc:creator>Giuseppe Tomassetti</dc:creator>
  <cp:lastModifiedBy>Giuseppe Tomassetti</cp:lastModifiedBy>
  <cp:revision>12</cp:revision>
  <dcterms:created xsi:type="dcterms:W3CDTF">2023-10-26T07:19:41Z</dcterms:created>
  <dcterms:modified xsi:type="dcterms:W3CDTF">2023-10-28T19:26:37Z</dcterms:modified>
</cp:coreProperties>
</file>