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1" r:id="rId6"/>
    <p:sldId id="260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AC94-B839-6054-D430-48409891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B2020-FC2E-64B8-E420-90864577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C60C-4463-6397-82B9-EF5B236E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29/09/23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EB6C-95A9-6B73-4C87-AF1DE904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51D6-2922-564A-2437-4B9AA591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891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2AA5-A32D-3A79-FCA9-067CE63A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C6A34-B4DA-B303-480C-8F79B7B5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A9F7-BB3B-76CD-EC56-B8C4485E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29/09/23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39D6-837B-820A-B325-9BDDC0C3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A4DD-9515-B186-16A6-F0C726F0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381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2E8B1-649D-0D91-5CB7-69894CC71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A9FC-2E2D-617B-53E0-E9934B388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47C3-7410-5F21-8616-7C8DA90F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29/09/23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A15E-109C-4559-C656-CB359AA4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AE83-5C24-3A08-FC1D-792ABBB6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101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7F56-81AB-B5E2-5D34-5782134F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7D18-0EFA-7BA9-BA86-348C15D1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7369-CC76-F940-58F1-AC8CC572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29/09/23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ADEC-B34E-4108-4867-B2016127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E189-66EE-CBD7-32E5-CED3733A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163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CCF6-F462-ADBC-2828-5D685E82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7DC8-F5E8-030B-123D-F62C063A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0CEA-14D5-E012-3307-0F0FB901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29/09/23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7E8F-3B98-2CF5-B734-B17AE1DA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3441-3032-60C8-1583-B1C64FDB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007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061-AD07-E871-D555-51EC4BEA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3B85-E729-FCC1-8BD9-854A4E1A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C588-775E-08F3-8845-491FE89F8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32D5-2C6C-DE09-666B-3A20A49C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29/09/23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582E8-A656-F43D-E424-71E56105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6822-BEF1-C14D-2325-A7DFC59D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02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B4D-0BE7-5AFE-A380-D68BC5DE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15194-A6C7-53DD-4F3D-FD9177AB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25182-0DF9-63B5-9025-1A882C31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B10DC-8D2E-00A8-9F92-0DA0D817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A157C-687A-B285-E680-05984ACE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2D065-E6AB-D377-3F65-75467305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29/09/23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97F8B-4E22-3459-224D-C1C58D64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2630-1407-9CAE-DA67-709495B4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629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2C2D-62FE-3BAC-31C6-324700F9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159A3-D443-13ED-C61F-39A46357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29/09/23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8AC1F-8562-D686-ADD5-3D944A0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9131B-7DAE-7EBD-5D2D-C72916E1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91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47FEF-AD5F-2E9C-1B62-0C2BFC4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29/09/23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1DFE9-3CB9-CC06-1D8B-6C2D5356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254AB-F4FE-FF8E-B5CC-B8948DD7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64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0996-1CF3-281D-D992-F2250E1B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AA37-88DA-236A-0E16-06BD3537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611A4-617A-25F7-2C64-D21048F6C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71AA-0042-E844-2355-3DB132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29/09/23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91E9F-6B68-7136-2BE5-E7E9BB7A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E2133-991B-8E8F-DEF0-ADACF1FC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743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4469-E6BA-4C33-AA57-8BD54FAD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C6D21-FC78-BA73-8586-A81CC789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1293-6C22-CB4B-8F25-205BC30A5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07A2-7BE3-AC3F-BF0E-435260D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29/09/23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6B09-CEBB-EDBB-888B-A640D5FF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3E5FF-4F9A-8EEC-A400-ED4E27C8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349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C8813-A3A9-9DBA-28D5-176D5767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C8E5-3E50-51C5-F697-325EC3CE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69C3-D7AD-7E50-DD2A-B51BF5FEF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AED7-994C-AF42-89FF-64B09BCF8C2B}" type="datetimeFigureOut">
              <a:rPr lang="en-IT" smtClean="0"/>
              <a:t>29/09/23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53D4-306C-41DE-5A77-4B847A6C2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4878-9D9B-4502-29D4-B1158D3BE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BC8-B697-6E48-FBE9-F09B9DED5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La formula del taglio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CB673-EFDE-CA25-FE9A-6D56B9F3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Rif. Hibbeler, sez. 11.2</a:t>
            </a:r>
          </a:p>
        </p:txBody>
      </p:sp>
    </p:spTree>
    <p:extLst>
      <p:ext uri="{BB962C8B-B14F-4D97-AF65-F5344CB8AC3E}">
        <p14:creationId xmlns:p14="http://schemas.microsoft.com/office/powerpoint/2010/main" val="86521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E183-E7D4-56F2-C94C-2AE6E92B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59" y="455011"/>
            <a:ext cx="3378200" cy="233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B6060F-AB66-471D-AAE8-B3609BC9D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59" y="3429000"/>
            <a:ext cx="2743200" cy="22606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Parte (b). Poiché $t$ è costante lungo la sezione e $Q$ è massimo in corrispondenza dell'asse neutro, in corrispondenza di esso si ha la massima tensione tangenziale. &#10;&#10;Per l'area $A^{\prime}$ evidenziata con un colore più scuro nella Figura (d), si ha:&#10;$$&#10;Q=\bar{y}^{\prime} A^{\prime}=\left[\frac{62.5 \mathrm{~mm}}{2}\right](100 \mathrm{~mm})(62.5 \mathrm{~mm})=19.53 \mathrm{~mm} \times 10^4 \mathrm{~mm}^3&#10;$$&#10;Applicando la formula del taglio si ottiene&#10;$$&#10;\begin{aligned}&#10;\tau_{\max } &amp; =\frac{V Q}{I t}=\frac{(3 \mathrm{kN})\left(19.53 \times 10^4 \mathrm{~mm}^3\right)}{\left(16.28 \times 10^6 \mathrm{~mm}^4\right)(100 \mathrm{~mm})} \\&#10;&amp; =3.60 \mathrm{~mm} \times 10^{-4} \mathrm{kN} / \mathrm{mm}^2=0.360 \mathrm{MPa}&#10;\end{aligned}&#10;$$&#10;Si noti che questo equivale a:&#10;$$&#10;\tau_{\max }=1.5 \frac{V}{A}=1.5 \frac{3 \mathrm{kN}}{(100 \mathrm{~mm})(125 \mathrm{~mm})}=3.6 \times 10^{-4} \mathrm{kN} / \mathrm{mm}^2=0.36 \mathrm{MPa}&#10;$$&#10;&#10;&#10;\end{document}" title="IguanaTex Bitmap Display">
            <a:extLst>
              <a:ext uri="{FF2B5EF4-FFF2-40B4-BE49-F238E27FC236}">
                <a16:creationId xmlns:a16="http://schemas.microsoft.com/office/drawing/2014/main" id="{9CB7FE72-1C47-EAA5-CBFB-1F75CDF3A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1742" y="455011"/>
            <a:ext cx="79756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6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7B1E-1562-C4AC-6137-73759F10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Taglio nelle travi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6338-ECBE-77C6-EB53-203C2881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9966" cy="4351338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Dall’equazione di equilibrio M’+V=0 segue che ogni qualvolta il momento flettente sia non uniforme, ad esso e’ associata necessariamente una forza di taglio.</a:t>
            </a:r>
          </a:p>
          <a:p>
            <a:r>
              <a:rPr lang="en-IT" dirty="0"/>
              <a:t>Tale forza e’ la risultante delle tensioni tangenziali che agiscono sulle sezioni trasversale. </a:t>
            </a:r>
          </a:p>
          <a:p>
            <a:r>
              <a:rPr lang="en-IT" dirty="0"/>
              <a:t>Per la reciprocita’ delle tensioni tangenziali, sono presenti delle tensioni tangenziali anche sui piani longitudinali.</a:t>
            </a:r>
          </a:p>
          <a:p>
            <a:r>
              <a:rPr lang="en-IT" dirty="0"/>
              <a:t>La ”formula del taglio” che ci accingiamo a derivare permette di stimare l’intensita’ delle tensioni tangenziali.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7F4E4-A5BE-D36E-D2B1-B12E9B94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12" y="1698765"/>
            <a:ext cx="3980354" cy="42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FF79-6A05-9038-E284-DC9F3BA9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F88736-35B6-6348-BB0D-1AD3F51E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9753" y="-245355"/>
            <a:ext cx="3859162" cy="2546522"/>
          </a:xfrm>
          <a:prstGeom prst="rect">
            <a:avLst/>
          </a:prstGeom>
        </p:spPr>
      </p:pic>
      <p:pic>
        <p:nvPicPr>
          <p:cNvPr id="18" name="Picture 17" descr="\documentclass{article}&#10;\usepackage{amsmath,bbm,mathrsfs}&#10;\setlength\parindent{0em}&#10;\usepackage{geometry}&#10;\geometry{textwidth=10cm}&#10;\setlength\parskip{1em}&#10;\pagestyle{empty}&#10;\begin{document}&#10;&#10;Ricordiamo l'equazione di equilibrio $V=d M / d x$. &#10;&#10;Consideriamo l'equilibrio alla traslazione in direzione longitudinale di un concio di trave. &#10;&#10;Nella Figura (b) è mostrato lo schema di corpo libero del concio, sul quale sono riportate esclusivamente le distribuzioni delle tensioni normali agenti. Tali distribuzioni sono indotte dai momenti flettenti $M$ ed $M+d M$. &#10;&#10;Gli effetti di $V, V+d V$, e di $p(x)$ sono stati esclusi dallo schema di corpo libero, poiché si tratta di forze verticali che non intervengono nelle sommatorie di forze orizzontali. &#10;&#10;Il concio nella Figura $(\mathrm{c})$ soddisfa l'equilibrio $\Sigma F_x=0$ poiché la distribuzione di tensioni su ciascuna sezione è equivalente a una coppia con associata forza risultante nulla.&#10;&#10;Si consideri, adesso, la porzione superiore del concio, evidenziata nella Figura (d), la cui faccia inferiore si trova a distanza $y^{\prime}$ dall'asse neutro. &#10;&#10;La larghezza di base di questa porzione è pari a $t$ ed è chiamata corda; l'area di ciascuna faccia laterale è pari ad $A^{\prime}$. &#10;&#10;Poiché l'incremento del momento flettente è pari a $d M$, si nota nella Figura (d) che $\Sigma F_x=0$ non risulta soddisfatta per la porzione di concio considerata, a meno che non si consideri l'azione di una tensione tangenziale $\tau$ in direzione longitudinale sulla faccia inferiore.&#10;&#10;Nell'analisi seguente si ipotizza che tale tensione tangenziale sia costante lungo la corda $t$. Essa agisce sull'area $t d x$. &#10;&#10;&#10;\end{document}" title="IguanaTex Bitmap Display">
            <a:extLst>
              <a:ext uri="{FF2B5EF4-FFF2-40B4-BE49-F238E27FC236}">
                <a16:creationId xmlns:a16="http://schemas.microsoft.com/office/drawing/2014/main" id="{BFCAF069-0F84-A083-4A22-09B03AE3E7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01490" y="655069"/>
            <a:ext cx="4205161" cy="5547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80237-B32B-294C-C5D8-009692265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26" y="1768866"/>
            <a:ext cx="2816599" cy="2339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57B9A-0964-434B-8E17-B732EB4E2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056" y="4315388"/>
            <a:ext cx="5264337" cy="2332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E98AC5-31D5-0D86-C199-38D979602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357" y="1931613"/>
            <a:ext cx="1955365" cy="2546522"/>
          </a:xfrm>
          <a:prstGeom prst="rect">
            <a:avLst/>
          </a:prstGeom>
        </p:spPr>
      </p:pic>
      <p:pic>
        <p:nvPicPr>
          <p:cNvPr id="19" name="Picture 18" descr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 title="IguanaTex Bitmap Display">
            <a:extLst>
              <a:ext uri="{FF2B5EF4-FFF2-40B4-BE49-F238E27FC236}">
                <a16:creationId xmlns:a16="http://schemas.microsoft.com/office/drawing/2014/main" id="{648AA426-568E-A0E3-0B12-CFF868A832C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45505" y="473026"/>
            <a:ext cx="111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F88736-35B6-6348-BB0D-1AD3F51E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9753" y="-245355"/>
            <a:ext cx="3859162" cy="254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80237-B32B-294C-C5D8-009692265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26" y="1768866"/>
            <a:ext cx="2816599" cy="2339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57B9A-0964-434B-8E17-B732EB4E2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56" y="4315388"/>
            <a:ext cx="5264337" cy="2332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E98AC5-31D5-0D86-C199-38D979602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2357" y="1931613"/>
            <a:ext cx="1955365" cy="2546522"/>
          </a:xfrm>
          <a:prstGeom prst="rect">
            <a:avLst/>
          </a:prstGeom>
        </p:spPr>
      </p:pic>
      <p:pic>
        <p:nvPicPr>
          <p:cNvPr id="3" name="Picture 2" descr="\documentclass{article}&#10;\usepackage{amsmath,bbm,mathrsfs}&#10;\setlength\parindent{0em}&#10;\usepackage{geometry}&#10;\geometry{textwidth=15cm}&#10;\setlength\parskip{1em}&#10;\pagestyle{empty}&#10;\begin{document}&#10;Imponendo l'equilibrio alla traslazione in direzione longitudinale e utilizzando la formula della flessione si ottiene&#10;$$&#10;\begin{aligned}&#10;&amp; \pm \Sigma F_x=0 ; \quad \int_{A^{\prime}} \sigma^{\prime} d A^{\prime}-\int_{A^{\prime}} \sigma d A^{\prime}-\tau(t d x)=0 \\&#10;&amp; \int_{A^{\prime}}\left(\frac{M+d M}{I}\right) y d A^{\prime}-\int_{A^{\prime}}\left(\frac{M}{I}\right) y d A^{\prime}-\tau(t d x)=0 \\&#10;&amp; \left(\frac{d M}{I}\right) \int_{A^{\prime}} y d A^{\prime}=\tau(t d x) \\&#10;&amp;&#10;\end{aligned}&#10;$$&#10;Risolvendo in funzione di $\tau$ si ottiene&#10;$$&#10;\tau=\frac{1}{I t}\left(\frac{d M}{d x}\right) \int_{A'} y d A^{\prime}&#10;$$&#10;Questa equazione può essere semplificata considerando che $$V=d M / d x$$ &#10;&#10;Inoltre, l'integrale rappresenta il momento statico dell'area $A^{\prime}$ rispetto all'asse neutro ed è indicato con $Q$. &#10;&#10;Poiché la posizione del baricentro dell'area $A^{\prime}$ viene ottenuta da $\bar{y}^{\prime}=\int_{A^{\prime}} y d A^{\prime} / A^{\prime}$, si giunge a&#10;$$&#10;\begin{gathered}&#10;Q=\int_{A^{\prime}} y d A^{\prime}=\bar{y}^{\prime} A^{\prime} \\&#10;\tau=\frac{V Q}{I t}&#10;\end{gathered}&#10;$$&#10;dove&#10;$\tau=$ la tensione tangenziale nei punti a distanza $y^{\prime}$ dall'asse neutro. &#10;&#10;Si ipotizza che tale tensione sia costante e pertanto mediata sulla corda $t$, Figura $11.4 d$.&#10;&#10;$V=$ forza interna di taglio.&#10;&#10;$I=$ momento d'inerzia della sezione rispetto all'asse neutro.&#10;&#10;&#10;$t=$ larghezza della corda considerata sulla sezione trasversale, passante per il punto in cui si vuole determinare la $\tau$.&#10;&#10;$Q=\int_{A^{\prime}} y d A^{\prime}=\bar{y}^{\prime} A^{\prime}$, dove &#10;&#10;$A^{\prime}$ è l'area della porzione superiore (o inferiore $)^2$ della sezione trasversale, staccata dalla corda $t$&#10;&#10;$\bar{y}^{\prime}$ è la distanza del baricentro di $A^{\prime}$ dall'asse neutro.&#10;&#10;&#10;&#10;\end{document}" title="IguanaTex Bitmap Display">
            <a:extLst>
              <a:ext uri="{FF2B5EF4-FFF2-40B4-BE49-F238E27FC236}">
                <a16:creationId xmlns:a16="http://schemas.microsoft.com/office/drawing/2014/main" id="{5ED9B9AF-1621-5D55-8F2A-CF10A24E63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92610" y="192993"/>
            <a:ext cx="5139643" cy="6409437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 title="IguanaTex Bitmap Display">
            <a:extLst>
              <a:ext uri="{FF2B5EF4-FFF2-40B4-BE49-F238E27FC236}">
                <a16:creationId xmlns:a16="http://schemas.microsoft.com/office/drawing/2014/main" id="{5F726C69-2829-17AC-ED67-CE61957858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45505" y="473026"/>
            <a:ext cx="111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08A1-6E79-1F8E-1EE3-32406A1A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745" y="2561787"/>
            <a:ext cx="10515600" cy="1325563"/>
          </a:xfrm>
        </p:spPr>
        <p:txBody>
          <a:bodyPr/>
          <a:lstStyle/>
          <a:p>
            <a:r>
              <a:rPr lang="en-IT" dirty="0"/>
              <a:t>Esempio: trave a sezione rettangolare</a:t>
            </a:r>
          </a:p>
        </p:txBody>
      </p:sp>
    </p:spTree>
    <p:extLst>
      <p:ext uri="{BB962C8B-B14F-4D97-AF65-F5344CB8AC3E}">
        <p14:creationId xmlns:p14="http://schemas.microsoft.com/office/powerpoint/2010/main" val="267539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DDBA6-3E8E-3C02-291C-58B05282D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" y="1070578"/>
            <a:ext cx="2933700" cy="5181600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Valutiamo la tensione tangenziale media in corrispondenza di una corda avente coordinata y, come mostrato in Figura (b).&#10;&#10;Si considera l'area $A^{\prime}$ evidenziata con colore più scuro nella figura. &#10;&#10;Pertanto:&#10;$$&#10;\begin{aligned}&#10;Q &amp; =\bar{y}^{\prime} A^{\prime}=\left[y+\frac{1}{2}\left(\frac{h}{2}-y\right)\right]\left(\frac{h}{2}-y\right) b \\&#10;&amp; =\frac{1}{2}\left(\frac{h^2}{4}-y^2\right) b&#10;\end{aligned}&#10;$$&#10;Applicando la formula del taglio si ottiene&#10;$$&#10;\tau=\frac{V Q}{I t}=\frac{V \frac{1}{2}\left[\left(h^2 / 4\right)-y^2\right] b}{\left(\frac{1}{12} b h^3\right) b}&#10;$$&#10;ovvero&#10;$$&#10;\tau=\frac{6 V}{b h^3}\left(\frac{h^2}{4}-y^2\right)&#10;$$&#10;Esercizio:&#10;&#10;Verificare che il valore massimo della tensione tangenziale \`e&#10;$$&#10;\tau_{\rm max}=1.5 \frac V A&#10;$$&#10;e che&#10;$$&#10;\int_A \tau dA=V&#10;$$&#10;&#10;&#10;\end{document}" title="IguanaTex Bitmap Display">
            <a:extLst>
              <a:ext uri="{FF2B5EF4-FFF2-40B4-BE49-F238E27FC236}">
                <a16:creationId xmlns:a16="http://schemas.microsoft.com/office/drawing/2014/main" id="{0D7C5B11-D2D1-3D17-9B84-1C4178EE85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11310" y="101974"/>
            <a:ext cx="5621185" cy="6654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D21F5-F096-3C5B-DAEA-589FBC155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097" y="1221453"/>
            <a:ext cx="2610895" cy="51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9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E74A-B531-9D47-5284-F44A5BCE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3" y="0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9AA94-B3F5-275E-A0EE-67208809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703" y="2292350"/>
            <a:ext cx="2489200" cy="22733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&#10;La trave mostrata nella Figura è di legno ed è soggetta a una forza di taglio in direzione verticale pari a $V=3 \mathrm{kN}$. &#10;&#10;(a) Si determini la tensione tangenziale nella trave in corrispondenza del punto $P$&#10;&#10;(b) si valuti la massima tensione tangenziale nella trave.&#10;&#10;&#10;\end{document}" title="IguanaTex Bitmap Display">
            <a:extLst>
              <a:ext uri="{FF2B5EF4-FFF2-40B4-BE49-F238E27FC236}">
                <a16:creationId xmlns:a16="http://schemas.microsoft.com/office/drawing/2014/main" id="{F1EB4032-5C6D-5EAE-5426-A8F898F4F4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6703" y="2438400"/>
            <a:ext cx="7188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0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E183-E7D4-56F2-C94C-2AE6E92BD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59" y="1801211"/>
            <a:ext cx="3378200" cy="2336800"/>
          </a:xfrm>
          <a:prstGeom prst="rect">
            <a:avLst/>
          </a:prstGeom>
        </p:spPr>
      </p:pic>
      <p:pic>
        <p:nvPicPr>
          <p:cNvPr id="3" name="Picture 2" descr="\documentclass{article}&#10;\usepackage{amsmath,bbm,mathrsfs}&#10;\setlength\parindent{0em}&#10;\usepackage{geometry}&#10;\geometry{textwidth=10cm}&#10;\setlength\parskip{1em}&#10;\pagestyle{empty}&#10;\begin{document}&#10;&#10;Parte (a). Proprietà della sezione. Il momento d'inerzia della sezione trasversale valutato rispetto all'asse neutro vale:&#10;$$&#10;I=\frac{1}{12} b h^3=\frac{1}{12}(100 \mathrm{~mm})(125 \mathrm{~mm})^3=16.28 \times 10^6 \mathrm{~mm}^4&#10;$$&#10;&#10;&#10;\end{document}" title="IguanaTex Bitmap Display">
            <a:extLst>
              <a:ext uri="{FF2B5EF4-FFF2-40B4-BE49-F238E27FC236}">
                <a16:creationId xmlns:a16="http://schemas.microsoft.com/office/drawing/2014/main" id="{5ED91A9A-6F73-5680-750F-5CEE88C630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1807" y="455011"/>
            <a:ext cx="7188200" cy="1346200"/>
          </a:xfrm>
          <a:prstGeom prst="rect">
            <a:avLst/>
          </a:prstGeom>
        </p:spPr>
      </p:pic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Si traccia una corda orizzontale in corrispondenza del punto $P$ e nella Figura (b) viene evidenziata l'area $A^{\prime}$. &#10;&#10;Pertanto:&#10;$$&#10;\begin{aligned}&#10;Q &amp; =\bar{y}^{\prime} A^{\prime}=\left[12.5 \mathrm{~mm}+\frac{1}{2}(50 \mathrm{~mm})\right](50 \mathrm{~mm})(100 \mathrm{~mm}) \\&#10;&amp; =18.75 \mathrm{~mm} \times 10^4 \mathrm{~mm}^3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27FC204C-CA47-50CF-1E52-14C9DD71260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1807" y="2214179"/>
            <a:ext cx="7188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E183-E7D4-56F2-C94C-2AE6E92B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59" y="455011"/>
            <a:ext cx="3378200" cy="2336800"/>
          </a:xfrm>
          <a:prstGeom prst="rect">
            <a:avLst/>
          </a:prstGeom>
        </p:spPr>
      </p:pic>
      <p:pic>
        <p:nvPicPr>
          <p:cNvPr id="2" name="Picture 1" descr="\documentclass{article}&#10;\usepackage{amsmath,bbm,mathrsfs}&#10;\setlength\parindent{0em}&#10;\usepackage{geometry}&#10;\geometry{textwidth=10cm}&#10;\setlength\parskip{1em}&#10;\pagestyle{empty}&#10;\begin{document}&#10;&#10;La forza di taglio nella sezione è pari a $V=3 \mathrm{kN}$. &#10;&#10;Applicando la formula del taglio si ha:&#10;$$&#10;\begin{aligned}&#10;\tau_P &amp; =\frac{V Q}{I t}=\frac{(3 \mathrm{kN})\left(18.75 \times 10^4 \mathrm{~mm}^3\right)}{\left(16.28 \times 10^6 \mathrm{~mm}^4\right)(100 \mathrm{~mm})} \\&#10;&amp; =3.46 \mathrm{~mm} \times 10^{-4} \mathrm{kN} / \mathrm{mm}^2=0.346 \mathrm{MPa}&#10;\end{aligned}&#10;$$&#10;Poiché $\tau_P$ contribuisce a $V$, essa agisce verso il basso in corrispondenza di $P$ sulla sezione trasversale. &#10;&#10;Ne consegue che un elemento infinitesimo di volume in questo punto dovrebbe avere tensioni tangenziali associate agenti come mostrato nella Figura (c)&#10;&#10;&#10;\end{document}" title="IguanaTex Bitmap Display">
            <a:extLst>
              <a:ext uri="{FF2B5EF4-FFF2-40B4-BE49-F238E27FC236}">
                <a16:creationId xmlns:a16="http://schemas.microsoft.com/office/drawing/2014/main" id="{1EE8FC75-493D-5177-3FDE-F2E163C63B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6978" y="296219"/>
            <a:ext cx="7188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42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6"/>
  <p:tag name="ORIGINALWIDTH" val="28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Ricordiamo l'equazione di equilibrio $V=d M / d x$. &#10;&#10;Consideriamo l'equilibrio alla traslazione in direzione longitudinale di un concio di trave. &#10;&#10;Nella Figura (b) è mostrato lo schema di corpo libero del concio, sul quale sono riportate esclusivamente le distribuzioni delle tensioni normali agenti. Tali distribuzioni sono indotte dai momenti flettenti $M$ ed $M+d M$. &#10;&#10;Gli effetti di $V, V+d V$, e di $p(x)$ sono stati esclusi dallo schema di corpo libero, poiché si tratta di forze verticali che non intervengono nelle sommatorie di forze orizzontali. &#10;&#10;Il concio nella Figura $(\mathrm{c})$ soddisfa l'equilibrio $\Sigma F_x=0$ poiché la distribuzione di tensioni su ciascuna sezione è equivalente a una coppia con associata forza risultante nulla.&#10;&#10;Si consideri, adesso, la porzione superiore del concio, evidenziata nella Figura (d), la cui faccia inferiore si trova a distanza $y^{\prime}$ dall'asse neutro. &#10;&#10;La larghezza di base di questa porzione è pari a $t$ ed è chiamata corda; l'area di ciascuna faccia laterale è pari ad $A^{\prime}$. &#10;&#10;Poiché l'incremento del momento flettente è pari a $d M$, si nota nella Figura (d) che $\Sigma F_x=0$ non risulta soddisfatta per la porzione di concio considerata, a meno che non si consideri l'azione di una tensione tangenziale $\tau$ in direzione longitudinale sulla faccia inferiore.&#10;&#10;Nell'analisi seguente si ipotizza che tale tensione tangenziale sia costante lungo la corda $t$. Essa agisce sull'area $t d x$. &#10;&#10;&#10;\end{document}"/>
  <p:tag name="IGUANATEXSIZE" val="20"/>
  <p:tag name="IGUANATEXCURSOR" val="133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"/>
  <p:tag name="ORIGINALWIDTH" val="31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arte (b). Poiché $t$ è costante lungo la sezione e $Q$ è massimo in corrispondenza dell'asse neutro, in corrispondenza di esso si ha la massima tensione tangenziale. &#10;&#10;Per l'area $A^{\prime}$ evidenziata con un colore più scuro nella Figura (d), si ha:&#10;$$&#10;Q=\bar{y}^{\prime} A^{\prime}=\left[\frac{62.5 \mathrm{~mm}}{2}\right](100 \mathrm{~mm})(62.5 \mathrm{~mm})=19.53 \mathrm{~mm} \times 10^4 \mathrm{~mm}^3&#10;$$&#10;Applicando la formula del taglio si ottiene&#10;$$&#10;\begin{aligned}&#10;\tau_{\max } &amp; =\frac{V Q}{I t}=\frac{(3 \mathrm{kN})\left(19.53 \times 10^4 \mathrm{~mm}^3\right)}{\left(16.28 \times 10^6 \mathrm{~mm}^4\right)(100 \mathrm{~mm})} \\&#10;&amp; =3.60 \mathrm{~mm} \times 10^{-4} \mathrm{kN} / \mathrm{mm}^2=0.360 \mathrm{MPa}&#10;\end{aligned}&#10;$$&#10;Si noti che questo equivale a:&#10;$$&#10;\tau_{\max }=1.5 \frac{V}{A}=1.5 \frac{3 \mathrm{kN}}{(100 \mathrm{~mm})(125 \mathrm{~mm})}=3.6 \times 10^{-4} \mathrm{kN} / \mathrm{mm}^2=0.36 \mathrm{MPa}&#10;$$&#10;&#10;&#10;\end{document}"/>
  <p:tag name="IGUANATEXSIZE" val="20"/>
  <p:tag name="IGUANATEXCURSOR" val="6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/>
  <p:tag name="IGUANATEXSIZE" val="20"/>
  <p:tag name="IGUANATEXCURSOR" val="2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0"/>
  <p:tag name="ORIGINALWIDTH" val="425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Imponendo l'equilibrio alla traslazione in direzione longitudinale e utilizzando la formula della flessione si ottiene&#10;$$&#10;\begin{aligned}&#10;&amp; \pm \Sigma F_x=0 ; \quad \int_{A^{\prime}} \sigma^{\prime} d A^{\prime}-\int_{A^{\prime}} \sigma d A^{\prime}-\tau(t d x)=0 \\&#10;&amp; \int_{A^{\prime}}\left(\frac{M+d M}{I}\right) y d A^{\prime}-\int_{A^{\prime}}\left(\frac{M}{I}\right) y d A^{\prime}-\tau(t d x)=0 \\&#10;&amp; \left(\frac{d M}{I}\right) \int_{A^{\prime}} y d A^{\prime}=\tau(t d x) \\&#10;&amp;&#10;\end{aligned}&#10;$$&#10;Risolvendo in funzione di $\tau$ si ottiene&#10;$$&#10;\tau=\frac{1}{I t}\left(\frac{d M}{d x}\right) \int_{A'} y d A^{\prime}&#10;$$&#10;Questa equazione può essere semplificata considerando che $$V=d M / d x$$ &#10;&#10;Inoltre, l'integrale rappresenta il momento statico dell'area $A^{\prime}$ rispetto all'asse neutro ed è indicato con $Q$. &#10;&#10;Poiché la posizione del baricentro dell'area $A^{\prime}$ viene ottenuta da $\bar{y}^{\prime}=\int_{A^{\prime}} y d A^{\prime} / A^{\prime}$, si giunge a&#10;$$&#10;\begin{gathered}&#10;Q=\int_{A^{\prime}} y d A^{\prime}=\bar{y}^{\prime} A^{\prime} \\&#10;\tau=\frac{V Q}{I t}&#10;\end{gathered}&#10;$$&#10;dove&#10;$\tau=$ la tensione tangenziale nei punti a distanza $y^{\prime}$ dall'asse neutro. &#10;&#10;Si ipotizza che tale tensione sia costante e pertanto mediata sulla corda $t$, Figura $11.4 d$.&#10;&#10;$V=$ forza interna di taglio.&#10;&#10;$I=$ momento d'inerzia della sezione rispetto all'asse neutro.&#10;&#10;&#10;$t=$ larghezza della corda considerata sulla sezione trasversale, passante per il punto in cui si vuole determinare la $\tau$.&#10;&#10;$Q=\int_{A^{\prime}} y d A^{\prime}=\bar{y}^{\prime} A^{\prime}$, dove &#10;&#10;$A^{\prime}$ è l'area della porzione superiore (o inferiore $)^2$ della sezione trasversale, staccata dalla corda $t$&#10;&#10;$\bar{y}^{\prime}$ è la distanza del baricentro di $A^{\prime}$ dall'asse neutro.&#10;&#10;&#10;&#10;\end{document}"/>
  <p:tag name="IGUANATEXSIZE" val="20"/>
  <p:tag name="IGUANATEXCURSOR" val="79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/>
  <p:tag name="IGUANATEXSIZE" val="20"/>
  <p:tag name="IGUANATEXCURSOR" val="2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Valutiamo la tensione tangenziale media in corrispondenza di una corda avente coordinata y, come mostrato in Figura (b).&#10;&#10;Si considera l'area $A^{\prime}$ evidenziata con colore più scuro nella figura. &#10;&#10;Pertanto:&#10;$$&#10;\begin{aligned}&#10;Q &amp; =\bar{y}^{\prime} A^{\prime}=\left[y+\frac{1}{2}\left(\frac{h}{2}-y\right)\right]\left(\frac{h}{2}-y\right) b \\&#10;&amp; =\frac{1}{2}\left(\frac{h^2}{4}-y^2\right) b&#10;\end{aligned}&#10;$$&#10;Applicando la formula del taglio si ottiene&#10;$$&#10;\tau=\frac{V Q}{I t}=\frac{V \frac{1}{2}\left[\left(h^2 / 4\right)-y^2\right] b}{\left(\frac{1}{12} b h^3\right) b}&#10;$$&#10;ovvero&#10;$$&#10;\tau=\frac{6 V}{b h^3}\left(\frac{h^2}{4}-y^2\right)&#10;$$&#10;Esercizio:&#10;&#10;Verificare che il valore massimo della tensione tangenziale \`e&#10;$$&#10;\tau_{\rm max}=1.5 \frac V A&#10;$$&#10;e che&#10;$$&#10;\int_A \tau dA=V&#10;$$&#10;&#10;&#10;\end{document}"/>
  <p:tag name="IGUANATEXSIZE" val="20"/>
  <p:tag name="IGUANATEXCURSOR" val="95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a trave mostrata nella Figura è di legno ed è soggetta a una forza di taglio in direzione verticale pari a $V=3 \mathrm{kN}$. &#10;&#10;(a) Si determini la tensione tangenziale nella trave in corrispondenza del punto $P$&#10;&#10;(b) si valuti la massima tensione tangenziale nella trave.&#10;&#10;&#10;\end{document}"/>
  <p:tag name="IGUANATEXSIZE" val="20"/>
  <p:tag name="IGUANATEXCURSOR" val="4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arte (a). Proprietà della sezione. Il momento d'inerzia della sezione trasversale valutato rispetto all'asse neutro vale:&#10;$$&#10;I=\frac{1}{12} b h^3=\frac{1}{12}(100 \mathrm{~mm})(125 \mathrm{~mm})^3=16.28 \times 10^6 \mathrm{~mm}^4&#10;$$&#10;&#10;&#10;\end{document}"/>
  <p:tag name="IGUANATEXSIZE" val="20"/>
  <p:tag name="IGUANATEXCURSOR" val="42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i traccia una corda orizzontale in corrispondenza del punto $P$ e nella Figura (b) viene evidenziata l'area $A^{\prime}$. &#10;&#10;Pertanto:&#10;$$&#10;\begin{aligned}&#10;Q &amp; =\bar{y}^{\prime} A^{\prime}=\left[12.5 \mathrm{~mm}+\frac{1}{2}(50 \mathrm{~mm})\right](50 \mathrm{~mm})(100 \mathrm{~mm}) \\&#10;&amp; =18.75 \mathrm{~mm} \times 10^4 \mathrm{~mm}^3&#10;\end{aligned}&#10;$$&#10;&#10;&#10;\end{document}"/>
  <p:tag name="IGUANATEXSIZE" val="20"/>
  <p:tag name="IGUANATEXCURSOR" val="31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forza di taglio nella sezione è pari a $V=3 \mathrm{kN}$. &#10;&#10;Applicando la formula del taglio si ha:&#10;$$&#10;\begin{aligned}&#10;\tau_P &amp; =\frac{V Q}{I t}=\frac{(3 \mathrm{kN})\left(18.75 \times 10^4 \mathrm{~mm}^3\right)}{\left(16.28 \times 10^6 \mathrm{~mm}^4\right)(100 \mathrm{~mm})} \\&#10;&amp; =3.46 \mathrm{~mm} \times 10^{-4} \mathrm{kN} / \mathrm{mm}^2=0.346 \mathrm{MPa}&#10;\end{aligned}&#10;$$&#10;Poiché $\tau_P$ contribuisce a $V$, essa agisce verso il basso in corrispondenza di $P$ sulla sezione trasversale. &#10;&#10;Ne consegue che un elemento infinitesimo di volume in questo punto dovrebbe avere tensioni tangenziali associate agenti come mostrato nella Figura (c)&#10;&#10;&#10;\end{document}"/>
  <p:tag name="IGUANATEXSIZE" val="20"/>
  <p:tag name="IGUANATEXCURSOR" val="84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104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 formula del taglio</vt:lpstr>
      <vt:lpstr>Taglio nelle travi</vt:lpstr>
      <vt:lpstr>PowerPoint Presentation</vt:lpstr>
      <vt:lpstr>PowerPoint Presentation</vt:lpstr>
      <vt:lpstr>Esempio: trave a sezione rettangolare</vt:lpstr>
      <vt:lpstr>PowerPoint Presentation</vt:lpstr>
      <vt:lpstr>Esempio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formula del taglio</dc:title>
  <dc:creator>Giuseppe Tomassetti</dc:creator>
  <cp:lastModifiedBy>Giuseppe Tomassetti</cp:lastModifiedBy>
  <cp:revision>8</cp:revision>
  <dcterms:created xsi:type="dcterms:W3CDTF">2023-09-28T10:25:47Z</dcterms:created>
  <dcterms:modified xsi:type="dcterms:W3CDTF">2023-09-29T06:41:40Z</dcterms:modified>
</cp:coreProperties>
</file>