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AA3-40A4-3591-E68A-197DB396C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E7628-D929-1B8A-3E3C-A05BB4100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9B89-ED6B-83E0-15DA-30A4FA3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5711-61E5-3588-8C00-902B535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DE82-50E2-62A7-7A02-924BFF2A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62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D961-680C-DC7C-9C8C-9CADF758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F78D-2D7F-DDD9-9B12-F7976F53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24B7-91D3-5CD9-5772-3E7A4E6B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CEBD-878C-2DFF-A6C3-1BCD7FB3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2DD5-7184-A3B7-2EA5-8CC13DC6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70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B6247-2E37-B829-62C9-43DAE9A28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BBAD-3E9C-8E77-FE3E-3428AE81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5AA-4263-BB3A-8547-947CBD48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1E28-CE3D-6533-845D-1F5F20CC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24954-A2B1-A9A3-94F6-B5C94396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44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D20C-731E-A1C1-E08A-638D95B9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1E3E-ED48-5158-946A-1FDD0055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D417-ED83-681F-B2B0-BEB117E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A954-A066-4058-55D6-9D17CA7E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2B3D-5F36-3AB9-1B18-18ABF99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11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FADF-5CE8-71A9-E807-B9DC797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799D-2BD1-9D1A-E00E-8875E47A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C9FA-12F0-F8F8-D08A-D27CDD6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DBF1-D445-DAEE-5586-42F830D7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1542-9619-46C1-8735-6B17E8A0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210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37C-243A-BD68-F394-7CC29265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5E9-4CB7-7CA3-ABD3-6B5F14176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C979-7BEF-8097-5826-A5E64D671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203CB-5CD0-345E-B4B0-CD191DF5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3E13-85AB-D2D4-3D9B-3464D304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D5F9-316B-7096-0C81-62684147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241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DD5F-244A-CDF0-4C8E-6A88607A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C871-A888-976A-6C27-2F39D02D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95A4-B6DC-0587-D593-61642F50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C445-C6BC-D32F-A7D9-66B3162C5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A2223-ABF0-4519-CB45-AF3B83C4B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364A0-AD61-4F5C-11C5-A221009F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960A6-97A2-ECD7-9421-51009059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0104C-96CB-2C89-D478-AF1DC65B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2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3E66-B7E3-783A-3D45-A1655692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FD5AF-98BA-81B2-62B0-CE04454A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44E65-B3CA-8EA0-6B2F-B68310D0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1E067-935C-822E-3CFF-DAE3B14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98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6940F-129D-CB52-710F-D2310A1D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B1F6C-1F30-1143-42C3-306840B2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CFE3-FE4E-CE68-5D76-85FEC084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9735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9412-DCD4-2908-2342-CD0AD1B4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4553-4A68-1382-31CA-946D883D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91213-9A35-C9CB-8496-90DED717A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5C946-898F-3D4F-9ED7-EF960018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AC91-DFD0-3396-0D78-DD5C27B6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E185-0B10-C16A-A832-448B3429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88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B3AD-DD09-EC72-8F1F-B643624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73133-D132-9779-604B-24F35034F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D47B3-322A-2A65-CCAE-8EB14789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422BF-B9EA-FB7F-F580-66D7ACA6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D2C3B-CD68-F65F-D040-3357BEA2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4465-8174-02A5-E8AD-621902AA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352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F58E-08DA-81F8-E09F-67524B8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DC136-7082-D215-F54C-AD7ADB77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81AD-F6DE-8862-255B-5F98F6ACE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3D5A-8E67-5243-BC2D-59F88EBAE7D4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9CC5-3125-4273-E1DC-573AD2A2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6A23-027D-612B-9885-A690BDA8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197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28A-9C8E-75F5-8312-3DA058A3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Complementi sulla flessione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E9252-A2E5-E7C1-E6BB-FA2009FC6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36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BF6F-B321-FFA5-F4BC-40073205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0"/>
            <a:ext cx="10515600" cy="1325563"/>
          </a:xfrm>
        </p:spPr>
        <p:txBody>
          <a:bodyPr/>
          <a:lstStyle/>
          <a:p>
            <a:r>
              <a:rPr lang="en-IT" dirty="0"/>
              <a:t>Flessione di sezioni non simmetriche</a:t>
            </a:r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La tensione normale ha la forma&#10;$$&#10;\sigma=- \frac{M_z}{I_z}y.&#10;$$&#10;Ricordiamo che&#10;$$&#10;N=\int_A \sigma d A,\qquad&#10;M_y=\int_A z \sigma d A,\qquad&#10;M_z=-\int_A y \sigma d A&#10;$$&#10;Dunque, affinch\'e sia $N=0$ e $M_y=0$, deve essere:&#10;$$&#10;\begin{aligned}&#10;\int_A y{\rm d}A=0 \qquad\qquad \text{(assi baricentrici)}\\&#10;\int_A yz{\rm d}A=0 \qquad\qquad \text{(Il momento d'inerzia misto deve essere nullo)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C2794678-BED5-4843-5A63-CE0D7D189A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30670" y="1556026"/>
            <a:ext cx="7493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Rettangolo A:&#10;$$&#10;\begin{aligned}&#10;I_x &amp; =\bar{I}_{x^{\prime}}+A d_y{ }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 title="IguanaTex Bitmap Display">
            <a:extLst>
              <a:ext uri="{FF2B5EF4-FFF2-40B4-BE49-F238E27FC236}">
                <a16:creationId xmlns:a16="http://schemas.microsoft.com/office/drawing/2014/main" id="{DEECD283-481E-AA44-93C7-6CC7D3CAE8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56325" y="365125"/>
            <a:ext cx="6647135" cy="1945503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Rettangolo $B$ :&#10;$$&#10;\begin{aligned}&#10;&amp; I_x=\frac{1}{12}(600 \mathrm{~mm})(100 \mathrm{~mm})^3=0.05\left(10^9\right) \mathrm{mm}^4 \\&#10;&amp; I_y=\frac{1}{12}(100 \mathrm{~mm})(600 \mathrm{~mm})^3=1.80\left(10^9\right) \mathrm{mm}^4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B72D7BEE-5925-2F9D-A530-18B166143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56325" y="2737708"/>
            <a:ext cx="5007805" cy="1318928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&#10;Rettangolo $D$ :&#10;$$&#10;\begin{aligned}&#10;I_x &amp; =\bar{I}_{x^{\prime}}+A d_y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 title="IguanaTex Bitmap Display">
            <a:extLst>
              <a:ext uri="{FF2B5EF4-FFF2-40B4-BE49-F238E27FC236}">
                <a16:creationId xmlns:a16="http://schemas.microsoft.com/office/drawing/2014/main" id="{3FE74426-9F85-A29C-8A45-E0D7CCD4549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56324" y="4368800"/>
            <a:ext cx="6545807" cy="19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1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$$&#10;\begin{aligned}&#10;I_x &amp; =1.425\left(10^9\right)+0.05\left(10^9\right)+1.425\left(10^9\right) \\&#10;&amp; =2.90\left(10^9\right) \mathrm{mm}^4 \\&#10;I_y &amp; =1.90\left(10^9\right)+1.80\left(10^9\right)+1.90\left(10^9\right) \\&#10;&amp; =5.60\left(10^9\right) \mathrm{mm}^4&#10;\end{aligned}&#10;$$&#10;&#10;&#10;&#10;\end{document}" title="IguanaTex Bitmap Display">
            <a:extLst>
              <a:ext uri="{FF2B5EF4-FFF2-40B4-BE49-F238E27FC236}">
                <a16:creationId xmlns:a16="http://schemas.microsoft.com/office/drawing/2014/main" id="{D0101951-3EE9-4D0B-A869-8E7059CF15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93265" y="451708"/>
            <a:ext cx="4673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Rettagolo A:&#10;$$&#10;\begin{aligned}&#10;I_{x y} &amp; =\bar{I}_{x^{\prime} y^{\prime}}+A d_x d_y \\&#10;&amp; =0+(300 \mathrm{~mm})(100 \mathrm{~mm})(-250 \mathrm{~mm})(200 \mathrm{~mm}) \\&#10;&amp; =-1.50\left(10^9\right) \mathrm{mm}^4&#10;\end{aligned}&#10;$$&#10;&#10;Rettagolo B:&#10;$$&#10;\begin{aligned}&#10;I_{x y} &amp; =\bar{I}_{x^{\prime} y^{\prime}}+A d_x d_y \\&#10;&amp; =0+0 \\&#10;&amp; =0&#10;\end{aligned}&#10;$$&#10;&#10;Rettagolo C:&#10;$$&#10;\begin{aligned}&#10;I_{x y} &amp; =\bar{I}_{x^{\prime} y^{\prime}}+A d_x d_y \\&#10;&amp; =0+(300 \mathrm{~mm})(100 \mathrm{~mm})(250 \mathrm{~mm})(-200 \mathrm{~mm}) \\&#10;&amp; =-1.50\left(10^9\right) \mathrm{mm}^4&#10;\end{aligned}&#10;$$&#10;&#10;Il momento d'inerzia misto dell'intera sezione trasversale vale:&#10;$$&#10;\begin{aligned}&#10;I_{x y} &amp; =\left[-1.50\left(10^9\right)\right]+0+\left[-1.50\left(10^9\right)\right] \\&#10;&amp; =-3.00\left(10^9\right) \mathrm{mm}^4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F4BA49DB-C616-78AC-E14D-ABAD94F0C7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2524" y="365125"/>
            <a:ext cx="5577360" cy="58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4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$$&#10;I_x=2.90\left(10^9\right) \mathrm{mm}^4 \quad I_y=5.60\left(10^9\right) \mathrm{mm}^4 \quad I_{x y}=-3.00\left(10^9\right) \mathrm{mm}^4&#10;$$&#10;\end{document}" title="IguanaTex Bitmap Display">
            <a:extLst>
              <a:ext uri="{FF2B5EF4-FFF2-40B4-BE49-F238E27FC236}">
                <a16:creationId xmlns:a16="http://schemas.microsoft.com/office/drawing/2014/main" id="{D6AC3C26-3C73-FEB9-7A22-23E034A009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46378" y="697706"/>
            <a:ext cx="7518400" cy="3302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561B5C7F-987D-B478-08B6-20210A803244}"/>
              </a:ext>
            </a:extLst>
          </p:cNvPr>
          <p:cNvGrpSpPr/>
          <p:nvPr/>
        </p:nvGrpSpPr>
        <p:grpSpPr>
          <a:xfrm>
            <a:off x="4643073" y="1667648"/>
            <a:ext cx="3907803" cy="3793524"/>
            <a:chOff x="4816067" y="1581665"/>
            <a:chExt cx="5192906" cy="49550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107237-D394-F1EA-6355-8A21880B7CF6}"/>
                </a:ext>
              </a:extLst>
            </p:cNvPr>
            <p:cNvSpPr/>
            <p:nvPr/>
          </p:nvSpPr>
          <p:spPr>
            <a:xfrm>
              <a:off x="5548184" y="2384854"/>
              <a:ext cx="3571102" cy="35216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6F5FB7-F634-C9F0-6B13-6D5387D7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8766" y="1581665"/>
              <a:ext cx="0" cy="4955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90A8DE-8DBA-4E32-161C-06F3321BAA0D}"/>
                </a:ext>
              </a:extLst>
            </p:cNvPr>
            <p:cNvCxnSpPr>
              <a:cxnSpLocks/>
            </p:cNvCxnSpPr>
            <p:nvPr/>
          </p:nvCxnSpPr>
          <p:spPr>
            <a:xfrm>
              <a:off x="4917989" y="4145692"/>
              <a:ext cx="5090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CADEB4-5F0E-C406-C55E-05836F9030F5}"/>
                </a:ext>
              </a:extLst>
            </p:cNvPr>
            <p:cNvSpPr/>
            <p:nvPr/>
          </p:nvSpPr>
          <p:spPr>
            <a:xfrm>
              <a:off x="6479315" y="5672651"/>
              <a:ext cx="123568" cy="14828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BD1D8D-1E5B-8518-2329-3BE97B78768F}"/>
                </a:ext>
              </a:extLst>
            </p:cNvPr>
            <p:cNvSpPr/>
            <p:nvPr/>
          </p:nvSpPr>
          <p:spPr>
            <a:xfrm>
              <a:off x="8097794" y="2509319"/>
              <a:ext cx="123568" cy="14828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CB3621-69A8-9BDC-756B-3DC3607B8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9578" y="2058298"/>
              <a:ext cx="0" cy="40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7088D6-FF3C-269A-7122-CB9C10BE2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261" y="5746791"/>
              <a:ext cx="3196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8DA6725-9A0C-1777-D482-3536F9F49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461" y="3591513"/>
              <a:ext cx="1428107" cy="2450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F9050D-6AE4-BA68-64FE-D65C21BF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816067" y="3727241"/>
              <a:ext cx="4049070" cy="2393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\documentclass{article}&#10;\usepackage{amsmath,bbm,mathrsfs}&#10;\setlength\parindent{0em}&#10;\usepackage{geometry}&#10;\geometry{textwidth=10cm}&#10;\setlength\parskip{1em}&#10;\pagestyle{empty}&#10;\begin{document}&#10;&#10;$$&#10;\begin{aligned}&#10;&amp; I_{\max }=7.54\left(10^9\right) \mathrm{mm}^4 \\&#10;&amp; I_{\min }=0.960\left(10^9\right) \mathrm{mm}^4&#10;\end{aligned}&#10;$$&#10;\end{document}" title="IguanaTex Bitmap Display">
            <a:extLst>
              <a:ext uri="{FF2B5EF4-FFF2-40B4-BE49-F238E27FC236}">
                <a16:creationId xmlns:a16="http://schemas.microsoft.com/office/drawing/2014/main" id="{F23C8F85-6BE4-5885-4ED4-BFBC29FF00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99378" y="2292359"/>
            <a:ext cx="2565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1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F620-7693-BE76-5DEE-8CDC0416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Flessione di travi non omogenee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59B7-3FEB-E770-558F-7DB5E1AF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627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F7D78-182D-CDF9-A55C-EA61F5DE9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Flessione di travi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2CDFE-E967-48FC-454D-B7E9F507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6116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"/>
  <p:tag name="ORIGINALWIDTH" val="29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tensione normale ha la forma&#10;$$&#10;\sigma=- \frac{M_z}{I_z}y.&#10;$$&#10;Ricordiamo che&#10;$$&#10;N=\int_A \sigma d A,\qquad&#10;M_y=\int_A z \sigma d A,\qquad&#10;M_z=-\int_A y \sigma d A&#10;$$&#10;Dunque, affinch\'e sia $N=0$ e $M_y=0$, deve essere:&#10;$$&#10;\begin{aligned}&#10;\int_A y{\rm d}A=0 \qquad\qquad \text{(assi baricentrici)}\\&#10;\int_A yz{\rm d}A=0 \qquad\qquad \text{(Il momento d'inerzia misto deve essere nullo)}&#10;\end{aligned}&#10;$$&#10;&#10;&#10;\end{document}"/>
  <p:tag name="IGUANATEXSIZE" val="20"/>
  <p:tag name="IGUANATEXCURSOR" val="57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32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ettangolo A:&#10;$$&#10;\begin{aligned}&#10;I_x &amp; =\bar{I}_{x^{\prime}}+A d_y{ }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/>
  <p:tag name="IGUANATEXSIZE" val="20"/>
  <p:tag name="IGUANATEXCURSOR" val="6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"/>
  <p:tag name="ORIGINALWIDTH" val="24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ettangolo $B$ :&#10;$$&#10;\begin{aligned}&#10;&amp; I_x=\frac{1}{12}(600 \mathrm{~mm})(100 \mathrm{~mm})^3=0.05\left(10^9\right) \mathrm{mm}^4 \\&#10;&amp; I_y=\frac{1}{12}(100 \mathrm{~mm})(600 \mathrm{~mm})^3=1.80\left(10^9\right) \mathrm{mm}^4&#10;\end{aligned}&#10;$$&#10;&#10;&#10;\end{document}"/>
  <p:tag name="IGUANATEXSIZE" val="20"/>
  <p:tag name="IGUANATEXCURSOR" val="4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32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Rettangolo $D$ :&#10;$$&#10;\begin{aligned}&#10;I_x &amp; =\bar{I}_{x^{\prime}}+A d_y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/>
  <p:tag name="IGUANATEXSIZE" val="20"/>
  <p:tag name="IGUANATEXCURSOR" val="6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"/>
  <p:tag name="ORIGINALWIDTH" val="1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begin{aligned}&#10;I_x &amp; =1.425\left(10^9\right)+0.05\left(10^9\right)+1.425\left(10^9\right) \\&#10;&amp; =2.90\left(10^9\right) \mathrm{mm}^4 \\&#10;I_y &amp; =1.90\left(10^9\right)+1.80\left(10^9\right)+1.90\left(10^9\right) \\&#10;&amp; =5.60\left(10^9\right) \mathrm{mm}^4&#10;\end{aligned}&#10;$$&#10;&#10;&#10;&#10;\end{document}"/>
  <p:tag name="IGUANATEXSIZE" val="20"/>
  <p:tag name="IGUANATEXCURSOR" val="46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26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ettagolo A:&#10;$$&#10;\begin{aligned}&#10;I_{x y} &amp; =\bar{I}_{x^{\prime} y^{\prime}}+A d_x d_y \\&#10;&amp; =0+(300 \mathrm{~mm})(100 \mathrm{~mm})(-250 \mathrm{~mm})(200 \mathrm{~mm}) \\&#10;&amp; =-1.50\left(10^9\right) \mathrm{mm}^4&#10;\end{aligned}&#10;$$&#10;&#10;Rettagolo B:&#10;$$&#10;\begin{aligned}&#10;I_{x y} &amp; =\bar{I}_{x^{\prime} y^{\prime}}+A d_x d_y \\&#10;&amp; =0+0 \\&#10;&amp; =0&#10;\end{aligned}&#10;$$&#10;&#10;Rettagolo C:&#10;$$&#10;\begin{aligned}&#10;I_{x y} &amp; =\bar{I}_{x^{\prime} y^{\prime}}+A d_x d_y \\&#10;&amp; =0+(300 \mathrm{~mm})(100 \mathrm{~mm})(250 \mathrm{~mm})(-200 \mathrm{~mm}) \\&#10;&amp; =-1.50\left(10^9\right) \mathrm{mm}^4&#10;\end{aligned}&#10;$$&#10;&#10;Il momento d'inerzia misto dell'intera sezione trasversale vale:&#10;$$&#10;\begin{aligned}&#10;I_{x y} &amp; =\left[-1.50\left(10^9\right)\right]+0+\left[-1.50\left(10^9\right)\right] \\&#10;&amp; =-3.00\left(10^9\right) \mathrm{mm}^4&#10;\end{aligned}&#10;$$&#10;&#10;&#10;\end{document}"/>
  <p:tag name="IGUANATEXSIZE" val="20"/>
  <p:tag name="IGUANATEXCURSOR" val="9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96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I_x=2.90\left(10^9\right) \mathrm{mm}^4 \quad I_y=5.60\left(10^9\right) \mathrm{mm}^4 \quad I_{x y}=-3.00\left(10^9\right) \mathrm{mm}^4&#10;$$&#10;\end{document}"/>
  <p:tag name="IGUANATEXSIZE" val="20"/>
  <p:tag name="IGUANATEXCURSOR" val="33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"/>
  <p:tag name="ORIGINALWIDTH" val="101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begin{aligned}&#10;&amp; I_{\max }=7.54\left(10^9\right) \mathrm{mm}^4 \\&#10;&amp; I_{\min }=0.960\left(10^9\right) \mathrm{mm}^4&#10;\end{aligned}&#10;$$&#10;\end{document}"/>
  <p:tag name="IGUANATEXSIZE" val="20"/>
  <p:tag name="IGUANATEXCURSOR" val="3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21</Words>
  <Application>Microsoft Macintosh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Complementi sulla flessione</vt:lpstr>
      <vt:lpstr>Flessione di sezioni non simmetriche</vt:lpstr>
      <vt:lpstr>Esempio</vt:lpstr>
      <vt:lpstr>Esempio</vt:lpstr>
      <vt:lpstr>Esempio</vt:lpstr>
      <vt:lpstr>Esempio</vt:lpstr>
      <vt:lpstr>Flessione di travi non omogenee</vt:lpstr>
      <vt:lpstr>Flessione di travi curve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Complementi sulla flessione</dc:title>
  <dc:creator>Giuseppe Tomassetti</dc:creator>
  <cp:lastModifiedBy>Giuseppe Tomassetti</cp:lastModifiedBy>
  <cp:revision>5</cp:revision>
  <dcterms:created xsi:type="dcterms:W3CDTF">2023-10-29T19:19:39Z</dcterms:created>
  <dcterms:modified xsi:type="dcterms:W3CDTF">2023-10-31T05:03:30Z</dcterms:modified>
</cp:coreProperties>
</file>