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61" r:id="rId6"/>
    <p:sldId id="259" r:id="rId7"/>
    <p:sldId id="260" r:id="rId8"/>
    <p:sldId id="263" r:id="rId9"/>
    <p:sldId id="264" r:id="rId10"/>
    <p:sldId id="265" r:id="rId11"/>
    <p:sldId id="266" r:id="rId12"/>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F626-012D-8470-B393-997216F1F76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7C0B3A26-6F2F-DC29-3180-0907B19F8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0883BAF3-7BE1-F218-2F15-826659993A63}"/>
              </a:ext>
            </a:extLst>
          </p:cNvPr>
          <p:cNvSpPr>
            <a:spLocks noGrp="1"/>
          </p:cNvSpPr>
          <p:nvPr>
            <p:ph type="dt" sz="half" idx="10"/>
          </p:nvPr>
        </p:nvSpPr>
        <p:spPr/>
        <p:txBody>
          <a:bodyPr/>
          <a:lstStyle/>
          <a:p>
            <a:fld id="{20A75FFE-81E0-8542-8200-ADC74EF5D649}" type="datetimeFigureOut">
              <a:rPr lang="en-IT" smtClean="0"/>
              <a:t>22/02/24</a:t>
            </a:fld>
            <a:endParaRPr lang="en-IT"/>
          </a:p>
        </p:txBody>
      </p:sp>
      <p:sp>
        <p:nvSpPr>
          <p:cNvPr id="5" name="Footer Placeholder 4">
            <a:extLst>
              <a:ext uri="{FF2B5EF4-FFF2-40B4-BE49-F238E27FC236}">
                <a16:creationId xmlns:a16="http://schemas.microsoft.com/office/drawing/2014/main" id="{AAADD776-DF6F-9C13-14CC-9588932D3BD1}"/>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4E6E1427-F9B5-EDDD-912F-651C03779F9C}"/>
              </a:ext>
            </a:extLst>
          </p:cNvPr>
          <p:cNvSpPr>
            <a:spLocks noGrp="1"/>
          </p:cNvSpPr>
          <p:nvPr>
            <p:ph type="sldNum" sz="quarter" idx="12"/>
          </p:nvPr>
        </p:nvSpPr>
        <p:spPr/>
        <p:txBody>
          <a:bodyPr/>
          <a:lstStyle/>
          <a:p>
            <a:fld id="{8C1F2E39-9F4A-E742-8345-8074AD500057}" type="slidenum">
              <a:rPr lang="en-IT" smtClean="0"/>
              <a:t>‹#›</a:t>
            </a:fld>
            <a:endParaRPr lang="en-IT"/>
          </a:p>
        </p:txBody>
      </p:sp>
    </p:spTree>
    <p:extLst>
      <p:ext uri="{BB962C8B-B14F-4D97-AF65-F5344CB8AC3E}">
        <p14:creationId xmlns:p14="http://schemas.microsoft.com/office/powerpoint/2010/main" val="311987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4D96-647C-E78F-1353-9CC9F2F5C894}"/>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7E90871A-4262-6C76-51A7-4E73D5E1E0F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9105D1A4-671E-1A75-21B6-EC944113429B}"/>
              </a:ext>
            </a:extLst>
          </p:cNvPr>
          <p:cNvSpPr>
            <a:spLocks noGrp="1"/>
          </p:cNvSpPr>
          <p:nvPr>
            <p:ph type="dt" sz="half" idx="10"/>
          </p:nvPr>
        </p:nvSpPr>
        <p:spPr/>
        <p:txBody>
          <a:bodyPr/>
          <a:lstStyle/>
          <a:p>
            <a:fld id="{20A75FFE-81E0-8542-8200-ADC74EF5D649}" type="datetimeFigureOut">
              <a:rPr lang="en-IT" smtClean="0"/>
              <a:t>22/02/24</a:t>
            </a:fld>
            <a:endParaRPr lang="en-IT"/>
          </a:p>
        </p:txBody>
      </p:sp>
      <p:sp>
        <p:nvSpPr>
          <p:cNvPr id="5" name="Footer Placeholder 4">
            <a:extLst>
              <a:ext uri="{FF2B5EF4-FFF2-40B4-BE49-F238E27FC236}">
                <a16:creationId xmlns:a16="http://schemas.microsoft.com/office/drawing/2014/main" id="{A65A2728-14FB-F0D6-1D10-F9FC1EF0F1CF}"/>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348B3267-61DC-15BE-3D51-8CEA3F4CEE63}"/>
              </a:ext>
            </a:extLst>
          </p:cNvPr>
          <p:cNvSpPr>
            <a:spLocks noGrp="1"/>
          </p:cNvSpPr>
          <p:nvPr>
            <p:ph type="sldNum" sz="quarter" idx="12"/>
          </p:nvPr>
        </p:nvSpPr>
        <p:spPr/>
        <p:txBody>
          <a:bodyPr/>
          <a:lstStyle/>
          <a:p>
            <a:fld id="{8C1F2E39-9F4A-E742-8345-8074AD500057}" type="slidenum">
              <a:rPr lang="en-IT" smtClean="0"/>
              <a:t>‹#›</a:t>
            </a:fld>
            <a:endParaRPr lang="en-IT"/>
          </a:p>
        </p:txBody>
      </p:sp>
    </p:spTree>
    <p:extLst>
      <p:ext uri="{BB962C8B-B14F-4D97-AF65-F5344CB8AC3E}">
        <p14:creationId xmlns:p14="http://schemas.microsoft.com/office/powerpoint/2010/main" val="626010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F90A4-D482-4DDC-3A91-8F5F3B5F1D4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D666B4BA-D390-EAB0-78AF-DDD8D9DC734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8315424D-270B-E313-1EE8-4A44494BC414}"/>
              </a:ext>
            </a:extLst>
          </p:cNvPr>
          <p:cNvSpPr>
            <a:spLocks noGrp="1"/>
          </p:cNvSpPr>
          <p:nvPr>
            <p:ph type="dt" sz="half" idx="10"/>
          </p:nvPr>
        </p:nvSpPr>
        <p:spPr/>
        <p:txBody>
          <a:bodyPr/>
          <a:lstStyle/>
          <a:p>
            <a:fld id="{20A75FFE-81E0-8542-8200-ADC74EF5D649}" type="datetimeFigureOut">
              <a:rPr lang="en-IT" smtClean="0"/>
              <a:t>22/02/24</a:t>
            </a:fld>
            <a:endParaRPr lang="en-IT"/>
          </a:p>
        </p:txBody>
      </p:sp>
      <p:sp>
        <p:nvSpPr>
          <p:cNvPr id="5" name="Footer Placeholder 4">
            <a:extLst>
              <a:ext uri="{FF2B5EF4-FFF2-40B4-BE49-F238E27FC236}">
                <a16:creationId xmlns:a16="http://schemas.microsoft.com/office/drawing/2014/main" id="{03ADF7C8-2AD5-41C1-F74E-348D27E1627C}"/>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2F6CB948-93CE-2D8C-3A52-976F89FD5720}"/>
              </a:ext>
            </a:extLst>
          </p:cNvPr>
          <p:cNvSpPr>
            <a:spLocks noGrp="1"/>
          </p:cNvSpPr>
          <p:nvPr>
            <p:ph type="sldNum" sz="quarter" idx="12"/>
          </p:nvPr>
        </p:nvSpPr>
        <p:spPr/>
        <p:txBody>
          <a:bodyPr/>
          <a:lstStyle/>
          <a:p>
            <a:fld id="{8C1F2E39-9F4A-E742-8345-8074AD500057}" type="slidenum">
              <a:rPr lang="en-IT" smtClean="0"/>
              <a:t>‹#›</a:t>
            </a:fld>
            <a:endParaRPr lang="en-IT"/>
          </a:p>
        </p:txBody>
      </p:sp>
    </p:spTree>
    <p:extLst>
      <p:ext uri="{BB962C8B-B14F-4D97-AF65-F5344CB8AC3E}">
        <p14:creationId xmlns:p14="http://schemas.microsoft.com/office/powerpoint/2010/main" val="37984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5C4E-E283-1E5D-37AA-2E72D91C7D30}"/>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E2BE5C9A-24F7-7B20-BC07-44CAD58FEED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4DCD15F6-4F6C-87D1-586B-6C0B525FF917}"/>
              </a:ext>
            </a:extLst>
          </p:cNvPr>
          <p:cNvSpPr>
            <a:spLocks noGrp="1"/>
          </p:cNvSpPr>
          <p:nvPr>
            <p:ph type="dt" sz="half" idx="10"/>
          </p:nvPr>
        </p:nvSpPr>
        <p:spPr/>
        <p:txBody>
          <a:bodyPr/>
          <a:lstStyle/>
          <a:p>
            <a:fld id="{20A75FFE-81E0-8542-8200-ADC74EF5D649}" type="datetimeFigureOut">
              <a:rPr lang="en-IT" smtClean="0"/>
              <a:t>22/02/24</a:t>
            </a:fld>
            <a:endParaRPr lang="en-IT"/>
          </a:p>
        </p:txBody>
      </p:sp>
      <p:sp>
        <p:nvSpPr>
          <p:cNvPr id="5" name="Footer Placeholder 4">
            <a:extLst>
              <a:ext uri="{FF2B5EF4-FFF2-40B4-BE49-F238E27FC236}">
                <a16:creationId xmlns:a16="http://schemas.microsoft.com/office/drawing/2014/main" id="{957928FC-B0FC-7881-DA1B-78472EB2D97D}"/>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965D664C-FD6E-B95C-A72F-2619A351C4D2}"/>
              </a:ext>
            </a:extLst>
          </p:cNvPr>
          <p:cNvSpPr>
            <a:spLocks noGrp="1"/>
          </p:cNvSpPr>
          <p:nvPr>
            <p:ph type="sldNum" sz="quarter" idx="12"/>
          </p:nvPr>
        </p:nvSpPr>
        <p:spPr/>
        <p:txBody>
          <a:bodyPr/>
          <a:lstStyle/>
          <a:p>
            <a:fld id="{8C1F2E39-9F4A-E742-8345-8074AD500057}" type="slidenum">
              <a:rPr lang="en-IT" smtClean="0"/>
              <a:t>‹#›</a:t>
            </a:fld>
            <a:endParaRPr lang="en-IT"/>
          </a:p>
        </p:txBody>
      </p:sp>
    </p:spTree>
    <p:extLst>
      <p:ext uri="{BB962C8B-B14F-4D97-AF65-F5344CB8AC3E}">
        <p14:creationId xmlns:p14="http://schemas.microsoft.com/office/powerpoint/2010/main" val="426706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0CDA-5402-D3DC-0208-9DE39D49660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D1B4FDD3-F812-EB3B-A585-4833A99D1F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765F160-0148-8098-82FB-0046155C036C}"/>
              </a:ext>
            </a:extLst>
          </p:cNvPr>
          <p:cNvSpPr>
            <a:spLocks noGrp="1"/>
          </p:cNvSpPr>
          <p:nvPr>
            <p:ph type="dt" sz="half" idx="10"/>
          </p:nvPr>
        </p:nvSpPr>
        <p:spPr/>
        <p:txBody>
          <a:bodyPr/>
          <a:lstStyle/>
          <a:p>
            <a:fld id="{20A75FFE-81E0-8542-8200-ADC74EF5D649}" type="datetimeFigureOut">
              <a:rPr lang="en-IT" smtClean="0"/>
              <a:t>22/02/24</a:t>
            </a:fld>
            <a:endParaRPr lang="en-IT"/>
          </a:p>
        </p:txBody>
      </p:sp>
      <p:sp>
        <p:nvSpPr>
          <p:cNvPr id="5" name="Footer Placeholder 4">
            <a:extLst>
              <a:ext uri="{FF2B5EF4-FFF2-40B4-BE49-F238E27FC236}">
                <a16:creationId xmlns:a16="http://schemas.microsoft.com/office/drawing/2014/main" id="{FF576EAC-6686-191C-8FEC-E6C1AE890CDC}"/>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256A7C93-5154-0915-A89D-1C6E3257BD3F}"/>
              </a:ext>
            </a:extLst>
          </p:cNvPr>
          <p:cNvSpPr>
            <a:spLocks noGrp="1"/>
          </p:cNvSpPr>
          <p:nvPr>
            <p:ph type="sldNum" sz="quarter" idx="12"/>
          </p:nvPr>
        </p:nvSpPr>
        <p:spPr/>
        <p:txBody>
          <a:bodyPr/>
          <a:lstStyle/>
          <a:p>
            <a:fld id="{8C1F2E39-9F4A-E742-8345-8074AD500057}" type="slidenum">
              <a:rPr lang="en-IT" smtClean="0"/>
              <a:t>‹#›</a:t>
            </a:fld>
            <a:endParaRPr lang="en-IT"/>
          </a:p>
        </p:txBody>
      </p:sp>
    </p:spTree>
    <p:extLst>
      <p:ext uri="{BB962C8B-B14F-4D97-AF65-F5344CB8AC3E}">
        <p14:creationId xmlns:p14="http://schemas.microsoft.com/office/powerpoint/2010/main" val="111340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FAE8-2C93-A88E-7540-CFA28CBD773F}"/>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8F45686C-E50E-A0E1-D2CC-89D7284A447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0C0E5070-C72A-6E78-7E1A-5917413AD4A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B67B58DB-D810-D292-5482-B9874BAEA3CE}"/>
              </a:ext>
            </a:extLst>
          </p:cNvPr>
          <p:cNvSpPr>
            <a:spLocks noGrp="1"/>
          </p:cNvSpPr>
          <p:nvPr>
            <p:ph type="dt" sz="half" idx="10"/>
          </p:nvPr>
        </p:nvSpPr>
        <p:spPr/>
        <p:txBody>
          <a:bodyPr/>
          <a:lstStyle/>
          <a:p>
            <a:fld id="{20A75FFE-81E0-8542-8200-ADC74EF5D649}" type="datetimeFigureOut">
              <a:rPr lang="en-IT" smtClean="0"/>
              <a:t>22/02/24</a:t>
            </a:fld>
            <a:endParaRPr lang="en-IT"/>
          </a:p>
        </p:txBody>
      </p:sp>
      <p:sp>
        <p:nvSpPr>
          <p:cNvPr id="6" name="Footer Placeholder 5">
            <a:extLst>
              <a:ext uri="{FF2B5EF4-FFF2-40B4-BE49-F238E27FC236}">
                <a16:creationId xmlns:a16="http://schemas.microsoft.com/office/drawing/2014/main" id="{305C60FF-3D71-1236-A9CD-2B5ECD38F7F1}"/>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31CB3447-1964-1B71-1487-21AA671CDCAB}"/>
              </a:ext>
            </a:extLst>
          </p:cNvPr>
          <p:cNvSpPr>
            <a:spLocks noGrp="1"/>
          </p:cNvSpPr>
          <p:nvPr>
            <p:ph type="sldNum" sz="quarter" idx="12"/>
          </p:nvPr>
        </p:nvSpPr>
        <p:spPr/>
        <p:txBody>
          <a:bodyPr/>
          <a:lstStyle/>
          <a:p>
            <a:fld id="{8C1F2E39-9F4A-E742-8345-8074AD500057}" type="slidenum">
              <a:rPr lang="en-IT" smtClean="0"/>
              <a:t>‹#›</a:t>
            </a:fld>
            <a:endParaRPr lang="en-IT"/>
          </a:p>
        </p:txBody>
      </p:sp>
    </p:spTree>
    <p:extLst>
      <p:ext uri="{BB962C8B-B14F-4D97-AF65-F5344CB8AC3E}">
        <p14:creationId xmlns:p14="http://schemas.microsoft.com/office/powerpoint/2010/main" val="67669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0B90-7D4E-6FB3-C24A-4910D0D0C547}"/>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47BD0919-2F10-35E8-5FDA-D1B77F2CC4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DEEFAE3-8A52-64D2-2955-C3A35858A2C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8A2E19DA-E515-5FC4-18F1-7755B58A5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CCB90B2-061D-4ADD-1529-A250F97B7BA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FE5EF3D0-0C4A-80C2-836D-C9170CA5023A}"/>
              </a:ext>
            </a:extLst>
          </p:cNvPr>
          <p:cNvSpPr>
            <a:spLocks noGrp="1"/>
          </p:cNvSpPr>
          <p:nvPr>
            <p:ph type="dt" sz="half" idx="10"/>
          </p:nvPr>
        </p:nvSpPr>
        <p:spPr/>
        <p:txBody>
          <a:bodyPr/>
          <a:lstStyle/>
          <a:p>
            <a:fld id="{20A75FFE-81E0-8542-8200-ADC74EF5D649}" type="datetimeFigureOut">
              <a:rPr lang="en-IT" smtClean="0"/>
              <a:t>22/02/24</a:t>
            </a:fld>
            <a:endParaRPr lang="en-IT"/>
          </a:p>
        </p:txBody>
      </p:sp>
      <p:sp>
        <p:nvSpPr>
          <p:cNvPr id="8" name="Footer Placeholder 7">
            <a:extLst>
              <a:ext uri="{FF2B5EF4-FFF2-40B4-BE49-F238E27FC236}">
                <a16:creationId xmlns:a16="http://schemas.microsoft.com/office/drawing/2014/main" id="{E25C5CAA-49F2-4AA0-4716-0920DD09802B}"/>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703869FC-42CB-C1C1-DC5D-2EEB340EF34F}"/>
              </a:ext>
            </a:extLst>
          </p:cNvPr>
          <p:cNvSpPr>
            <a:spLocks noGrp="1"/>
          </p:cNvSpPr>
          <p:nvPr>
            <p:ph type="sldNum" sz="quarter" idx="12"/>
          </p:nvPr>
        </p:nvSpPr>
        <p:spPr/>
        <p:txBody>
          <a:bodyPr/>
          <a:lstStyle/>
          <a:p>
            <a:fld id="{8C1F2E39-9F4A-E742-8345-8074AD500057}" type="slidenum">
              <a:rPr lang="en-IT" smtClean="0"/>
              <a:t>‹#›</a:t>
            </a:fld>
            <a:endParaRPr lang="en-IT"/>
          </a:p>
        </p:txBody>
      </p:sp>
    </p:spTree>
    <p:extLst>
      <p:ext uri="{BB962C8B-B14F-4D97-AF65-F5344CB8AC3E}">
        <p14:creationId xmlns:p14="http://schemas.microsoft.com/office/powerpoint/2010/main" val="162743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2A89-8A6C-1F41-7A46-D4EC43F76278}"/>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F566FEF3-269C-F3DB-2471-6FB9350384A7}"/>
              </a:ext>
            </a:extLst>
          </p:cNvPr>
          <p:cNvSpPr>
            <a:spLocks noGrp="1"/>
          </p:cNvSpPr>
          <p:nvPr>
            <p:ph type="dt" sz="half" idx="10"/>
          </p:nvPr>
        </p:nvSpPr>
        <p:spPr/>
        <p:txBody>
          <a:bodyPr/>
          <a:lstStyle/>
          <a:p>
            <a:fld id="{20A75FFE-81E0-8542-8200-ADC74EF5D649}" type="datetimeFigureOut">
              <a:rPr lang="en-IT" smtClean="0"/>
              <a:t>22/02/24</a:t>
            </a:fld>
            <a:endParaRPr lang="en-IT"/>
          </a:p>
        </p:txBody>
      </p:sp>
      <p:sp>
        <p:nvSpPr>
          <p:cNvPr id="4" name="Footer Placeholder 3">
            <a:extLst>
              <a:ext uri="{FF2B5EF4-FFF2-40B4-BE49-F238E27FC236}">
                <a16:creationId xmlns:a16="http://schemas.microsoft.com/office/drawing/2014/main" id="{14E44693-520E-8F55-DC38-F730EB2DCAF1}"/>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CD5CC3DA-5AAB-1C77-3D50-D7BE95971E27}"/>
              </a:ext>
            </a:extLst>
          </p:cNvPr>
          <p:cNvSpPr>
            <a:spLocks noGrp="1"/>
          </p:cNvSpPr>
          <p:nvPr>
            <p:ph type="sldNum" sz="quarter" idx="12"/>
          </p:nvPr>
        </p:nvSpPr>
        <p:spPr/>
        <p:txBody>
          <a:bodyPr/>
          <a:lstStyle/>
          <a:p>
            <a:fld id="{8C1F2E39-9F4A-E742-8345-8074AD500057}" type="slidenum">
              <a:rPr lang="en-IT" smtClean="0"/>
              <a:t>‹#›</a:t>
            </a:fld>
            <a:endParaRPr lang="en-IT"/>
          </a:p>
        </p:txBody>
      </p:sp>
    </p:spTree>
    <p:extLst>
      <p:ext uri="{BB962C8B-B14F-4D97-AF65-F5344CB8AC3E}">
        <p14:creationId xmlns:p14="http://schemas.microsoft.com/office/powerpoint/2010/main" val="21596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3A4226-42E7-11E5-8A3E-887CBC800368}"/>
              </a:ext>
            </a:extLst>
          </p:cNvPr>
          <p:cNvSpPr>
            <a:spLocks noGrp="1"/>
          </p:cNvSpPr>
          <p:nvPr>
            <p:ph type="dt" sz="half" idx="10"/>
          </p:nvPr>
        </p:nvSpPr>
        <p:spPr/>
        <p:txBody>
          <a:bodyPr/>
          <a:lstStyle/>
          <a:p>
            <a:fld id="{20A75FFE-81E0-8542-8200-ADC74EF5D649}" type="datetimeFigureOut">
              <a:rPr lang="en-IT" smtClean="0"/>
              <a:t>22/02/24</a:t>
            </a:fld>
            <a:endParaRPr lang="en-IT"/>
          </a:p>
        </p:txBody>
      </p:sp>
      <p:sp>
        <p:nvSpPr>
          <p:cNvPr id="3" name="Footer Placeholder 2">
            <a:extLst>
              <a:ext uri="{FF2B5EF4-FFF2-40B4-BE49-F238E27FC236}">
                <a16:creationId xmlns:a16="http://schemas.microsoft.com/office/drawing/2014/main" id="{CF351A49-8864-79B3-76D0-D1A8EFBC5363}"/>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4309E165-41D9-DE47-A631-15F1B6BF222B}"/>
              </a:ext>
            </a:extLst>
          </p:cNvPr>
          <p:cNvSpPr>
            <a:spLocks noGrp="1"/>
          </p:cNvSpPr>
          <p:nvPr>
            <p:ph type="sldNum" sz="quarter" idx="12"/>
          </p:nvPr>
        </p:nvSpPr>
        <p:spPr/>
        <p:txBody>
          <a:bodyPr/>
          <a:lstStyle/>
          <a:p>
            <a:fld id="{8C1F2E39-9F4A-E742-8345-8074AD500057}" type="slidenum">
              <a:rPr lang="en-IT" smtClean="0"/>
              <a:t>‹#›</a:t>
            </a:fld>
            <a:endParaRPr lang="en-IT"/>
          </a:p>
        </p:txBody>
      </p:sp>
    </p:spTree>
    <p:extLst>
      <p:ext uri="{BB962C8B-B14F-4D97-AF65-F5344CB8AC3E}">
        <p14:creationId xmlns:p14="http://schemas.microsoft.com/office/powerpoint/2010/main" val="47760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CB0C-5F38-F8BC-B2D6-0D56E72F72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6B65F325-DDD7-14F5-120A-BDE0F1CF56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F7152D9F-00E7-AE3C-0D41-D824C7061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4B01A5-0A57-9C49-A445-615303A917AB}"/>
              </a:ext>
            </a:extLst>
          </p:cNvPr>
          <p:cNvSpPr>
            <a:spLocks noGrp="1"/>
          </p:cNvSpPr>
          <p:nvPr>
            <p:ph type="dt" sz="half" idx="10"/>
          </p:nvPr>
        </p:nvSpPr>
        <p:spPr/>
        <p:txBody>
          <a:bodyPr/>
          <a:lstStyle/>
          <a:p>
            <a:fld id="{20A75FFE-81E0-8542-8200-ADC74EF5D649}" type="datetimeFigureOut">
              <a:rPr lang="en-IT" smtClean="0"/>
              <a:t>22/02/24</a:t>
            </a:fld>
            <a:endParaRPr lang="en-IT"/>
          </a:p>
        </p:txBody>
      </p:sp>
      <p:sp>
        <p:nvSpPr>
          <p:cNvPr id="6" name="Footer Placeholder 5">
            <a:extLst>
              <a:ext uri="{FF2B5EF4-FFF2-40B4-BE49-F238E27FC236}">
                <a16:creationId xmlns:a16="http://schemas.microsoft.com/office/drawing/2014/main" id="{92AF1298-1A5C-16DF-DF9E-FDDBB7C7B95E}"/>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A5416415-2B3E-BA51-61AF-2F51040DBC9A}"/>
              </a:ext>
            </a:extLst>
          </p:cNvPr>
          <p:cNvSpPr>
            <a:spLocks noGrp="1"/>
          </p:cNvSpPr>
          <p:nvPr>
            <p:ph type="sldNum" sz="quarter" idx="12"/>
          </p:nvPr>
        </p:nvSpPr>
        <p:spPr/>
        <p:txBody>
          <a:bodyPr/>
          <a:lstStyle/>
          <a:p>
            <a:fld id="{8C1F2E39-9F4A-E742-8345-8074AD500057}" type="slidenum">
              <a:rPr lang="en-IT" smtClean="0"/>
              <a:t>‹#›</a:t>
            </a:fld>
            <a:endParaRPr lang="en-IT"/>
          </a:p>
        </p:txBody>
      </p:sp>
    </p:spTree>
    <p:extLst>
      <p:ext uri="{BB962C8B-B14F-4D97-AF65-F5344CB8AC3E}">
        <p14:creationId xmlns:p14="http://schemas.microsoft.com/office/powerpoint/2010/main" val="1851855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CFBD-D281-BF2C-19A0-2FDD2520D1B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E43CBABB-239C-7C4F-169B-1CD98805DE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B2C71408-966C-2756-F9FA-B626C5FA4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A0BA07-11D6-AA39-979B-F7E2438BFC86}"/>
              </a:ext>
            </a:extLst>
          </p:cNvPr>
          <p:cNvSpPr>
            <a:spLocks noGrp="1"/>
          </p:cNvSpPr>
          <p:nvPr>
            <p:ph type="dt" sz="half" idx="10"/>
          </p:nvPr>
        </p:nvSpPr>
        <p:spPr/>
        <p:txBody>
          <a:bodyPr/>
          <a:lstStyle/>
          <a:p>
            <a:fld id="{20A75FFE-81E0-8542-8200-ADC74EF5D649}" type="datetimeFigureOut">
              <a:rPr lang="en-IT" smtClean="0"/>
              <a:t>22/02/24</a:t>
            </a:fld>
            <a:endParaRPr lang="en-IT"/>
          </a:p>
        </p:txBody>
      </p:sp>
      <p:sp>
        <p:nvSpPr>
          <p:cNvPr id="6" name="Footer Placeholder 5">
            <a:extLst>
              <a:ext uri="{FF2B5EF4-FFF2-40B4-BE49-F238E27FC236}">
                <a16:creationId xmlns:a16="http://schemas.microsoft.com/office/drawing/2014/main" id="{2B436169-756E-78DD-96AC-DD47073E5F3F}"/>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BC347FDA-3912-A582-286D-01093ED419D2}"/>
              </a:ext>
            </a:extLst>
          </p:cNvPr>
          <p:cNvSpPr>
            <a:spLocks noGrp="1"/>
          </p:cNvSpPr>
          <p:nvPr>
            <p:ph type="sldNum" sz="quarter" idx="12"/>
          </p:nvPr>
        </p:nvSpPr>
        <p:spPr/>
        <p:txBody>
          <a:bodyPr/>
          <a:lstStyle/>
          <a:p>
            <a:fld id="{8C1F2E39-9F4A-E742-8345-8074AD500057}" type="slidenum">
              <a:rPr lang="en-IT" smtClean="0"/>
              <a:t>‹#›</a:t>
            </a:fld>
            <a:endParaRPr lang="en-IT"/>
          </a:p>
        </p:txBody>
      </p:sp>
    </p:spTree>
    <p:extLst>
      <p:ext uri="{BB962C8B-B14F-4D97-AF65-F5344CB8AC3E}">
        <p14:creationId xmlns:p14="http://schemas.microsoft.com/office/powerpoint/2010/main" val="87583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3A2613-70D1-5981-8DBD-0088FE3245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EB8567FE-7108-908E-D791-FB7832AD4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D0258001-8221-9466-7689-64AF1A4F2E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A75FFE-81E0-8542-8200-ADC74EF5D649}" type="datetimeFigureOut">
              <a:rPr lang="en-IT" smtClean="0"/>
              <a:t>22/02/24</a:t>
            </a:fld>
            <a:endParaRPr lang="en-IT"/>
          </a:p>
        </p:txBody>
      </p:sp>
      <p:sp>
        <p:nvSpPr>
          <p:cNvPr id="5" name="Footer Placeholder 4">
            <a:extLst>
              <a:ext uri="{FF2B5EF4-FFF2-40B4-BE49-F238E27FC236}">
                <a16:creationId xmlns:a16="http://schemas.microsoft.com/office/drawing/2014/main" id="{7BC68F9A-7CE8-D7FF-7757-D5A7A72749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T"/>
          </a:p>
        </p:txBody>
      </p:sp>
      <p:sp>
        <p:nvSpPr>
          <p:cNvPr id="6" name="Slide Number Placeholder 5">
            <a:extLst>
              <a:ext uri="{FF2B5EF4-FFF2-40B4-BE49-F238E27FC236}">
                <a16:creationId xmlns:a16="http://schemas.microsoft.com/office/drawing/2014/main" id="{708B0D01-A124-9074-CD9C-329C583A0A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1F2E39-9F4A-E742-8345-8074AD500057}" type="slidenum">
              <a:rPr lang="en-IT" smtClean="0"/>
              <a:t>‹#›</a:t>
            </a:fld>
            <a:endParaRPr lang="en-IT"/>
          </a:p>
        </p:txBody>
      </p:sp>
    </p:spTree>
    <p:extLst>
      <p:ext uri="{BB962C8B-B14F-4D97-AF65-F5344CB8AC3E}">
        <p14:creationId xmlns:p14="http://schemas.microsoft.com/office/powerpoint/2010/main" val="4274721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27D8-CE2D-2FC6-0B52-7CD65348890A}"/>
              </a:ext>
            </a:extLst>
          </p:cNvPr>
          <p:cNvSpPr>
            <a:spLocks noGrp="1"/>
          </p:cNvSpPr>
          <p:nvPr>
            <p:ph type="ctrTitle"/>
          </p:nvPr>
        </p:nvSpPr>
        <p:spPr/>
        <p:txBody>
          <a:bodyPr/>
          <a:lstStyle/>
          <a:p>
            <a:r>
              <a:rPr lang="en-IT" dirty="0"/>
              <a:t>Plasticita’</a:t>
            </a:r>
          </a:p>
        </p:txBody>
      </p:sp>
      <p:sp>
        <p:nvSpPr>
          <p:cNvPr id="3" name="Subtitle 2">
            <a:extLst>
              <a:ext uri="{FF2B5EF4-FFF2-40B4-BE49-F238E27FC236}">
                <a16:creationId xmlns:a16="http://schemas.microsoft.com/office/drawing/2014/main" id="{597A465B-FC50-870F-53B0-E516BE2A3E46}"/>
              </a:ext>
            </a:extLst>
          </p:cNvPr>
          <p:cNvSpPr>
            <a:spLocks noGrp="1"/>
          </p:cNvSpPr>
          <p:nvPr>
            <p:ph type="subTitle" idx="1"/>
          </p:nvPr>
        </p:nvSpPr>
        <p:spPr/>
        <p:txBody>
          <a:bodyPr/>
          <a:lstStyle/>
          <a:p>
            <a:r>
              <a:rPr lang="en-IT" dirty="0"/>
              <a:t>Riferimento: Corradi dell’Acqua Cap.13</a:t>
            </a:r>
          </a:p>
        </p:txBody>
      </p:sp>
    </p:spTree>
    <p:extLst>
      <p:ext uri="{BB962C8B-B14F-4D97-AF65-F5344CB8AC3E}">
        <p14:creationId xmlns:p14="http://schemas.microsoft.com/office/powerpoint/2010/main" val="379206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cumentclass{article}&#10;\usepackage{amssymb,amsmath,bbm,mathrsfs}&#10;\setlength\parindent{0em}&#10;\usepackage{geometry}&#10;\geometry{textwidth=10cm}&#10;\setlength\parskip{1em}&#10;\pagestyle{empty}&#10;\begin{document}&#10;L'uguaglianza tra le potenze richiede:&#10;$$&#10;\beta_3\left(P_0 \ell \dot{\varphi}+4 P_0 \frac{\ell}{2} \dot{\varphi}\right)=M_0 \dot{\varphi}+\left(2 M_0\right)(2 \dot{\varphi})+M_0(2 \dot{\varphi})+M_0 \dot{\varphi}&#10;$$&#10;da cui segue&#10;$$&#10;\beta_3=\frac{8}{3}&#10;$$&#10;&#10;&#10;\end{document}" title="IguanaTex Bitmap Display">
            <a:extLst>
              <a:ext uri="{FF2B5EF4-FFF2-40B4-BE49-F238E27FC236}">
                <a16:creationId xmlns:a16="http://schemas.microsoft.com/office/drawing/2014/main" id="{FC9BF827-F976-C2DF-7734-08F9B15E9CC4}"/>
              </a:ext>
            </a:extLst>
          </p:cNvPr>
          <p:cNvPicPr>
            <a:picLocks noChangeAspect="1"/>
          </p:cNvPicPr>
          <p:nvPr>
            <p:custDataLst>
              <p:tags r:id="rId1"/>
            </p:custDataLst>
          </p:nvPr>
        </p:nvPicPr>
        <p:blipFill>
          <a:blip r:embed="rId3"/>
          <a:stretch>
            <a:fillRect/>
          </a:stretch>
        </p:blipFill>
        <p:spPr>
          <a:xfrm>
            <a:off x="5060778" y="1810951"/>
            <a:ext cx="6908800" cy="2159000"/>
          </a:xfrm>
          <a:prstGeom prst="rect">
            <a:avLst/>
          </a:prstGeom>
        </p:spPr>
      </p:pic>
      <p:pic>
        <p:nvPicPr>
          <p:cNvPr id="6" name="Picture 5">
            <a:extLst>
              <a:ext uri="{FF2B5EF4-FFF2-40B4-BE49-F238E27FC236}">
                <a16:creationId xmlns:a16="http://schemas.microsoft.com/office/drawing/2014/main" id="{2188AE6B-61B5-B529-5D85-F8833ED6556F}"/>
              </a:ext>
            </a:extLst>
          </p:cNvPr>
          <p:cNvPicPr>
            <a:picLocks noChangeAspect="1"/>
          </p:cNvPicPr>
          <p:nvPr/>
        </p:nvPicPr>
        <p:blipFill>
          <a:blip r:embed="rId4"/>
          <a:stretch>
            <a:fillRect/>
          </a:stretch>
        </p:blipFill>
        <p:spPr>
          <a:xfrm>
            <a:off x="382545" y="1767702"/>
            <a:ext cx="3543300" cy="2832100"/>
          </a:xfrm>
          <a:prstGeom prst="rect">
            <a:avLst/>
          </a:prstGeom>
        </p:spPr>
      </p:pic>
    </p:spTree>
    <p:extLst>
      <p:ext uri="{BB962C8B-B14F-4D97-AF65-F5344CB8AC3E}">
        <p14:creationId xmlns:p14="http://schemas.microsoft.com/office/powerpoint/2010/main" val="68622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ocumentclass{article}&#10;\usepackage{amssymb,amsmath,bbm,mathrsfs}&#10;\setlength\parindent{0em}&#10;\usepackage{geometry}&#10;\geometry{textwidth=10cm}&#10;\setlength\parskip{1em}&#10;\pagestyle{empty}&#10;\begin{document}&#10;In base al teorema cinematico,&#10;$$&#10;s\le \frac 8 3.&#10;$$&#10;In base al teorema statico, se $2$ \`e un moltiplicatore staticamente ammissibile, allora \`e il moltiplicatore.&#10;&#10;&#10;\end{document}" title="IguanaTex Bitmap Display">
            <a:extLst>
              <a:ext uri="{FF2B5EF4-FFF2-40B4-BE49-F238E27FC236}">
                <a16:creationId xmlns:a16="http://schemas.microsoft.com/office/drawing/2014/main" id="{51A24CDB-36F8-1493-FFA3-2BAE7D4952CF}"/>
              </a:ext>
            </a:extLst>
          </p:cNvPr>
          <p:cNvPicPr>
            <a:picLocks noChangeAspect="1"/>
          </p:cNvPicPr>
          <p:nvPr>
            <p:custDataLst>
              <p:tags r:id="rId1"/>
            </p:custDataLst>
          </p:nvPr>
        </p:nvPicPr>
        <p:blipFill>
          <a:blip r:embed="rId3"/>
          <a:stretch>
            <a:fillRect/>
          </a:stretch>
        </p:blipFill>
        <p:spPr>
          <a:xfrm>
            <a:off x="698843" y="426994"/>
            <a:ext cx="7188200" cy="1828800"/>
          </a:xfrm>
          <a:prstGeom prst="rect">
            <a:avLst/>
          </a:prstGeom>
        </p:spPr>
      </p:pic>
      <p:pic>
        <p:nvPicPr>
          <p:cNvPr id="12" name="Picture 11">
            <a:extLst>
              <a:ext uri="{FF2B5EF4-FFF2-40B4-BE49-F238E27FC236}">
                <a16:creationId xmlns:a16="http://schemas.microsoft.com/office/drawing/2014/main" id="{29C54A62-87B5-9CF6-7A21-27E99063FD9F}"/>
              </a:ext>
            </a:extLst>
          </p:cNvPr>
          <p:cNvPicPr>
            <a:picLocks noChangeAspect="1"/>
          </p:cNvPicPr>
          <p:nvPr/>
        </p:nvPicPr>
        <p:blipFill>
          <a:blip r:embed="rId4"/>
          <a:stretch>
            <a:fillRect/>
          </a:stretch>
        </p:blipFill>
        <p:spPr>
          <a:xfrm>
            <a:off x="266185" y="2684506"/>
            <a:ext cx="3924300" cy="3746500"/>
          </a:xfrm>
          <a:prstGeom prst="rect">
            <a:avLst/>
          </a:prstGeom>
        </p:spPr>
      </p:pic>
      <p:pic>
        <p:nvPicPr>
          <p:cNvPr id="17" name="Picture 16">
            <a:extLst>
              <a:ext uri="{FF2B5EF4-FFF2-40B4-BE49-F238E27FC236}">
                <a16:creationId xmlns:a16="http://schemas.microsoft.com/office/drawing/2014/main" id="{F7D7319D-E47B-F93E-D234-02F1A96D8CDF}"/>
              </a:ext>
            </a:extLst>
          </p:cNvPr>
          <p:cNvPicPr>
            <a:picLocks noChangeAspect="1"/>
          </p:cNvPicPr>
          <p:nvPr/>
        </p:nvPicPr>
        <p:blipFill>
          <a:blip r:embed="rId5"/>
          <a:stretch>
            <a:fillRect/>
          </a:stretch>
        </p:blipFill>
        <p:spPr>
          <a:xfrm>
            <a:off x="5608080" y="3041306"/>
            <a:ext cx="3644900" cy="3543300"/>
          </a:xfrm>
          <a:prstGeom prst="rect">
            <a:avLst/>
          </a:prstGeom>
        </p:spPr>
      </p:pic>
    </p:spTree>
    <p:extLst>
      <p:ext uri="{BB962C8B-B14F-4D97-AF65-F5344CB8AC3E}">
        <p14:creationId xmlns:p14="http://schemas.microsoft.com/office/powerpoint/2010/main" val="1199037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0F9C-6268-A109-DDEF-28D8D83F9855}"/>
              </a:ext>
            </a:extLst>
          </p:cNvPr>
          <p:cNvSpPr>
            <a:spLocks noGrp="1"/>
          </p:cNvSpPr>
          <p:nvPr>
            <p:ph type="title"/>
          </p:nvPr>
        </p:nvSpPr>
        <p:spPr/>
        <p:txBody>
          <a:bodyPr/>
          <a:lstStyle/>
          <a:p>
            <a:endParaRPr lang="en-IT"/>
          </a:p>
        </p:txBody>
      </p:sp>
      <p:sp>
        <p:nvSpPr>
          <p:cNvPr id="3" name="Content Placeholder 2">
            <a:extLst>
              <a:ext uri="{FF2B5EF4-FFF2-40B4-BE49-F238E27FC236}">
                <a16:creationId xmlns:a16="http://schemas.microsoft.com/office/drawing/2014/main" id="{74319A54-B1C2-4526-1566-CEFE166B5676}"/>
              </a:ext>
            </a:extLst>
          </p:cNvPr>
          <p:cNvSpPr>
            <a:spLocks noGrp="1"/>
          </p:cNvSpPr>
          <p:nvPr>
            <p:ph idx="1"/>
          </p:nvPr>
        </p:nvSpPr>
        <p:spPr/>
        <p:txBody>
          <a:bodyPr/>
          <a:lstStyle/>
          <a:p>
            <a:r>
              <a:rPr lang="en-GB" dirty="0"/>
              <a:t>La </a:t>
            </a:r>
            <a:r>
              <a:rPr lang="en-GB" dirty="0" err="1"/>
              <a:t>valutazione</a:t>
            </a:r>
            <a:r>
              <a:rPr lang="en-GB" dirty="0"/>
              <a:t> </a:t>
            </a:r>
            <a:r>
              <a:rPr lang="en-GB" dirty="0" err="1"/>
              <a:t>della</a:t>
            </a:r>
            <a:r>
              <a:rPr lang="en-GB" dirty="0"/>
              <a:t> </a:t>
            </a:r>
            <a:r>
              <a:rPr lang="en-GB" dirty="0" err="1"/>
              <a:t>capacità</a:t>
            </a:r>
            <a:r>
              <a:rPr lang="en-GB" dirty="0"/>
              <a:t> </a:t>
            </a:r>
            <a:r>
              <a:rPr lang="en-GB" dirty="0" err="1"/>
              <a:t>portante</a:t>
            </a:r>
            <a:r>
              <a:rPr lang="en-GB" dirty="0"/>
              <a:t> </a:t>
            </a:r>
            <a:r>
              <a:rPr lang="en-GB" dirty="0" err="1"/>
              <a:t>è</a:t>
            </a:r>
            <a:r>
              <a:rPr lang="en-GB" dirty="0"/>
              <a:t> un </a:t>
            </a:r>
            <a:r>
              <a:rPr lang="en-GB" dirty="0" err="1"/>
              <a:t>problema</a:t>
            </a:r>
            <a:r>
              <a:rPr lang="en-GB" dirty="0"/>
              <a:t> di </a:t>
            </a:r>
            <a:r>
              <a:rPr lang="en-GB" dirty="0" err="1"/>
              <a:t>importanza</a:t>
            </a:r>
            <a:r>
              <a:rPr lang="en-GB" dirty="0"/>
              <a:t> </a:t>
            </a:r>
            <a:r>
              <a:rPr lang="en-GB" dirty="0" err="1"/>
              <a:t>evidente</a:t>
            </a:r>
            <a:r>
              <a:rPr lang="en-GB" dirty="0"/>
              <a:t>, </a:t>
            </a:r>
            <a:r>
              <a:rPr lang="en-GB" dirty="0" err="1"/>
              <a:t>che</a:t>
            </a:r>
            <a:r>
              <a:rPr lang="en-GB" dirty="0"/>
              <a:t> non </a:t>
            </a:r>
            <a:r>
              <a:rPr lang="en-GB" dirty="0" err="1"/>
              <a:t>può</a:t>
            </a:r>
            <a:r>
              <a:rPr lang="en-GB" dirty="0"/>
              <a:t> </a:t>
            </a:r>
            <a:r>
              <a:rPr lang="en-GB" dirty="0" err="1"/>
              <a:t>essere</a:t>
            </a:r>
            <a:r>
              <a:rPr lang="en-GB" dirty="0"/>
              <a:t> </a:t>
            </a:r>
            <a:r>
              <a:rPr lang="en-GB" dirty="0" err="1"/>
              <a:t>affrontato</a:t>
            </a:r>
            <a:r>
              <a:rPr lang="en-GB" dirty="0"/>
              <a:t> in </a:t>
            </a:r>
            <a:r>
              <a:rPr lang="en-GB" dirty="0" err="1"/>
              <a:t>ambito</a:t>
            </a:r>
            <a:r>
              <a:rPr lang="en-GB" dirty="0"/>
              <a:t> </a:t>
            </a:r>
            <a:r>
              <a:rPr lang="en-GB" dirty="0" err="1"/>
              <a:t>elastico-lineare</a:t>
            </a:r>
            <a:r>
              <a:rPr lang="en-GB" dirty="0"/>
              <a:t> </a:t>
            </a:r>
            <a:r>
              <a:rPr lang="en-GB" dirty="0" err="1"/>
              <a:t>perché</a:t>
            </a:r>
            <a:r>
              <a:rPr lang="en-GB" dirty="0"/>
              <a:t> </a:t>
            </a:r>
            <a:r>
              <a:rPr lang="en-GB" dirty="0" err="1"/>
              <a:t>nessun</a:t>
            </a:r>
            <a:r>
              <a:rPr lang="en-GB" dirty="0"/>
              <a:t> </a:t>
            </a:r>
            <a:r>
              <a:rPr lang="en-GB" dirty="0" err="1"/>
              <a:t>materiale</a:t>
            </a:r>
            <a:r>
              <a:rPr lang="en-GB" dirty="0"/>
              <a:t> </a:t>
            </a:r>
            <a:r>
              <a:rPr lang="en-GB" dirty="0" err="1"/>
              <a:t>si</a:t>
            </a:r>
            <a:r>
              <a:rPr lang="en-GB" dirty="0"/>
              <a:t> </a:t>
            </a:r>
            <a:r>
              <a:rPr lang="en-GB" dirty="0" err="1"/>
              <a:t>mantiene</a:t>
            </a:r>
            <a:r>
              <a:rPr lang="en-GB" dirty="0"/>
              <a:t> tale </a:t>
            </a:r>
            <a:r>
              <a:rPr lang="en-GB" dirty="0" err="1"/>
              <a:t>fino</a:t>
            </a:r>
            <a:r>
              <a:rPr lang="en-GB" dirty="0"/>
              <a:t> </a:t>
            </a:r>
            <a:r>
              <a:rPr lang="en-GB" dirty="0" err="1"/>
              <a:t>all'esaurimento</a:t>
            </a:r>
            <a:r>
              <a:rPr lang="en-GB" dirty="0"/>
              <a:t> </a:t>
            </a:r>
            <a:r>
              <a:rPr lang="en-GB" dirty="0" err="1"/>
              <a:t>delle</a:t>
            </a:r>
            <a:r>
              <a:rPr lang="en-GB" dirty="0"/>
              <a:t> sue </a:t>
            </a:r>
            <a:r>
              <a:rPr lang="en-GB" dirty="0" err="1"/>
              <a:t>risorse</a:t>
            </a:r>
            <a:r>
              <a:rPr lang="en-GB" dirty="0"/>
              <a:t>.</a:t>
            </a:r>
          </a:p>
          <a:p>
            <a:r>
              <a:rPr lang="en-GB" dirty="0" err="1"/>
              <a:t>Ipotesi</a:t>
            </a:r>
            <a:r>
              <a:rPr lang="en-GB" dirty="0"/>
              <a:t>: </a:t>
            </a:r>
            <a:r>
              <a:rPr lang="en-GB" dirty="0" err="1"/>
              <a:t>piccoli</a:t>
            </a:r>
            <a:r>
              <a:rPr lang="en-GB" dirty="0"/>
              <a:t> </a:t>
            </a:r>
            <a:r>
              <a:rPr lang="en-GB" dirty="0" err="1"/>
              <a:t>spostamenti</a:t>
            </a:r>
            <a:r>
              <a:rPr lang="en-GB" dirty="0"/>
              <a:t> e </a:t>
            </a:r>
            <a:r>
              <a:rPr lang="en-GB" dirty="0" err="1"/>
              <a:t>plasticita</a:t>
            </a:r>
            <a:r>
              <a:rPr lang="en-GB" dirty="0"/>
              <a:t>’ </a:t>
            </a:r>
            <a:r>
              <a:rPr lang="en-GB" dirty="0" err="1"/>
              <a:t>ideale</a:t>
            </a:r>
            <a:r>
              <a:rPr lang="en-GB" dirty="0"/>
              <a:t> (</a:t>
            </a:r>
            <a:r>
              <a:rPr lang="en-GB" dirty="0" err="1"/>
              <a:t>perfetta</a:t>
            </a:r>
            <a:r>
              <a:rPr lang="en-GB" dirty="0"/>
              <a:t>)</a:t>
            </a:r>
            <a:endParaRPr lang="en-IT" dirty="0"/>
          </a:p>
        </p:txBody>
      </p:sp>
    </p:spTree>
    <p:extLst>
      <p:ext uri="{BB962C8B-B14F-4D97-AF65-F5344CB8AC3E}">
        <p14:creationId xmlns:p14="http://schemas.microsoft.com/office/powerpoint/2010/main" val="10607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A842-C82B-3FEF-4E3F-609280E983A9}"/>
              </a:ext>
            </a:extLst>
          </p:cNvPr>
          <p:cNvSpPr>
            <a:spLocks noGrp="1"/>
          </p:cNvSpPr>
          <p:nvPr>
            <p:ph type="title"/>
          </p:nvPr>
        </p:nvSpPr>
        <p:spPr/>
        <p:txBody>
          <a:bodyPr/>
          <a:lstStyle/>
          <a:p>
            <a:r>
              <a:rPr lang="en-IT" dirty="0"/>
              <a:t>Esempio</a:t>
            </a:r>
          </a:p>
        </p:txBody>
      </p:sp>
      <p:pic>
        <p:nvPicPr>
          <p:cNvPr id="4" name="Picture 3">
            <a:extLst>
              <a:ext uri="{FF2B5EF4-FFF2-40B4-BE49-F238E27FC236}">
                <a16:creationId xmlns:a16="http://schemas.microsoft.com/office/drawing/2014/main" id="{CBFB7779-3BFD-C79E-E7E7-31C7BB1A8D4F}"/>
              </a:ext>
            </a:extLst>
          </p:cNvPr>
          <p:cNvPicPr>
            <a:picLocks noChangeAspect="1"/>
          </p:cNvPicPr>
          <p:nvPr/>
        </p:nvPicPr>
        <p:blipFill>
          <a:blip r:embed="rId2"/>
          <a:stretch>
            <a:fillRect/>
          </a:stretch>
        </p:blipFill>
        <p:spPr>
          <a:xfrm>
            <a:off x="479215" y="2000788"/>
            <a:ext cx="3048000" cy="3632200"/>
          </a:xfrm>
          <a:prstGeom prst="rect">
            <a:avLst/>
          </a:prstGeom>
        </p:spPr>
      </p:pic>
    </p:spTree>
    <p:extLst>
      <p:ext uri="{BB962C8B-B14F-4D97-AF65-F5344CB8AC3E}">
        <p14:creationId xmlns:p14="http://schemas.microsoft.com/office/powerpoint/2010/main" val="108896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4F65-F901-2C6F-BD9F-054863FEF578}"/>
              </a:ext>
            </a:extLst>
          </p:cNvPr>
          <p:cNvSpPr>
            <a:spLocks noGrp="1"/>
          </p:cNvSpPr>
          <p:nvPr>
            <p:ph type="title"/>
          </p:nvPr>
        </p:nvSpPr>
        <p:spPr/>
        <p:txBody>
          <a:bodyPr/>
          <a:lstStyle/>
          <a:p>
            <a:r>
              <a:rPr lang="en-IT" dirty="0"/>
              <a:t>Moltiplicatori staticamente ammissibili</a:t>
            </a:r>
          </a:p>
        </p:txBody>
      </p:sp>
      <p:pic>
        <p:nvPicPr>
          <p:cNvPr id="7" name="Picture 6" descr="\documentclass{article}&#10;\usepackage{amssymb,amsmath,bbm,mathrsfs}&#10;\setlength\parindent{0em}&#10;\usepackage{geometry}&#10;\geometry{textwidth=15cm}&#10;\setlength\parskip{1em}&#10;\pagestyle{empty}&#10;\begin{document}&#10;&#10;Si indichino con $\psi$ i moltiplicatori per cui sia possibile trovare momenti flettenti $M_\psi(x)$ in equilibrio con i carichi base amplificati da $\psi$ e ovunque rispettosi dei limiti di resistenza della sezione. Precisamente&#10;$$&#10;\begin{aligned}&#10;&amp; -M_\psi^{\prime \prime}(x)=\psi p_0+\text { condizioni al contorno di equilibrio } \\&#10;&amp; -M_0(x) \leqslant M_\psi(x) \leqslant M_0(x) \forall x&#10;\end{aligned}&#10;$$&#10;&#10;Nello scrivere la $(13.31 b)$, nota come condizione di conformità, si è assunto che il momento limite della sezione possa variare da punto a punto. Tali moltiplicatori sono detti staticamente ammissibili.&#10;&#10;\end{document}" title="IguanaTex Bitmap Display">
            <a:extLst>
              <a:ext uri="{FF2B5EF4-FFF2-40B4-BE49-F238E27FC236}">
                <a16:creationId xmlns:a16="http://schemas.microsoft.com/office/drawing/2014/main" id="{895859A6-D53A-E6B6-0868-B8C2F11268DA}"/>
              </a:ext>
            </a:extLst>
          </p:cNvPr>
          <p:cNvPicPr>
            <a:picLocks noChangeAspect="1"/>
          </p:cNvPicPr>
          <p:nvPr>
            <p:custDataLst>
              <p:tags r:id="rId1"/>
            </p:custDataLst>
          </p:nvPr>
        </p:nvPicPr>
        <p:blipFill>
          <a:blip r:embed="rId3"/>
          <a:stretch>
            <a:fillRect/>
          </a:stretch>
        </p:blipFill>
        <p:spPr>
          <a:xfrm>
            <a:off x="426995" y="2120900"/>
            <a:ext cx="10795000" cy="2768600"/>
          </a:xfrm>
          <a:prstGeom prst="rect">
            <a:avLst/>
          </a:prstGeom>
        </p:spPr>
      </p:pic>
    </p:spTree>
    <p:extLst>
      <p:ext uri="{BB962C8B-B14F-4D97-AF65-F5344CB8AC3E}">
        <p14:creationId xmlns:p14="http://schemas.microsoft.com/office/powerpoint/2010/main" val="236955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6E85-B05D-5EA9-366B-389674F1402E}"/>
              </a:ext>
            </a:extLst>
          </p:cNvPr>
          <p:cNvSpPr>
            <a:spLocks noGrp="1"/>
          </p:cNvSpPr>
          <p:nvPr>
            <p:ph type="title"/>
          </p:nvPr>
        </p:nvSpPr>
        <p:spPr>
          <a:xfrm>
            <a:off x="18535" y="-215642"/>
            <a:ext cx="10515600" cy="1325563"/>
          </a:xfrm>
        </p:spPr>
        <p:txBody>
          <a:bodyPr/>
          <a:lstStyle/>
          <a:p>
            <a:r>
              <a:rPr lang="en-IT" dirty="0"/>
              <a:t>Moltiplicatori cinematicamente sufficienti</a:t>
            </a:r>
          </a:p>
        </p:txBody>
      </p:sp>
      <p:pic>
        <p:nvPicPr>
          <p:cNvPr id="11" name="Picture 10" descr="\documentclass{article}&#10;\usepackage{amssymb,amsmath,bbm,mathrsfs}&#10;\setlength\parindent{0em}&#10;\usepackage{geometry}&#10;\geometry{textwidth=15cm}&#10;\setlength\parskip{1em}&#10;\pagestyle{empty}&#10;\begin{document}&#10;Si consideri un qualunque cinematismo ottenuto introducendo nella struttura un opportuno numero $j=1, \ldots, J$ di cerniere plastiche, che consenta un atto di moto rigido $\left(\dot{v}_\beta(x), \dot{\varphi}_{j \beta}\right.$ ) di verso tale che la potenza dei carichi base sia positiva&#10;$$&#10;\int p_0 \dot{v}_\beta d x&gt;0&#10;$$&#10;&#10;A ognuno di tali cinematismi si associ un moltiplicatore $\beta$ attraverso la condizione&#10;$$&#10;\beta \int p_0 \dot{v}_\beta d x=\sum_j M_{0 j} \dot{\varphi}_{i \beta}=D_\beta&gt;0&#10;$$&#10;dove $M_{0 j}$ è il momento limite nella $j$-sima cerniera plastica, di segno concorde con il verso di rotazione della cerniera stessa. La sommatoria nella ( $13.32 b)$ è allora costituita da addendi individualmente positivi e definisce la potenza dissipata nell'atto di moto.&#10;&#10;I moltiplicatori $\beta$ sono associati a cinematismi che hanno le stesse caratteristiche (13.30), (13.28) dell'effettivo meccanismo di collasso, ma non coincidono necessariamente con esso. Ogni insieme di cerniere plastiche che consenta un atto di moto in accordo con la (13.32a) permette di definire un valore di $\beta$. Tali moltiplicatori sono detti cinematicamente sufficienti.&#10;&#10;\end{document}" title="IguanaTex Bitmap Display">
            <a:extLst>
              <a:ext uri="{FF2B5EF4-FFF2-40B4-BE49-F238E27FC236}">
                <a16:creationId xmlns:a16="http://schemas.microsoft.com/office/drawing/2014/main" id="{7382DBF2-F07F-E9CA-E181-B11C37889AD8}"/>
              </a:ext>
            </a:extLst>
          </p:cNvPr>
          <p:cNvPicPr>
            <a:picLocks noChangeAspect="1"/>
          </p:cNvPicPr>
          <p:nvPr>
            <p:custDataLst>
              <p:tags r:id="rId1"/>
            </p:custDataLst>
          </p:nvPr>
        </p:nvPicPr>
        <p:blipFill>
          <a:blip r:embed="rId3"/>
          <a:stretch>
            <a:fillRect/>
          </a:stretch>
        </p:blipFill>
        <p:spPr>
          <a:xfrm>
            <a:off x="296561" y="882971"/>
            <a:ext cx="10237573" cy="5684864"/>
          </a:xfrm>
          <a:prstGeom prst="rect">
            <a:avLst/>
          </a:prstGeom>
        </p:spPr>
      </p:pic>
    </p:spTree>
    <p:extLst>
      <p:ext uri="{BB962C8B-B14F-4D97-AF65-F5344CB8AC3E}">
        <p14:creationId xmlns:p14="http://schemas.microsoft.com/office/powerpoint/2010/main" val="2169323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C5CF-E649-CD83-E029-64096C59EE26}"/>
              </a:ext>
            </a:extLst>
          </p:cNvPr>
          <p:cNvSpPr>
            <a:spLocks noGrp="1"/>
          </p:cNvSpPr>
          <p:nvPr>
            <p:ph type="title"/>
          </p:nvPr>
        </p:nvSpPr>
        <p:spPr/>
        <p:txBody>
          <a:bodyPr/>
          <a:lstStyle/>
          <a:p>
            <a:r>
              <a:rPr lang="en-IT" dirty="0"/>
              <a:t>Teoremi statico e cinematico</a:t>
            </a:r>
          </a:p>
        </p:txBody>
      </p:sp>
      <p:pic>
        <p:nvPicPr>
          <p:cNvPr id="12" name="Picture 11" descr="\documentclass{article}&#10;\usepackage{amssymb,amsmath,bbm,mathrsfs}&#10;\setlength\parindent{0em}&#10;\usepackage{geometry}&#10;\geometry{textwidth=10cm}&#10;\setlength\parskip{1em}&#10;\pagestyle{empty}&#10;\begin{document}&#10;&#10;Teorema statico.&#10;&#10;Il moltiplicatore di collasso è il massimo dei moltiplicatori staticamente ammissibili&#10;$$&#10;s=\max \{\psi\}&#10;$$&#10;&#10;\end{document}" title="IguanaTex Bitmap Display">
            <a:extLst>
              <a:ext uri="{FF2B5EF4-FFF2-40B4-BE49-F238E27FC236}">
                <a16:creationId xmlns:a16="http://schemas.microsoft.com/office/drawing/2014/main" id="{E2409894-B747-2E2B-1850-3C8A70EB45C3}"/>
              </a:ext>
            </a:extLst>
          </p:cNvPr>
          <p:cNvPicPr>
            <a:picLocks noChangeAspect="1"/>
          </p:cNvPicPr>
          <p:nvPr>
            <p:custDataLst>
              <p:tags r:id="rId1"/>
            </p:custDataLst>
          </p:nvPr>
        </p:nvPicPr>
        <p:blipFill>
          <a:blip r:embed="rId4"/>
          <a:stretch>
            <a:fillRect/>
          </a:stretch>
        </p:blipFill>
        <p:spPr>
          <a:xfrm>
            <a:off x="838200" y="1690688"/>
            <a:ext cx="7188200" cy="1397000"/>
          </a:xfrm>
          <a:prstGeom prst="rect">
            <a:avLst/>
          </a:prstGeom>
        </p:spPr>
      </p:pic>
      <p:pic>
        <p:nvPicPr>
          <p:cNvPr id="8" name="Picture 7" descr="\documentclass{article}&#10;\usepackage{amssymb,amsmath,bbm,mathrsfs}&#10;\setlength\parindent{0em}&#10;\usepackage{geometry}&#10;\geometry{textwidth=10cm}&#10;\setlength\parskip{1em}&#10;\pagestyle{empty}&#10;\begin{document}&#10;&#10;Teorema cinematico. &#10;&#10;Il moltiplicatore di collasso è il minimo dei moltiplicatori cinematicamente sufficienti&#10;$$&#10;s=\min \{\beta\}&#10;$$&#10;&#10;\end{document}" title="IguanaTex Bitmap Display">
            <a:extLst>
              <a:ext uri="{FF2B5EF4-FFF2-40B4-BE49-F238E27FC236}">
                <a16:creationId xmlns:a16="http://schemas.microsoft.com/office/drawing/2014/main" id="{D76497CC-353C-9343-604F-50FED16576B2}"/>
              </a:ext>
            </a:extLst>
          </p:cNvPr>
          <p:cNvPicPr>
            <a:picLocks noChangeAspect="1"/>
          </p:cNvPicPr>
          <p:nvPr>
            <p:custDataLst>
              <p:tags r:id="rId2"/>
            </p:custDataLst>
          </p:nvPr>
        </p:nvPicPr>
        <p:blipFill>
          <a:blip r:embed="rId5"/>
          <a:stretch>
            <a:fillRect/>
          </a:stretch>
        </p:blipFill>
        <p:spPr>
          <a:xfrm>
            <a:off x="838200" y="3790240"/>
            <a:ext cx="7188200" cy="1651000"/>
          </a:xfrm>
          <a:prstGeom prst="rect">
            <a:avLst/>
          </a:prstGeom>
        </p:spPr>
      </p:pic>
    </p:spTree>
    <p:extLst>
      <p:ext uri="{BB962C8B-B14F-4D97-AF65-F5344CB8AC3E}">
        <p14:creationId xmlns:p14="http://schemas.microsoft.com/office/powerpoint/2010/main" val="110721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BC6F-CE9F-BBF2-768B-C9DD38501A42}"/>
              </a:ext>
            </a:extLst>
          </p:cNvPr>
          <p:cNvSpPr>
            <a:spLocks noGrp="1"/>
          </p:cNvSpPr>
          <p:nvPr>
            <p:ph type="title"/>
          </p:nvPr>
        </p:nvSpPr>
        <p:spPr/>
        <p:txBody>
          <a:bodyPr/>
          <a:lstStyle/>
          <a:p>
            <a:r>
              <a:rPr lang="en-IT" dirty="0"/>
              <a:t>Esempio</a:t>
            </a:r>
          </a:p>
        </p:txBody>
      </p:sp>
      <p:pic>
        <p:nvPicPr>
          <p:cNvPr id="4" name="Picture 3">
            <a:extLst>
              <a:ext uri="{FF2B5EF4-FFF2-40B4-BE49-F238E27FC236}">
                <a16:creationId xmlns:a16="http://schemas.microsoft.com/office/drawing/2014/main" id="{E76AE605-C450-8F68-EFAD-22667F16D9F5}"/>
              </a:ext>
            </a:extLst>
          </p:cNvPr>
          <p:cNvPicPr>
            <a:picLocks noChangeAspect="1"/>
          </p:cNvPicPr>
          <p:nvPr/>
        </p:nvPicPr>
        <p:blipFill>
          <a:blip r:embed="rId3"/>
          <a:stretch>
            <a:fillRect/>
          </a:stretch>
        </p:blipFill>
        <p:spPr>
          <a:xfrm rot="60000">
            <a:off x="687771" y="1585748"/>
            <a:ext cx="4152900" cy="2971800"/>
          </a:xfrm>
          <a:prstGeom prst="rect">
            <a:avLst/>
          </a:prstGeom>
        </p:spPr>
      </p:pic>
      <p:pic>
        <p:nvPicPr>
          <p:cNvPr id="6" name="Picture 5" descr="\documentclass{article}&#10;\usepackage{amssymb,amsmath,bbm,mathrsfs}&#10;\setlength\parindent{0em}&#10;\usepackage{geometry}&#10;\geometry{textwidth=10cm}&#10;\setlength\parskip{1em}&#10;\pagestyle{empty}&#10;\begin{document}&#10;Si assuma&#10;$P_0=\frac{M_0}{\ell}$&#10;&#10;\end{document}" title="IguanaTex Bitmap Display">
            <a:extLst>
              <a:ext uri="{FF2B5EF4-FFF2-40B4-BE49-F238E27FC236}">
                <a16:creationId xmlns:a16="http://schemas.microsoft.com/office/drawing/2014/main" id="{1F258AEF-9327-0B27-FBAC-93A18D86F6B6}"/>
              </a:ext>
            </a:extLst>
          </p:cNvPr>
          <p:cNvPicPr>
            <a:picLocks noChangeAspect="1"/>
          </p:cNvPicPr>
          <p:nvPr>
            <p:custDataLst>
              <p:tags r:id="rId1"/>
            </p:custDataLst>
          </p:nvPr>
        </p:nvPicPr>
        <p:blipFill>
          <a:blip r:embed="rId4"/>
          <a:stretch>
            <a:fillRect/>
          </a:stretch>
        </p:blipFill>
        <p:spPr>
          <a:xfrm>
            <a:off x="6432379" y="1027906"/>
            <a:ext cx="2108200" cy="330200"/>
          </a:xfrm>
          <a:prstGeom prst="rect">
            <a:avLst/>
          </a:prstGeom>
        </p:spPr>
      </p:pic>
    </p:spTree>
    <p:extLst>
      <p:ext uri="{BB962C8B-B14F-4D97-AF65-F5344CB8AC3E}">
        <p14:creationId xmlns:p14="http://schemas.microsoft.com/office/powerpoint/2010/main" val="1124470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A97F1-2F9B-5DB6-290F-2B1DDF605F12}"/>
              </a:ext>
            </a:extLst>
          </p:cNvPr>
          <p:cNvPicPr>
            <a:picLocks noChangeAspect="1"/>
          </p:cNvPicPr>
          <p:nvPr/>
        </p:nvPicPr>
        <p:blipFill>
          <a:blip r:embed="rId3"/>
          <a:stretch>
            <a:fillRect/>
          </a:stretch>
        </p:blipFill>
        <p:spPr>
          <a:xfrm>
            <a:off x="-102457" y="1060495"/>
            <a:ext cx="5286378" cy="4413550"/>
          </a:xfrm>
          <a:prstGeom prst="rect">
            <a:avLst/>
          </a:prstGeom>
        </p:spPr>
      </p:pic>
      <p:pic>
        <p:nvPicPr>
          <p:cNvPr id="10" name="Picture 9" descr="\documentclass{article}&#10;\usepackage{amssymb,amsmath,bbm,mathrsfs}&#10;\setlength\parindent{0em}&#10;\usepackage{geometry}&#10;\geometry{textwidth=10cm}&#10;\setlength\parskip{1em}&#10;\pagestyle{empty}&#10;\begin{document}&#10;La richiesta che la potenza esterna coincida con quella interna si traduce nell'equazione:&#10;$$&#10;\beta_1 P_0 l \dot{\varphi}=4 M_0 \dot{\varphi},&#10;$$&#10;da cui segue &#10;$$&#10;\beta_1=4\frac{M_0}{P_0\ell}=4.&#10;$$&#10;&#10;&#10;\end{document}" title="IguanaTex Bitmap Display">
            <a:extLst>
              <a:ext uri="{FF2B5EF4-FFF2-40B4-BE49-F238E27FC236}">
                <a16:creationId xmlns:a16="http://schemas.microsoft.com/office/drawing/2014/main" id="{FFDD6999-72B4-6BCB-7995-7C8BE4432CA0}"/>
              </a:ext>
            </a:extLst>
          </p:cNvPr>
          <p:cNvPicPr>
            <a:picLocks noChangeAspect="1"/>
          </p:cNvPicPr>
          <p:nvPr>
            <p:custDataLst>
              <p:tags r:id="rId1"/>
            </p:custDataLst>
          </p:nvPr>
        </p:nvPicPr>
        <p:blipFill>
          <a:blip r:embed="rId4"/>
          <a:stretch>
            <a:fillRect/>
          </a:stretch>
        </p:blipFill>
        <p:spPr>
          <a:xfrm>
            <a:off x="5301705" y="2125361"/>
            <a:ext cx="6523196" cy="2028415"/>
          </a:xfrm>
          <a:prstGeom prst="rect">
            <a:avLst/>
          </a:prstGeom>
        </p:spPr>
      </p:pic>
    </p:spTree>
    <p:extLst>
      <p:ext uri="{BB962C8B-B14F-4D97-AF65-F5344CB8AC3E}">
        <p14:creationId xmlns:p14="http://schemas.microsoft.com/office/powerpoint/2010/main" val="142311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943CFE-E5E9-8F1B-B422-7F6B6D1B2073}"/>
              </a:ext>
            </a:extLst>
          </p:cNvPr>
          <p:cNvPicPr>
            <a:picLocks noChangeAspect="1"/>
          </p:cNvPicPr>
          <p:nvPr/>
        </p:nvPicPr>
        <p:blipFill>
          <a:blip r:embed="rId3"/>
          <a:stretch>
            <a:fillRect/>
          </a:stretch>
        </p:blipFill>
        <p:spPr>
          <a:xfrm rot="60000">
            <a:off x="359203" y="1444882"/>
            <a:ext cx="4620569" cy="3768065"/>
          </a:xfrm>
          <a:prstGeom prst="rect">
            <a:avLst/>
          </a:prstGeom>
        </p:spPr>
      </p:pic>
      <p:pic>
        <p:nvPicPr>
          <p:cNvPr id="12" name="Picture 11" descr="\documentclass{article}&#10;\usepackage{amssymb,amsmath,bbm,mathrsfs}&#10;\setlength\parindent{0em}&#10;\usepackage{geometry}&#10;\geometry{textwidth=10cm}&#10;\setlength\parskip{1em}&#10;\pagestyle{empty}&#10;\begin{document}&#10;L'uguaglianza tra le potenze si scrive&#10;$$&#10;\beta_2 4 P_0 \frac{\ell}{2} \dot{\varphi}=M_0 \dot{\varphi}+\left(2 M_0\right)(2 \dot{\varphi})+M_0 \dot{\varphi}&#10;$$&#10;da cui segue&#10;$$&#10;\beta_2=3&#10;$$&#10;&#10;\end{document}" title="IguanaTex Bitmap Display">
            <a:extLst>
              <a:ext uri="{FF2B5EF4-FFF2-40B4-BE49-F238E27FC236}">
                <a16:creationId xmlns:a16="http://schemas.microsoft.com/office/drawing/2014/main" id="{E732FE61-BA3E-C694-98CC-63656C9C4E88}"/>
              </a:ext>
            </a:extLst>
          </p:cNvPr>
          <p:cNvPicPr>
            <a:picLocks noChangeAspect="1"/>
          </p:cNvPicPr>
          <p:nvPr>
            <p:custDataLst>
              <p:tags r:id="rId1"/>
            </p:custDataLst>
          </p:nvPr>
        </p:nvPicPr>
        <p:blipFill>
          <a:blip r:embed="rId4"/>
          <a:stretch>
            <a:fillRect/>
          </a:stretch>
        </p:blipFill>
        <p:spPr>
          <a:xfrm>
            <a:off x="5295556" y="1946875"/>
            <a:ext cx="5715000" cy="1828800"/>
          </a:xfrm>
          <a:prstGeom prst="rect">
            <a:avLst/>
          </a:prstGeom>
        </p:spPr>
      </p:pic>
    </p:spTree>
    <p:extLst>
      <p:ext uri="{BB962C8B-B14F-4D97-AF65-F5344CB8AC3E}">
        <p14:creationId xmlns:p14="http://schemas.microsoft.com/office/powerpoint/2010/main" val="26126992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09"/>
  <p:tag name="ORIGINALWIDTH" val="425"/>
  <p:tag name="OUTPUTTYPE" val="PDF"/>
  <p:tag name="IGUANATEXVERSION" val="160"/>
  <p:tag name="LATEXADDIN" val="\documentclass{article}&#10;\usepackage{amssymb,amsmath,bbm,mathrsfs}&#10;\setlength\parindent{0em}&#10;\usepackage{geometry}&#10;\geometry{textwidth=15cm}&#10;\setlength\parskip{1em}&#10;\pagestyle{empty}&#10;\begin{document}&#10;&#10;Si indichino con $\psi$ i moltiplicatori per cui sia possibile trovare momenti flettenti $M_\psi(x)$ in equilibrio con i carichi base amplificati da $\psi$ e ovunque rispettosi dei limiti di resistenza della sezione. Precisamente&#10;$$&#10;\begin{aligned}&#10;&amp; -M_\psi^{\prime \prime}(x)=\psi p_0+\text { condizioni al contorno di equilibrio } \\&#10;&amp; -M_0(x) \leqslant M_\psi(x) \leqslant M_0(x) \forall x&#10;\end{aligned}&#10;$$&#10;&#10;Nello scrivere la $(13.31 b)$, nota come condizione di conformità, si è assunto che il momento limite della sezione possa variare da punto a punto. Tali moltiplicatori sono detti staticamente ammissibili.&#10;&#10;\end{document}"/>
  <p:tag name="IGUANATEXSIZE" val="20"/>
  <p:tag name="IGUANATEXCURSOR" val="136"/>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36"/>
  <p:tag name="ORIGINALWIDTH" val="425"/>
  <p:tag name="OUTPUTTYPE" val="PDF"/>
  <p:tag name="IGUANATEXVERSION" val="160"/>
  <p:tag name="LATEXADDIN" val="\documentclass{article}&#10;\usepackage{amssymb,amsmath,bbm,mathrsfs}&#10;\setlength\parindent{0em}&#10;\usepackage{geometry}&#10;\geometry{textwidth=15cm}&#10;\setlength\parskip{1em}&#10;\pagestyle{empty}&#10;\begin{document}&#10;Si consideri un qualunque cinematismo ottenuto introducendo nella struttura un opportuno numero $j=1, \ldots, J$ di cerniere plastiche, che consenta un atto di moto rigido $\left(\dot{v}_\beta(x), \dot{\varphi}_{j \beta}\right.$ ) di verso tale che la potenza dei carichi base sia positiva&#10;$$&#10;\int p_0 \dot{v}_\beta d x&gt;0&#10;$$&#10;&#10;A ognuno di tali cinematismi si associ un moltiplicatore $\beta$ attraverso la condizione&#10;$$&#10;\beta \int p_0 \dot{v}_\beta d x=\sum_j M_{0 j} \dot{\varphi}_{i \beta}=D_\beta&gt;0&#10;$$&#10;dove $M_{0 j}$ è il momento limite nella $j$-sima cerniera plastica, di segno concorde con il verso di rotazione della cerniera stessa. La sommatoria nella ( $13.32 b)$ è allora costituita da addendi individualmente positivi e definisce la potenza dissipata nell'atto di moto.&#10;&#10;I moltiplicatori $\beta$ sono associati a cinematismi che hanno le stesse caratteristiche (13.30), (13.28) dell'effettivo meccanismo di collasso, ma non coincidono necessariamente con esso. Ogni insieme di cerniere plastiche che consenta un atto di moto in accordo con la (13.32a) permette di definire un valore di $\beta$. Tali moltiplicatori sono detti cinematicamente sufficienti.&#10;&#10;\end{document}"/>
  <p:tag name="IGUANATEXSIZE" val="20"/>
  <p:tag name="IGUANATEXCURSOR" val="199"/>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55"/>
  <p:tag name="ORIGINALWIDTH" val="283"/>
  <p:tag name="OUTPUTTYPE" val="PDF"/>
  <p:tag name="IGUANATEXVERSION" val="160"/>
  <p:tag name="LATEXADDIN" val="\documentclass{article}&#10;\usepackage{amssymb,amsmath,bbm,mathrsfs}&#10;\setlength\parindent{0em}&#10;\usepackage{geometry}&#10;\geometry{textwidth=10cm}&#10;\setlength\parskip{1em}&#10;\pagestyle{empty}&#10;\begin{document}&#10;&#10;Teorema statico.&#10;&#10;Il moltiplicatore di collasso è il massimo dei moltiplicatori staticamente ammissibili&#10;$$&#10;s=\max \{\psi\}&#10;$$&#10;&#10;\end{document}"/>
  <p:tag name="IGUANATEXSIZE" val="20"/>
  <p:tag name="IGUANATEXCURSOR" val="198"/>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65"/>
  <p:tag name="ORIGINALWIDTH" val="283"/>
  <p:tag name="OUTPUTTYPE" val="PDF"/>
  <p:tag name="IGUANATEXVERSION" val="160"/>
  <p:tag name="LATEXADDIN" val="\documentclass{article}&#10;\usepackage{amssymb,amsmath,bbm,mathrsfs}&#10;\setlength\parindent{0em}&#10;\usepackage{geometry}&#10;\geometry{textwidth=10cm}&#10;\setlength\parskip{1em}&#10;\pagestyle{empty}&#10;\begin{document}&#10;&#10;Teorema cinematico. &#10;&#10;Il moltiplicatore di collasso è il minimo dei moltiplicatori cinematicamente sufficienti&#10;$$&#10;s=\min \{\beta\}&#10;$$&#10;&#10;\end{document}"/>
  <p:tag name="IGUANATEXSIZE" val="20"/>
  <p:tag name="IGUANATEXCURSOR" val="200"/>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3"/>
  <p:tag name="ORIGINALWIDTH" val="83"/>
  <p:tag name="OUTPUTTYPE" val="PDF"/>
  <p:tag name="IGUANATEXVERSION" val="160"/>
  <p:tag name="LATEXADDIN" val="\documentclass{article}&#10;\usepackage{amssymb,amsmath,bbm,mathrsfs}&#10;\setlength\parindent{0em}&#10;\usepackage{geometry}&#10;\geometry{textwidth=10cm}&#10;\setlength\parskip{1em}&#10;\pagestyle{empty}&#10;\begin{document}&#10;Si assuma&#10;$P_0=\frac{M_0}{\ell}$&#10;&#10;\end{document}"/>
  <p:tag name="IGUANATEXSIZE" val="20"/>
  <p:tag name="IGUANATEXCURSOR" val="208"/>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8"/>
  <p:tag name="ORIGINALWIDTH" val="283"/>
  <p:tag name="OUTPUTTYPE" val="PDF"/>
  <p:tag name="IGUANATEXVERSION" val="160"/>
  <p:tag name="LATEXADDIN" val="\documentclass{article}&#10;\usepackage{amssymb,amsmath,bbm,mathrsfs}&#10;\setlength\parindent{0em}&#10;\usepackage{geometry}&#10;\geometry{textwidth=10cm}&#10;\setlength\parskip{1em}&#10;\pagestyle{empty}&#10;\begin{document}&#10;La richiesta che la potenza esterna coincida con quella interna si traduce nell'equazione:&#10;$$&#10;\beta_1 P_0 l \dot{\varphi}=4 M_0 \dot{\varphi},&#10;$$&#10;da cui segue &#10;$$&#10;\beta_1=4\frac{M_0}{P_0\ell}=4.&#10;$$&#10;&#10;&#10;\end{document}"/>
  <p:tag name="IGUANATEXSIZE" val="20"/>
  <p:tag name="IGUANATEXCURSOR" val="393"/>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72"/>
  <p:tag name="ORIGINALWIDTH" val="225"/>
  <p:tag name="OUTPUTTYPE" val="PDF"/>
  <p:tag name="IGUANATEXVERSION" val="160"/>
  <p:tag name="LATEXADDIN" val="\documentclass{article}&#10;\usepackage{amssymb,amsmath,bbm,mathrsfs}&#10;\setlength\parindent{0em}&#10;\usepackage{geometry}&#10;\geometry{textwidth=10cm}&#10;\setlength\parskip{1em}&#10;\pagestyle{empty}&#10;\begin{document}&#10;L'uguaglianza tra le potenze si scrive&#10;$$&#10;\beta_2 4 P_0 \frac{\ell}{2} \dot{\varphi}=M_0 \dot{\varphi}+\left(2 M_0\right)(2 \dot{\varphi})+M_0 \dot{\varphi}&#10;$$&#10;da cui segue&#10;$$&#10;\beta_2=3&#10;$$&#10;&#10;\end{document}"/>
  <p:tag name="IGUANATEXSIZE" val="20"/>
  <p:tag name="IGUANATEXCURSOR" val="384"/>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85"/>
  <p:tag name="ORIGINALWIDTH" val="272"/>
  <p:tag name="OUTPUTTYPE" val="PDF"/>
  <p:tag name="IGUANATEXVERSION" val="160"/>
  <p:tag name="LATEXADDIN" val="\documentclass{article}&#10;\usepackage{amssymb,amsmath,bbm,mathrsfs}&#10;\setlength\parindent{0em}&#10;\usepackage{geometry}&#10;\geometry{textwidth=10cm}&#10;\setlength\parskip{1em}&#10;\pagestyle{empty}&#10;\begin{document}&#10;L'uguaglianza tra le potenze richiede:&#10;$$&#10;\beta_3\left(P_0 \ell \dot{\varphi}+4 P_0 \frac{\ell}{2} \dot{\varphi}\right)=M_0 \dot{\varphi}+\left(2 M_0\right)(2 \dot{\varphi})+M_0(2 \dot{\varphi})+M_0 \dot{\varphi}&#10;$$&#10;da cui segue&#10;$$&#10;\beta_3=\frac{8}{3}&#10;$$&#10;&#10;&#10;\end{document}"/>
  <p:tag name="IGUANATEXSIZE" val="20"/>
  <p:tag name="IGUANATEXCURSOR" val="431"/>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72"/>
  <p:tag name="ORIGINALWIDTH" val="283"/>
  <p:tag name="OUTPUTTYPE" val="PDF"/>
  <p:tag name="IGUANATEXVERSION" val="160"/>
  <p:tag name="LATEXADDIN" val="\documentclass{article}&#10;\usepackage{amssymb,amsmath,bbm,mathrsfs}&#10;\setlength\parindent{0em}&#10;\usepackage{geometry}&#10;\geometry{textwidth=10cm}&#10;\setlength\parskip{1em}&#10;\pagestyle{empty}&#10;\begin{document}&#10;In base al teorema cinematico,&#10;$$&#10;s\le \frac 8 3.&#10;$$&#10;In base al teorema statico, se $2$ \`e un moltiplicatore staticamente ammissibile, allora \`e il moltiplicatore.&#10;&#10;&#10;\end{document}"/>
  <p:tag name="IGUANATEXSIZE" val="20"/>
  <p:tag name="IGUANATEXCURSOR" val="364"/>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TotalTime>
  <Words>64</Words>
  <Application>Microsoft Macintosh PowerPoint</Application>
  <PresentationFormat>Widescreen</PresentationFormat>
  <Paragraphs>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Plasticita’</vt:lpstr>
      <vt:lpstr>PowerPoint Presentation</vt:lpstr>
      <vt:lpstr>Esempio</vt:lpstr>
      <vt:lpstr>Moltiplicatori staticamente ammissibili</vt:lpstr>
      <vt:lpstr>Moltiplicatori cinematicamente sufficienti</vt:lpstr>
      <vt:lpstr>Teoremi statico e cinematico</vt:lpstr>
      <vt:lpstr>Esempio</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Plasticita’</dc:title>
  <dc:creator>Giuseppe Tomassetti</dc:creator>
  <cp:lastModifiedBy>Giuseppe Tomassetti</cp:lastModifiedBy>
  <cp:revision>1</cp:revision>
  <dcterms:created xsi:type="dcterms:W3CDTF">2024-02-22T09:48:05Z</dcterms:created>
  <dcterms:modified xsi:type="dcterms:W3CDTF">2024-02-22T12:40:02Z</dcterms:modified>
</cp:coreProperties>
</file>