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8" r:id="rId6"/>
    <p:sldId id="261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C94-B839-6054-D430-48409891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2020-FC2E-64B8-E420-90864577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C60C-4463-6397-82B9-EF5B236E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EB6C-95A9-6B73-4C87-AF1DE90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51D6-2922-564A-2437-4B9AA591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89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A5-A32D-3A79-FCA9-067CE63A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C6A34-B4DA-B303-480C-8F79B7B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A9F7-BB3B-76CD-EC56-B8C4485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39D6-837B-820A-B325-9BDDC0C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4DD-9515-B186-16A6-F0C726F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38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E8B1-649D-0D91-5CB7-69894CC7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A9FC-2E2D-617B-53E0-E9934B38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7C3-7410-5F21-8616-7C8DA90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A15E-109C-4559-C656-CB359AA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AE83-5C24-3A08-FC1D-792ABBB6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01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F56-81AB-B5E2-5D34-5782134F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D18-0EFA-7BA9-BA86-348C15D1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7369-CC76-F940-58F1-AC8CC57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ADEC-B34E-4108-4867-B201612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E189-66EE-CBD7-32E5-CED3733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6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CCF6-F462-ADBC-2828-5D685E8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7DC8-F5E8-030B-123D-F62C063A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0CEA-14D5-E012-3307-0F0FB9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7E8F-3B98-2CF5-B734-B17AE1DA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3441-3032-60C8-1583-B1C64FD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00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61-AD07-E871-D555-51EC4BE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3B85-E729-FCC1-8BD9-854A4E1A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C588-775E-08F3-8845-491FE89F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32D5-2C6C-DE09-666B-3A20A49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82E8-A656-F43D-E424-71E5610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6822-BEF1-C14D-2325-A7DFC59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02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B4D-0BE7-5AFE-A380-D68BC5D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5194-A6C7-53DD-4F3D-FD9177AB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5182-0DF9-63B5-9025-1A882C31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10DC-8D2E-00A8-9F92-0DA0D817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157C-687A-B285-E680-05984AC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D065-E6AB-D377-3F65-7546730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7F8B-4E22-3459-224D-C1C58D6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2630-1407-9CAE-DA67-709495B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C2D-62FE-3BAC-31C6-324700F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59A3-D443-13ED-C61F-39A4635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AC1F-8562-D686-ADD5-3D944A0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131B-7DAE-7EBD-5D2D-C72916E1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91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47FEF-AD5F-2E9C-1B62-0C2BFC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DFE9-3CB9-CC06-1D8B-6C2D535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54AB-F4FE-FF8E-B5CC-B8948DD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64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0996-1CF3-281D-D992-F2250E1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AA37-88DA-236A-0E16-06BD3537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1A4-617A-25F7-2C64-D21048F6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1AA-0042-E844-2355-3DB132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1E9F-6B68-7136-2BE5-E7E9BB7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2133-991B-8E8F-DEF0-ADACF1F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43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469-E6BA-4C33-AA57-8BD54FAD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C6D21-FC78-BA73-8586-A81CC789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1293-6C22-CB4B-8F25-205BC30A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07A2-7BE3-AC3F-BF0E-435260D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6B09-CEBB-EDBB-888B-A640D5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E5FF-4F9A-8EEC-A400-ED4E27C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4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8813-A3A9-9DBA-28D5-176D576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C8E5-3E50-51C5-F697-325EC3CE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69C3-D7AD-7E50-DD2A-B51BF5FE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53D4-306C-41DE-5A77-4B847A6C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4878-9D9B-4502-29D4-B1158D3B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BC8-B697-6E48-FBE9-F09B9DED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La formula del taglio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B673-EFDE-CA25-FE9A-6D56B9F3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11.2</a:t>
            </a:r>
          </a:p>
        </p:txBody>
      </p:sp>
    </p:spTree>
    <p:extLst>
      <p:ext uri="{BB962C8B-B14F-4D97-AF65-F5344CB8AC3E}">
        <p14:creationId xmlns:p14="http://schemas.microsoft.com/office/powerpoint/2010/main" val="8652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2" name="Picture 1" descr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 title="IguanaTex Bitmap Display">
            <a:extLst>
              <a:ext uri="{FF2B5EF4-FFF2-40B4-BE49-F238E27FC236}">
                <a16:creationId xmlns:a16="http://schemas.microsoft.com/office/drawing/2014/main" id="{1EE8FC75-493D-5177-3FDE-F2E163C63B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6978" y="296219"/>
            <a:ext cx="7188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6060F-AB66-471D-AAE8-B3609BC9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3429000"/>
            <a:ext cx="2743200" cy="22606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 title="IguanaTex Bitmap Display">
            <a:extLst>
              <a:ext uri="{FF2B5EF4-FFF2-40B4-BE49-F238E27FC236}">
                <a16:creationId xmlns:a16="http://schemas.microsoft.com/office/drawing/2014/main" id="{9CB7FE72-1C47-EAA5-CBFB-1F75CDF3A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1742" y="455011"/>
            <a:ext cx="7975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B1E-1562-C4AC-6137-73759F1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Taglio nelle travi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6338-ECBE-77C6-EB53-203C2881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9966" cy="4351338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Dall’equazione di equilibrio dM/dx+V=0 segue che ogni qualvolta il momento flettente e` non uniforme, ad esso e’ associata necessariamente una forza di taglio.</a:t>
            </a:r>
          </a:p>
          <a:p>
            <a:r>
              <a:rPr lang="en-IT" dirty="0"/>
              <a:t>Tale forza e’ la risultante delle tensioni tangenziali che agiscono sulle sezioni trasversale. </a:t>
            </a:r>
          </a:p>
          <a:p>
            <a:r>
              <a:rPr lang="en-IT" dirty="0"/>
              <a:t>Per la reciprocita’ delle tensioni tangenziali, sono presenti delle tensioni tangenziali anche sui piani longitudinali.</a:t>
            </a:r>
          </a:p>
          <a:p>
            <a:r>
              <a:rPr lang="en-IT" dirty="0"/>
              <a:t>La ”formula del taglio” che ci accingiamo a derivare permette di stimare l’intensita’ delle tensioni tangenziali.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7F4E4-A5BE-D36E-D2B1-B12E9B94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12" y="1698765"/>
            <a:ext cx="3980354" cy="4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753" y="-245355"/>
            <a:ext cx="3859162" cy="2546522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 title="IguanaTex Bitmap Display">
            <a:extLst>
              <a:ext uri="{FF2B5EF4-FFF2-40B4-BE49-F238E27FC236}">
                <a16:creationId xmlns:a16="http://schemas.microsoft.com/office/drawing/2014/main" id="{9C5F13FC-6B18-244D-99E5-A81191E9F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01490" y="655069"/>
            <a:ext cx="4205161" cy="5223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26" y="1768866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56" y="4315388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357" y="1931613"/>
            <a:ext cx="1955365" cy="2546522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648AA426-568E-A0E3-0B12-CFF868A832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45505" y="473026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224334"/>
            <a:ext cx="3859162" cy="25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127" y="1789887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3" y="4336409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604" y="1952634"/>
            <a:ext cx="1955365" cy="2546522"/>
          </a:xfrm>
          <a:prstGeom prst="rect">
            <a:avLst/>
          </a:prstGeom>
        </p:spPr>
      </p:pic>
      <p:pic>
        <p:nvPicPr>
          <p:cNvPr id="18" name="Picture 17" descr="\documentclass{article}&#10;\usepackage{amsmath,bbm,mathrsfs}&#10;\setlength\parindent{0em}&#10;\usepackage{geometry}&#10;\geometry{textwidth=12cm}&#10;\setlength\parskip{1em}&#10;\pagestyle{empty}&#10;\begin{document}&#10;Imponendo l'equilibrio alla traslazione in direzione longitudinale (in direzione opposta all'asse x) e utilizzando la formula della flessione si ottiene&#10;$$&#10;\leftarrow \Sigma F_x=0 ; \quad \int_{A^{\prime}} \sigma^{\prime} d A^{\prime}-\int_{A^{\prime}} \sigma d A^{\prime}-\tau(t d x)=0&#10;$$&#10;Adoperando la formula della flessione, otteniamo&#10;$$&#10;\int_{A^{\prime}}\left(\frac{M+d M}{I}\right) y d A^{\prime}-\int_{A^{\prime}}\left(\frac{M}{I}\right) y d A^{\prime}-\tau(t d x)=0&#10;$$&#10;Semplificando, otteniamo:&#10;$$&#10;\left(\frac{d M}{I}\right) \int_{A^{\prime}} y d A^{\prime}=\tau(t d x) &#10;$$&#10;Risolvendo in funzione di $\tau$ si ottiene&#10;$$&#10;\tau=\frac{1}{I t}\left(\frac{d M}{d x}\right) \int_{A'} y d A^{\prime}&#10;$$&#10;Questa equazione può essere semplificata considerando che &#10;$$V=\frac{d M}{d x}$$ &#10;in modo da ottenere:&#10;$$&#10;\tau=\frac{V}{I t} \int_{A'} y d A^{\prime}&#10;$$&#10;&#10;&#10;&#10;\end{document}" title="IguanaTex Bitmap Display">
            <a:extLst>
              <a:ext uri="{FF2B5EF4-FFF2-40B4-BE49-F238E27FC236}">
                <a16:creationId xmlns:a16="http://schemas.microsoft.com/office/drawing/2014/main" id="{F30F9A06-B561-5846-DF72-384EAA6E8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63329" y="582663"/>
            <a:ext cx="6123952" cy="5601612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5F726C69-2829-17AC-ED67-CE6195785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054765" y="582663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224334"/>
            <a:ext cx="3859162" cy="25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127" y="1789887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3" y="4336409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604" y="1952634"/>
            <a:ext cx="1955365" cy="2546522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7cm}&#10;\setlength\parskip{1em}&#10;\pagestyle{empty}&#10;\begin{document}&#10;Partendo da&#10;$$&#10;\tau=\frac{V}{I t} \int_{A'} y d A^{\prime}&#10;$$&#10;poniamo&#10;$$&#10;Q=\int_{A^{\prime}} y d A^{\prime}=\bar{y}^{\prime} A^{\prime}&#10;$$&#10;e possiamo scrivere&#10;$$&#10;\begin{gathered}&#10;\tau=\frac{V Q}{I t}&#10;\end{gathered}&#10;$$&#10;In alternativa, introducendo il baricentro di $A'$&#10;$$&#10;\bar{y}^{\prime}=\frac 1  {A^{\prime}}\int_{A^{\prime}} y d A^{\prime}&#10;$$&#10;abbiamo $Q=A'\overline y'$, e dunque possiamo scrivere&#10;$$&#10;\begin{gathered}&#10;\tau=\frac{V A'\overline y'}{I t}&#10;\end{gathered}&#10;$$&#10;\end{document}" title="IguanaTex Bitmap Display">
            <a:extLst>
              <a:ext uri="{FF2B5EF4-FFF2-40B4-BE49-F238E27FC236}">
                <a16:creationId xmlns:a16="http://schemas.microsoft.com/office/drawing/2014/main" id="{29B70DD0-CF4D-64F3-3B86-9BF72D5218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19411" y="436972"/>
            <a:ext cx="4701758" cy="5984055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5F726C69-2829-17AC-ED67-CE6195785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12040" y="227347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08A1-6E79-1F8E-1EE3-32406A1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5" y="2561787"/>
            <a:ext cx="10515600" cy="1325563"/>
          </a:xfrm>
        </p:spPr>
        <p:txBody>
          <a:bodyPr/>
          <a:lstStyle/>
          <a:p>
            <a:r>
              <a:rPr lang="en-IT" dirty="0"/>
              <a:t>Esempio: trave a sezione rettangolare</a:t>
            </a:r>
          </a:p>
        </p:txBody>
      </p:sp>
    </p:spTree>
    <p:extLst>
      <p:ext uri="{BB962C8B-B14F-4D97-AF65-F5344CB8AC3E}">
        <p14:creationId xmlns:p14="http://schemas.microsoft.com/office/powerpoint/2010/main" val="267539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DDBA6-3E8E-3C02-291C-58B05282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" y="1070578"/>
            <a:ext cx="2933700" cy="5181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left[y+\frac{1}{2}\left(\frac{h}{2}-y\right)\right]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 title="IguanaTex Bitmap Display">
            <a:extLst>
              <a:ext uri="{FF2B5EF4-FFF2-40B4-BE49-F238E27FC236}">
                <a16:creationId xmlns:a16="http://schemas.microsoft.com/office/drawing/2014/main" id="{0D7C5B11-D2D1-3D17-9B84-1C4178EE85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0" y="101974"/>
            <a:ext cx="5621185" cy="6654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D21F5-F096-3C5B-DAEA-589FBC15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97" y="1221453"/>
            <a:ext cx="2610895" cy="51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E74A-B531-9D47-5284-F44A5BCE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3" y="0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AA94-B3F5-275E-A0EE-67208809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703" y="2292350"/>
            <a:ext cx="2489200" cy="22733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 title="IguanaTex Bitmap Display">
            <a:extLst>
              <a:ext uri="{FF2B5EF4-FFF2-40B4-BE49-F238E27FC236}">
                <a16:creationId xmlns:a16="http://schemas.microsoft.com/office/drawing/2014/main" id="{F1EB4032-5C6D-5EAE-5426-A8F898F4F4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6703" y="2438400"/>
            <a:ext cx="7188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1801211"/>
            <a:ext cx="3378200" cy="23368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 title="IguanaTex Bitmap Display">
            <a:extLst>
              <a:ext uri="{FF2B5EF4-FFF2-40B4-BE49-F238E27FC236}">
                <a16:creationId xmlns:a16="http://schemas.microsoft.com/office/drawing/2014/main" id="{5ED91A9A-6F73-5680-750F-5CEE88C630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1807" y="455011"/>
            <a:ext cx="7188200" cy="1346200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/2 \mathrm{~mm}-\frac{1}{2}(50 \mathrm{~mm})\right](50 \mathrm{~mm})(100 \mathrm{~mm}) \\&#10;&amp; =18.75 \mathrm{~mm} \times 10^4 \mathrm{~mm}^3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253D704-6FF6-AC0C-B56D-24DE893FF4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1807" y="2214179"/>
            <a:ext cx="718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"/>
  <p:tag name="ORIGINALWIDTH" val="2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/>
  <p:tag name="IGUANATEXSIZE" val="20"/>
  <p:tag name="IGUANATEXCURSOR" val="1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/2 \mathrm{~mm}-\frac{1}{2}(50 \mathrm{~mm})\right](50 \mathrm{~mm})(100 \mathrm{~mm}) \\&#10;&amp; =18.75 \mathrm{~mm} \times 10^4 \mathrm{~mm}^3&#10;\end{aligned}&#10;$$&#10;&#10;&#10;\end{document}"/>
  <p:tag name="IGUANATEXSIZE" val="20"/>
  <p:tag name="IGUANATEXCURSOR" val="40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"/>
  <p:tag name="ORIGINALWIDTH" val="31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/>
  <p:tag name="IGUANATEXSIZE" val="20"/>
  <p:tag name="IGUANATEXCURSOR" val="6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Imponendo l'equilibrio alla traslazione in direzione longitudinale (in direzione opposta all'asse x) e utilizzando la formula della flessione si ottiene&#10;$$&#10;\leftarrow \Sigma F_x=0 ; \quad \int_{A^{\prime}} \sigma^{\prime} d A^{\prime}-\int_{A^{\prime}} \sigma d A^{\prime}-\tau(t d x)=0&#10;$$&#10;Adoperando la formula della flessione, otteniamo&#10;$$&#10;\int_{A^{\prime}}\left(\frac{M+d M}{I}\right) y d A^{\prime}-\int_{A^{\prime}}\left(\frac{M}{I}\right) y d A^{\prime}-\tau(t d x)=0&#10;$$&#10;Semplificando, otteniamo:&#10;$$&#10;\left(\frac{d M}{I}\right) \int_{A^{\prime}} y d A^{\prime}=\tau(t d x) &#10;$$&#10;Risolvendo in funzione di $\tau$ si ottiene&#10;$$&#10;\tau=\frac{1}{I t}\left(\frac{d M}{d x}\right) \int_{A'} y d A^{\prime}&#10;$$&#10;Questa equazione può essere semplificata considerando che &#10;$$V=\frac{d M}{d x}$$ &#10;in modo da ottenere:&#10;$$&#10;\tau=\frac{V}{I t} \int_{A'} y d A^{\prime}&#10;$$&#10;&#10;&#10;&#10;\end{document}"/>
  <p:tag name="IGUANATEXSIZE" val="20"/>
  <p:tag name="IGUANATEXCURSOR" val="10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"/>
  <p:tag name="ORIGINALWIDTH" val="198"/>
  <p:tag name="OUTPUTTYPE" val="PDF"/>
  <p:tag name="IGUANATEXVERSION" val="160"/>
  <p:tag name="LATEXADDIN" val="\documentclass{article}&#10;\usepackage{amsmath,bbm,mathrsfs}&#10;\setlength\parindent{0em}&#10;\usepackage{geometry}&#10;\geometry{textwidth=7cm}&#10;\setlength\parskip{1em}&#10;\pagestyle{empty}&#10;\begin{document}&#10;Partendo da&#10;$$&#10;\tau=\frac{V}{I t} \int_{A'} y d A^{\prime}&#10;$$&#10;poniamo&#10;$$&#10;Q=\int_{A^{\prime}} y d A^{\prime}=\bar{y}^{\prime} A^{\prime}&#10;$$&#10;e possiamo scrivere&#10;$$&#10;\begin{gathered}&#10;\tau=\frac{V Q}{I t}&#10;\end{gathered}&#10;$$&#10;In alternativa, introducendo il baricentro di $A'$&#10;$$&#10;\bar{y}^{\prime}=\frac 1  {A^{\prime}}\int_{A^{\prime}} y d A^{\prime}&#10;$$&#10;abbiamo $Q=A'\overline y'$, e dunque possiamo scrivere&#10;$$&#10;\begin{gathered}&#10;\tau=\frac{V A'\overline y'}{I t}&#10;\end{gathered}&#10;$$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left[y+\frac{1}{2}\left(\frac{h}{2}-y\right)\right]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/>
  <p:tag name="IGUANATEXSIZE" val="20"/>
  <p:tag name="IGUANATEXCURSOR" val="9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/>
  <p:tag name="IGUANATEXSIZE" val="20"/>
  <p:tag name="IGUANATEXCURSOR" val="4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 formula del taglio</vt:lpstr>
      <vt:lpstr>Taglio nelle travi</vt:lpstr>
      <vt:lpstr>PowerPoint Presentation</vt:lpstr>
      <vt:lpstr>PowerPoint Presentation</vt:lpstr>
      <vt:lpstr>PowerPoint Presentation</vt:lpstr>
      <vt:lpstr>Esempio: trave a sezione rettangolare</vt:lpstr>
      <vt:lpstr>PowerPoint Presentation</vt:lpstr>
      <vt:lpstr>Esempio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formula del taglio</dc:title>
  <dc:creator>Giuseppe Tomassetti</dc:creator>
  <cp:lastModifiedBy>Giuseppe Tomassetti</cp:lastModifiedBy>
  <cp:revision>12</cp:revision>
  <dcterms:created xsi:type="dcterms:W3CDTF">2023-09-28T10:25:47Z</dcterms:created>
  <dcterms:modified xsi:type="dcterms:W3CDTF">2023-10-08T10:48:35Z</dcterms:modified>
</cp:coreProperties>
</file>