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81" r:id="rId4"/>
    <p:sldId id="284" r:id="rId5"/>
    <p:sldId id="282" r:id="rId6"/>
    <p:sldId id="283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BA86F-F079-94EB-6A06-EEDE1AA868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F0DF2-84FC-3CE5-5E39-B303171D0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259C-A499-3345-6729-3C954C84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A133-342A-F412-2835-7465F55E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8A765-4644-1626-4235-EA7590E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2294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F061-DCF3-9CCC-FF5C-47D5F07D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6944D-EA2F-E0BB-7C8C-A5339193A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CF778-F9E7-196A-DEDC-682BEDF2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741B5-9F33-C76F-D413-71162D732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739CB-DA98-6B60-6AAC-E41E46546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8458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5E78B-C49E-2DFD-4261-070E2234A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93F220-063F-82EA-E131-76D29979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06F5F-9836-A1F3-0BDA-C2DC8BF2D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54E3-0054-2FC8-7E59-8655A624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2BD78-F83C-4E9E-5DF3-24CBBA44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5806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97EE-3C2B-EF3B-3681-B6883E59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B072D-0F4C-4ACB-8F35-6C48BF02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91B0F-902F-3885-2CC3-B4F14F65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C833D-6A47-78D7-35A2-2B9A54FC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38371-396E-5A38-4111-B8867E2D1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794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DB1B4-3411-FECE-F394-8CE702B6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F1A74-A774-2ADB-A166-C0611FEF4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EEBB4-8477-718C-05D1-A0F8FC76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27FAB-11F9-C69D-7E54-5FFA0945D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1A64-5F1E-3CF0-B904-BDC06284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05023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76E1-CC80-59B0-35F9-39F427A8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87B7-D4DC-09C8-8ACD-447F8F9510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95EF3-D846-21DE-A514-876071F69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7B28E-0775-892D-62B0-264D0F69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1B782-A46A-83A4-798D-AD6BA583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8AE6E-1F61-BA17-F4BC-55381C67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3321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E261-26F1-992F-1971-A27F0A41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976C-EB13-3205-88DF-02DF947E4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75C0E-5A43-13A9-769B-C5A9359AF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64116-67E2-B156-6F25-C24C92DF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46C216-DDCB-561B-4C6B-C89802E46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3A99C-CF41-A840-B7FE-FCBA9D850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A7D6EE-9850-5261-568C-52D0EEB6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AA7F2-2F63-4B94-1116-9003473E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52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CA8-8FAC-C52D-25C9-1A30CBED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980891-7B68-10D7-0C7E-1056EEAE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4EF16C-E062-6B55-B1A1-7B443A35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6725D-EA10-FC26-0193-700DBD473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12949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16AB02-CD4B-E65F-95BC-D529B037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C1CF3-F687-7158-57E1-726F2672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F20C5-D133-9F85-6F88-7337DD306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136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6D05C-6094-9C1B-D57A-AD24BBD69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AB6A-8B78-1570-E2C7-61B75A595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5ADB06-D36C-6151-8A62-C018E4D38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6FAF4-82BB-91F9-48CC-0D890A65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966C9-3A56-DA06-DA2D-062B6182E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21429-4334-0F0E-98FA-C11819D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45348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EDEE1-B227-47D9-AF52-A6825BD0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E855C0-2F45-CC77-F4E0-F7B11E3B06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8BC2B-810D-85C1-6017-38903AE9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A8160A-DD75-9BD2-8875-7F85E942D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407F8-8D88-8DE5-1596-83184670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7BA3D-6D5D-012A-67D4-D4618395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95282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88F139-E4C5-D1D5-7F61-7BEF886B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AF033-AB98-D06F-222E-0FB75D903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5A6B6-186A-1613-011D-86BBAD9D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56781-DA97-0D48-A464-349D03D16B8D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CC7E6-DE49-197E-A6B9-CCF0F276C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B09AF-F0CE-DC7D-0275-67CAD360C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BAD5E-AF8C-D741-8BE9-F87EBCC8F8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402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9.emf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22.emf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9A4E-0688-D9C9-B8E0-5645013A93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Esercizi su tensioni normali e tangenziali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054D7-92C0-1065-911F-150FF92BCC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445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5BF7F-7A08-20E7-82D5-4C8AEEC6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C4464-9F24-3541-AE18-2415A6B19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931"/>
            <a:ext cx="3837288" cy="3096759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 title="IguanaTex Bitmap Display">
            <a:extLst>
              <a:ext uri="{FF2B5EF4-FFF2-40B4-BE49-F238E27FC236}">
                <a16:creationId xmlns:a16="http://schemas.microsoft.com/office/drawing/2014/main" id="{6E2297F3-E6C4-DBE2-AB68-DD18E460B0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20745" y="1971931"/>
            <a:ext cx="7188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4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63CD-FDA9-2B52-0ABD-EAB3BCF5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565" y="-141288"/>
            <a:ext cx="10515600" cy="1325563"/>
          </a:xfrm>
        </p:spPr>
        <p:txBody>
          <a:bodyPr/>
          <a:lstStyle/>
          <a:p>
            <a:r>
              <a:rPr lang="en-IT" dirty="0"/>
              <a:t>Soluzione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6ABB1B-42BF-16D8-45E0-6EB860A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06450" y="912129"/>
            <a:ext cx="3746500" cy="34036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D57935D2-5463-6570-B361-5DC9191210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67505" y="215900"/>
            <a:ext cx="6934200" cy="6426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0725B0-DBCE-8945-F732-D3524604A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50" y="4581634"/>
            <a:ext cx="2850947" cy="2187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172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6B66-EA08-447D-430A-A902BC3FB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 title="IguanaTex Bitmap Display">
            <a:extLst>
              <a:ext uri="{FF2B5EF4-FFF2-40B4-BE49-F238E27FC236}">
                <a16:creationId xmlns:a16="http://schemas.microsoft.com/office/drawing/2014/main" id="{8DC8F3DA-D888-9232-3AFA-439A41FE03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13041" y="814386"/>
            <a:ext cx="5782946" cy="11463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A3F448-AA09-A49B-3424-97236785BE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3047" y="814386"/>
            <a:ext cx="5769416" cy="4689475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 title="IguanaTex Bitmap Display">
            <a:extLst>
              <a:ext uri="{FF2B5EF4-FFF2-40B4-BE49-F238E27FC236}">
                <a16:creationId xmlns:a16="http://schemas.microsoft.com/office/drawing/2014/main" id="{B858C1ED-36A6-5098-E6A2-9D125CE7E15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13040" y="2243137"/>
            <a:ext cx="5144605" cy="447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98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570E-5486-55FD-95C2-44AAF717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63526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 title="IguanaTex Bitmap Display">
            <a:extLst>
              <a:ext uri="{FF2B5EF4-FFF2-40B4-BE49-F238E27FC236}">
                <a16:creationId xmlns:a16="http://schemas.microsoft.com/office/drawing/2014/main" id="{A23842F4-94EE-0729-B7A9-992E939913B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962102" y="2053732"/>
            <a:ext cx="5765800" cy="1397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5F1BE-2284-11C0-FA6F-B6C295738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64" y="1421907"/>
            <a:ext cx="4737100" cy="2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08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 title="IguanaTex Bitmap Display">
            <a:extLst>
              <a:ext uri="{FF2B5EF4-FFF2-40B4-BE49-F238E27FC236}">
                <a16:creationId xmlns:a16="http://schemas.microsoft.com/office/drawing/2014/main" id="{5475F346-B9C6-661B-032B-D24BE5301F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168231" y="226520"/>
            <a:ext cx="5103813" cy="4003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61D69C-E232-C07D-2777-38C307E6F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7" y="2962768"/>
            <a:ext cx="3429000" cy="203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F95BD8-1D6B-A77E-CCA4-36DAC5AD57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7" y="226520"/>
            <a:ext cx="4737100" cy="254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743EBE-58FE-2C97-20A9-A6E5D05ECF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4767" y="5262453"/>
            <a:ext cx="4013200" cy="158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DAA5E3-37C7-C0F9-4663-637920970E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8237" y="5215202"/>
            <a:ext cx="37719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5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AB80-99E0-3CBC-54A1-EB058E3A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3" y="-263525"/>
            <a:ext cx="10515600" cy="1325563"/>
          </a:xfrm>
        </p:spPr>
        <p:txBody>
          <a:bodyPr/>
          <a:lstStyle/>
          <a:p>
            <a:r>
              <a:rPr lang="en-IT" dirty="0"/>
              <a:t>Esercizio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 title="IguanaTex Bitmap Display">
            <a:extLst>
              <a:ext uri="{FF2B5EF4-FFF2-40B4-BE49-F238E27FC236}">
                <a16:creationId xmlns:a16="http://schemas.microsoft.com/office/drawing/2014/main" id="{7A0B55FA-EA24-FA48-C60B-18ADA64AEF1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5054600"/>
            <a:ext cx="7188200" cy="838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BEA51AC-9358-6A21-41C5-CA99250C1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3300" y="965200"/>
            <a:ext cx="5105400" cy="362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8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7BCDD91-8D8F-0F55-6018-8059EA191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41204" y="433387"/>
            <a:ext cx="4912595" cy="1095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8237E4-86CA-D064-3092-9CA765829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049" y="1947861"/>
            <a:ext cx="4924750" cy="15214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448B78-B94D-A86B-EC9F-11D2BC7CF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6" y="137916"/>
            <a:ext cx="3957638" cy="281007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 title="IguanaTex Bitmap Display">
            <a:extLst>
              <a:ext uri="{FF2B5EF4-FFF2-40B4-BE49-F238E27FC236}">
                <a16:creationId xmlns:a16="http://schemas.microsoft.com/office/drawing/2014/main" id="{34758CFD-D08E-D59B-1ACB-BD0A78425A1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34751" y="3285930"/>
            <a:ext cx="5861249" cy="27338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1812B7-2E59-2F2A-4C62-99749D408C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2399" y="3937640"/>
            <a:ext cx="35814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215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6B0D3-B692-BB2C-DEAF-11082BF28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198" y="4864100"/>
            <a:ext cx="3581400" cy="1993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80AAF1-5A87-5056-0E6F-183222373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77" y="0"/>
            <a:ext cx="4124923" cy="6858000"/>
          </a:xfrm>
          <a:prstGeom prst="rect">
            <a:avLst/>
          </a:prstGeom>
        </p:spPr>
      </p:pic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 title="IguanaTex Bitmap Display">
            <a:extLst>
              <a:ext uri="{FF2B5EF4-FFF2-40B4-BE49-F238E27FC236}">
                <a16:creationId xmlns:a16="http://schemas.microsoft.com/office/drawing/2014/main" id="{11470BE5-9230-4C7A-1B57-F92E75FE02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47648" y="228601"/>
            <a:ext cx="4635499" cy="4635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1819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lampada da \(80-\text{kg}\) è sostenuta da due funi \(AB\) e \(BC\). Se \(AB\) ha un diametro di \(10 \text{ mm}\) e \(BC\) ha un diametro di \(8 \text{ mm}\), determinare lo sforzo normale medio in ciascuna fune.&#10;&#10;&#10;&#10;\end{document}"/>
  <p:tag name="IGUANATEXSIZE" val="20"/>
  <p:tag name="IGUANATEXCURSOR" val="4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3"/>
  <p:tag name="ORIGINALWIDTH" val="27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ndichiamo con $\mathbf F_{BA}$ e $\mathbf F_{BC}$ le forze trasmesse dai due cavi.&#10;&#10;Imponendo l'equilibrio lungo la direzione orizzontale troviamo:&#10;$$&#10;F_{B C}\left(\frac{4}{5}\right)-F_{B A} \cos 60^{\circ}=0&#10;$$&#10;&#10;Imponendo l'equilibrio lungo la direzione verticale otteniamo:&#10;$$&#10;F_{B C}\left(\frac{3}{5}\right)+F_{B A} \sin 60^{\circ}-784.8 \mathrm{~N}=0&#10;$$&#10;Risolvendo:&#10;$$&#10;F_{B C}=395.2 \mathrm{~N}, \quad F_{B A}=632.4 \mathrm{~N}&#10;$$&#10;Le tensioni normali medie sono:&#10;$$&#10;\begin{aligned}&#10;&amp; \sigma_{B C}=\frac{F_{B C}}{A_{B C}}=\frac{395.2 \mathrm{~N}}{\pi(0.004 \mathrm{~m})^2}=7.86 \mathrm{MPa} \\&#10;&amp; \sigma_{B A}=\frac{F_{B A}}{A_{B A}}=\frac{632.4 \mathrm{~N}}{\pi(0.005 \mathrm{~m})^2}=8.05 \mathrm{MPa}&#10;\end{aligned}&#10;$$&#10;&#10;&#10;\end{document}"/>
  <p:tag name="IGUANATEXSIZE" val="20"/>
  <p:tag name="IGUANATEXCURSOR" val="6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La barra nella Figura 1-15a ha una larghezza costante di \(35 \, \text{mm}\) e uno spessore di \(10 \, \text{mm}\). Determina la massima tensione normale media nella barra quando è sottoposta al carico mostrato.&#10;&#10;&#10;\end{document}"/>
  <p:tag name="IGUANATEXSIZE" val="28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assiali interne nelle regioni \(AB, BC\), e \(CD\) sono tutte costanti ma hanno intensit\`a diverse. &#10;&#10;Utilizzando il metodo delle sezioni, le azioni interne sono mostrate nei diagrammi delle forze sul corpo libero dei segmenti di sinistra mostrati in Fig. 1-15b. &#10;&#10;Il diagramma delle forze normali, che rappresenta graficamente questi risultati, è mostrato in Fig. 1-15c. Il carico più grande è nella regione \(BC\), dove \(N_{BC} = 30 \, \text{kN}\). Poiché l'area della sezione trasversale della barra è costante, la più grande tensione normale media si verifica anche all'interno di questa regione della barra.&#10;&#10;Tensione Normale Media. Abbiamo&#10;\[&#10;\sigma_{BC} = \frac{N_{BC}}{A} = \frac{30 \times 10^3 \, \text{N}}{(0.035 \, \text{m})(0.010 \, \text{m})} = 85.7 \, \text{MPa} \quad \text{Risposta.}&#10;\]&#10;&#10;La distribuzione degli sforzi che agiscono su una sezione trasversale arbitraria della barra all'interno della regione \(BC\) è mostrata in Fig. \(1-15 d\).&#10;&#10;\end{document}"/>
  <p:tag name="IGUANATEXSIZE" val="20"/>
  <p:tag name="IGUANATEXCURSOR" val="8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"/>
  <p:tag name="ORIGINALWIDTH" val="227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&#10;Se l'incastro in legno ha uno spessore di \(150 \, \text{mm}\), determinare lo sforzo di taglio medio lungo i piani \(a-a\) e \(b-b\) dell'elemento collegato. Per ogni piano, rappresentare lo stato di sollecitazione su un elemento del materiale.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iferendosi al diagramma delle forze sul corpo libero &#10;$$&#10;\stackrel{+}{\rightarrow} F_x = 0 ; \quad 6 \, \text{kN} - F - F = 0 \quad F = 3 \, \text{kN}&#10;$$&#10;Ora consideriamo l'equilibrio dei segmenti tagliati lungo i piani di taglio \(a-a\) e \(b-b\), mostrati nelle Fig. \(1-22 c\) e \(1-22 d\).&#10;$$&#10;\begin{aligned}&#10;&amp; \stackrel{\Sigma}{\rightarrow} F_x = 0 ; \quad V_a - 3 \, \text{kN} = 0 \quad V_a = 3 \, \text{kN} \\&#10;&amp; \stackrel{\pm}{\rightarrow} F_x = 0 ; \quad 3 \, \text{kN} - V_b = 0 \quad V_b = 3 \, \text{kN} \&#10;\end{aligned}&#10;$$&#10;&#10;$$&#10;\begin{aligned}&#10;&amp; \left( \tau_a \right)_{\text{avg}} = \frac{V_a}{A_a} = \frac{3 \times 10^3 \, \text{N}}{(0.1 \, \text{m}) (0.15 \, \text{m})} = 200 \, \text{kPa} \\&#10;&amp; \left( \tau_b \right)_{\text{avg}} = \frac{V_b}{A_b} = \frac{3 \times 10^3 \, \text{N}}{(0.125 \, \text{m}) (0.15 \, \text{m})} = 160 \, \text{kPa} \&#10;\end{aligned}&#10;$$&#10;&#10;&#10;Lo stato di sollecitazione sugli elementi situati sulle sezioni \(a-a\) e \(b-b\) è mostrato nelle c e d.&#10;&#10;&#10;&#10;\end{document}"/>
  <p:tag name="IGUANATEXSIZE" val="20"/>
  <p:tag name="IGUANATEXCURSOR" val="117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etermina la tensione tangenziale media nel perno di diametro 20 mm in \(A\) e nel perno di diametro 30 mm in \(B\) che sostengono la trave nella Fig. 1-21a.&#10;&#10;&#10;\end{document}"/>
  <p:tag name="IGUANATEXSIZE" val="20"/>
  <p:tag name="IGUANATEXCURSOR" val="34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2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e forze sui perni possono essere ottenute considerando l'equilibrio della trave, Fig. 1-21b.&#10;$$&#10;\begin{array}{lll}&#10;\downarrow+\Sigma M_A=0 ; &amp; &amp; \\&#10;&amp; F_B\left(\frac{4}{5}\right)(6 \, \text{m}) - 30 \, \text{kN}(2 \, \text{m})=0 &amp; F_B=12.5 \, \text{kN} \\&#10;\stackrel{+}{\rightarrow} \Sigma F_x=0 ; &amp; (12.5 \, \text{kN})\left(\frac{3}{5}\right) - A_x=0 &amp; A_x=7.50 \, \text{kN} \\&#10;\uparrow \Sigma F_y=0 ; &amp; A_y+(12.5 \, \text{kN})\left(\frac{4}{5}\right) - 30 \, \text{kN}=0 &amp; A_y=20 \, \text{kN}&#10;\end{array}&#10;$$&#10;Quindi, la forza risultante che agisce sul perno \(A\) è&#10;$$&#10;F_A = \sqrt{A_x^2 + A_y^2} = \sqrt{(7.50 \, \text{kN})^2 + (20 \, \text{kN})^2} = 21.36 \, \text{kN}&#10;$$&#10;&#10;&#10;\end{document}"/>
  <p:tag name="IGUANATEXSIZE" val="20"/>
  <p:tag name="IGUANATEXCURSOR" val="86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Il perno in \( A \) è sostenuto da due &quot;lamine&quot; fisse, quindi il diagramma delle forze sul corpo libero del segmento centrale del perno mostrato nella Fig. 1-21c ha due superfici di taglio tra la trave e ogni lamina. Poiché la forza della trave \( (21.36 \, \text{kN}) \) che agisce sul perno è sostenuta dalla forza di taglio su ciascuna delle due superfici, viene chiamata taglio doppio. Quindi,&#10;\[&#10;V_A = \frac{F_A}{2} = \frac{21.36 \, \text{kN}}{2} = 10.68 \, \text{kN}&#10;\]&#10;Nella Fig. 1-21a, si noti che il perno \( B \) è soggetto a taglio singolo, che si verifica nella sezione tra il cavo e la trave, Fig. 1-21d. Per questo segmento del perno,&#10;\[&#10;V_B = F_B = 12.5 \, \text{kN}&#10;\]&#10;&#10;Sforzo Tagliante Medio.&#10;\[&#10;\begin{aligned}&#10;&amp; \left(\tau_A\right)_{\text{avg}} = \frac{V_A}{A_A} = \frac{10.68 \times 10^3 \, \text{N}}{\frac{\pi}{4}(0.02 \, \text{m})^2} = 34.0 \, \text{MPa} \\&#10;&amp; \left(\tau_B\right)_{\text{avg}} = \frac{V_B}{A_B} = \frac{12.5 \times 10^3 \, \text{N}}{\frac{\pi}{4}(0.03 \, \text{m})^2} = 17.7 \, \text{MPa}&#10;\end{aligned}&#10;\]&#10;Risposta.&#10;&#10;\end{document}"/>
  <p:tag name="IGUANATEXSIZE" val="20"/>
  <p:tag name="IGUANATEXCURSOR" val="23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</Words>
  <Application>Microsoft Macintosh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Esercizi su tensioni normali e tangenziali</vt:lpstr>
      <vt:lpstr>Esercizio</vt:lpstr>
      <vt:lpstr>Soluzione</vt:lpstr>
      <vt:lpstr>Esercizio</vt:lpstr>
      <vt:lpstr>Esercizio</vt:lpstr>
      <vt:lpstr>PowerPoint Presentation</vt:lpstr>
      <vt:lpstr>Esercizio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2</cp:revision>
  <dcterms:created xsi:type="dcterms:W3CDTF">2023-09-03T15:05:58Z</dcterms:created>
  <dcterms:modified xsi:type="dcterms:W3CDTF">2023-09-03T15:07:04Z</dcterms:modified>
</cp:coreProperties>
</file>