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09" r:id="rId2"/>
    <p:sldId id="331" r:id="rId3"/>
    <p:sldId id="333" r:id="rId4"/>
    <p:sldId id="335" r:id="rId5"/>
    <p:sldId id="316" r:id="rId6"/>
    <p:sldId id="334" r:id="rId7"/>
    <p:sldId id="337" r:id="rId8"/>
    <p:sldId id="332" r:id="rId9"/>
    <p:sldId id="336" r:id="rId10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9EF384-7D8A-9E4B-B802-7590AC4E5743}" v="2752" dt="2023-09-02T13:25:38.9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87"/>
  </p:normalViewPr>
  <p:slideViewPr>
    <p:cSldViewPr snapToGrid="0">
      <p:cViewPr varScale="1">
        <p:scale>
          <a:sx n="104" d="100"/>
          <a:sy n="104" d="100"/>
        </p:scale>
        <p:origin x="800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2ECF5-6759-CB49-9E95-4ED60DCDAE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2E835C-C274-D219-5DDD-6F18535079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787B6C-D3D0-725E-036C-63563F10D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314AE-FFC2-7648-D55A-9EDD248D5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137F6-112D-651C-08E3-B0289262B1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02814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AC738-7A0A-4323-47A0-9D91B7C51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6BC2BE-DDA7-2882-1A78-C73DC352A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6C49FD-9477-F2C8-78CD-F8E6DE036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5E5C1F-C035-21E5-8ED1-83F433D14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123AF-B6AB-D5E7-23F2-6DB675664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837478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75ACD0-AE7D-5053-DBC1-A5EF24B93E9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62538BE-11E3-339B-1022-8437F873A8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2B3CC9-40F2-2C34-08AB-7CB711CF7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4E9EC7-37C7-3626-8CF9-58A3373BD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DDAF7D-F091-72E9-5405-E0F66F760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715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422AB-954E-9B84-476A-1D6537C9E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A759B-1503-02DC-1058-F99E94AEA6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17E2D9-2B4A-D9AB-1E3A-42B71ED5BA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4DFF4B-C2D9-FA1C-2014-C3AC70967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F622E5-D222-E553-BD93-06EFCB6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88461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4EF75-E901-B638-DE94-9ABEFBF44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1ABBEB-CFF8-9AD8-C523-3B675643EA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D303A6-F23A-8B13-2C7C-3A80AF69F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83CE21-5986-AEA2-D6DB-BA54737F7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BC52D-E81C-3487-9554-E42568AD7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800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2CB3A-369A-CF67-D12D-D34CC96D2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BD25B-FE71-FFBC-B7CF-DEF91E33C1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04D276-368D-9929-8419-31EF1A846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9611C4-1346-21F4-FF43-0E3448CAB0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6AF845-473D-B1C9-396D-5451F97715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491FC7-190D-CB41-CE79-F6F600D8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2686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3602E-BD67-A62B-7CF3-2E84595A07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A7896A-209C-7D39-D224-8F39A187D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F269EF-73D7-2F70-1265-10A6529923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63C2503-77E7-12CA-4160-773AE43A14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15FF50-F495-DBC0-DA1A-ED30615457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E93DA-F63E-AD39-19DE-6EB13A1D62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985BB-76DB-C989-04FC-1EB0F576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ECD474-F3D9-BFE3-0172-7CB783F3D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93635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99FF4-356E-7DA7-F97A-F6F4FCA7B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2672F12-9320-6955-5E43-06BBD69CB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44BB35-B8A5-CECF-F825-6AD62A1F6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E65971-08A5-BD94-10A1-E3E78C1D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8568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C24299-807E-7450-6582-23C10F0C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8A3412-8C2E-2AC6-0DCF-3EC1456AF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ABBCE-CD71-1E4A-6A3A-F61F30E7E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08831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1AB5D-D627-F00F-6C4C-0EC7FADA5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1C3E3-300A-61A6-0A68-840FB8B98F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EBBC7-3F28-F3B1-A1C5-CFF357922B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AEE5E6-806C-2145-A5D1-C523C854F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3E05DB-B062-6183-EA19-8482F9FAD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7E7E10-F565-CA9C-F30A-4E6791C4B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900503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499E7-2F72-BF88-9869-B78E38E14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5082AC-87EB-54A7-360B-44CA2868E5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7359CD-6E7B-7768-FB57-2F35A7BA91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FD4C02-EE07-D696-4F44-E4F40F1A2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E7843-4EF9-55DF-F60C-02B9ACB04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2CF918-ABBF-CC9A-E5E4-094ACAAFD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6464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1833A2-1488-F39B-92DC-03585D969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A27AC-4F2D-8916-7114-97F69C0DFD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66034-F2F7-F4A2-775B-7B33B411C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DE21F-A652-0743-87E0-3D1A1B5CAE24}" type="datetimeFigureOut">
              <a:rPr lang="en-IT" smtClean="0"/>
              <a:t>03/09/23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DBA6FD-516A-F9D0-80BB-C73331F9D5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E3E9C-4F0F-1D02-2F1E-DFE35931E2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35B268-4AF9-6744-9316-E294904D72EA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907587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12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41FA3A-A539-B812-FA8C-6909D5B44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Introduzione al corso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3B08ED-D077-60C6-6B54-786BE6C23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T" dirty="0"/>
              <a:t>Scienza delle Costruzioni tratta </a:t>
            </a:r>
          </a:p>
          <a:p>
            <a:pPr lvl="1"/>
            <a:r>
              <a:rPr lang="en-IT" dirty="0"/>
              <a:t>la </a:t>
            </a:r>
            <a:r>
              <a:rPr lang="en-IT" b="1" dirty="0"/>
              <a:t>meccanica dei materiali</a:t>
            </a:r>
            <a:r>
              <a:rPr lang="en-IT" dirty="0"/>
              <a:t> di comune impiego nell’ingegneria</a:t>
            </a:r>
          </a:p>
          <a:p>
            <a:pPr lvl="1"/>
            <a:r>
              <a:rPr lang="en-GB" dirty="0"/>
              <a:t>L</a:t>
            </a:r>
            <a:r>
              <a:rPr lang="en-IT" dirty="0"/>
              <a:t>a </a:t>
            </a:r>
            <a:r>
              <a:rPr lang="en-IT" b="1" dirty="0"/>
              <a:t>meccanica delle strutture </a:t>
            </a:r>
            <a:r>
              <a:rPr lang="en-IT" dirty="0"/>
              <a:t>realizzate adoperando questi materiali.</a:t>
            </a:r>
          </a:p>
          <a:p>
            <a:r>
              <a:rPr lang="en-IT" dirty="0"/>
              <a:t>Alla fine del corso saprete:</a:t>
            </a:r>
          </a:p>
          <a:p>
            <a:pPr lvl="1"/>
            <a:r>
              <a:rPr lang="en-IT" dirty="0"/>
              <a:t>Imparare a valutare lo stato di sollecitazione dell’elemento resistente di un manufatto.</a:t>
            </a:r>
          </a:p>
        </p:txBody>
      </p:sp>
    </p:spTree>
    <p:extLst>
      <p:ext uri="{BB962C8B-B14F-4D97-AF65-F5344CB8AC3E}">
        <p14:creationId xmlns:p14="http://schemas.microsoft.com/office/powerpoint/2010/main" val="2709960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4C74E5-8717-8197-5DD6-07B33835DF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390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T" dirty="0"/>
              <a:t>Esempio di applicazione della meccanica dei materiali: dimensionamento di un componente meccanico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C1D2789-F859-32A7-537C-690E136049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966817" y="1583473"/>
            <a:ext cx="6126632" cy="3144643"/>
          </a:xfrm>
          <a:prstGeom prst="rect">
            <a:avLst/>
          </a:prstGeom>
        </p:spPr>
      </p:pic>
      <p:pic>
        <p:nvPicPr>
          <p:cNvPr id="12" name="Picture 11" descr="\documentclass[a5paper]{article}&#10;\usepackage{amsmath,bbm,mathrsfs}&#10;\setlength\parindent{0em}&#10;\pagestyle{empty}&#10;\begin{document}&#10;&#10;L'albero motore \(AB\) di un'automobile è realizzato in acciaio con una tensione tangenziale ammissibile di \(\tau_{\text{amm}} = 56 \, \text{MPa}\). Se il diametro esterno dell'albero è \(62.5 \, \text{mm}\) e il motore eroga \(165 \, \text{kW}\) all'albero quando ruota a \(1140 \, \text{giri/min}\), determina lo spessore minimo richiesto della parete dell'albero.&#10;&#10;&#10;\end{document}" title="IguanaTex Bitmap Display">
            <a:extLst>
              <a:ext uri="{FF2B5EF4-FFF2-40B4-BE49-F238E27FC236}">
                <a16:creationId xmlns:a16="http://schemas.microsoft.com/office/drawing/2014/main" id="{2E6769CE-4489-9655-BC35-70F8EF6E4BC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8551" y="1870616"/>
            <a:ext cx="5767659" cy="1195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0198AC-F7BD-5DE5-DCB2-97360BF80E4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532" y="3626779"/>
            <a:ext cx="3303858" cy="2977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0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4A567-3869-2000-43FD-CB2D0C305E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743" y="0"/>
            <a:ext cx="10515600" cy="1325563"/>
          </a:xfrm>
        </p:spPr>
        <p:txBody>
          <a:bodyPr/>
          <a:lstStyle/>
          <a:p>
            <a:r>
              <a:rPr lang="en-IT" dirty="0"/>
              <a:t>Vefiche di elementi costruttivi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6162158-9A1E-1762-8B29-E7A4477EAD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59" y="2071185"/>
            <a:ext cx="2882900" cy="24257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pagestyle{empty}&#10;\begin{document}&#10;&#10;Il gancio è soggetto a una forza di \(400 \, \text{N}\). Determina lo stato di tensione nel punto \(B\) alla sezione \(a-a\). &#10;&#10;La sezione trasversale ha un diametro di \(12 \, \text{mm}\). &#10;&#10;Utilizza la formula della trave curva per calcolare la tensione nei punti A e B.&#10;&#10;&#10;\end{document}" title="IguanaTex Bitmap Display">
            <a:extLst>
              <a:ext uri="{FF2B5EF4-FFF2-40B4-BE49-F238E27FC236}">
                <a16:creationId xmlns:a16="http://schemas.microsoft.com/office/drawing/2014/main" id="{8216CF71-5F6C-0C8D-8130-4A2FA2CDB2E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054659" y="2857500"/>
            <a:ext cx="87122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3998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5C3D3-3F72-E411-0B79-5A83C8565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Fenomeni di instabilita’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C98104-2ACF-6B3B-9443-5B1651DC0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1091" y="1936014"/>
            <a:ext cx="3340100" cy="4648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C33C99E-4B70-21C5-9EC3-01CDC7B971BD}"/>
              </a:ext>
            </a:extLst>
          </p:cNvPr>
          <p:cNvSpPr txBox="1"/>
          <p:nvPr/>
        </p:nvSpPr>
        <p:spPr>
          <a:xfrm>
            <a:off x="838200" y="2115157"/>
            <a:ext cx="609971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/>
              <a:t>Le colonne tubolari utilizzate per sostenere questo serbatoio d'acqua sono state rinforzate in tre punti lungo la loro lunghezza per prevenirne il collasso per instabilità flessionale (o "buckling" in inglese).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67E716E-4462-C9B6-9766-92E3BB8A16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6974" y="3369671"/>
            <a:ext cx="1663700" cy="356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577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441F54B-DED2-2615-8D62-45551CEBB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7051" y="2619520"/>
            <a:ext cx="5679661" cy="38883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7B94652-9351-B3C9-CD72-840CFA40CCD8}"/>
              </a:ext>
            </a:extLst>
          </p:cNvPr>
          <p:cNvSpPr txBox="1"/>
          <p:nvPr/>
        </p:nvSpPr>
        <p:spPr>
          <a:xfrm>
            <a:off x="7991062" y="119264"/>
            <a:ext cx="3410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 sz="2400"/>
              <a:t>Alcuni esempi di strutture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2BD098-C749-078F-D47D-8244820C4D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29" y="3606800"/>
            <a:ext cx="3771900" cy="3251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EB184AF-9B84-B71B-6B40-FB59DA63FA0B}"/>
              </a:ext>
            </a:extLst>
          </p:cNvPr>
          <p:cNvSpPr txBox="1"/>
          <p:nvPr/>
        </p:nvSpPr>
        <p:spPr>
          <a:xfrm>
            <a:off x="3858229" y="911982"/>
            <a:ext cx="1480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T"/>
              <a:t>Telaio (frame)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2573F1-968A-9096-129F-9851AFF566CE}"/>
              </a:ext>
            </a:extLst>
          </p:cNvPr>
          <p:cNvSpPr txBox="1"/>
          <p:nvPr/>
        </p:nvSpPr>
        <p:spPr>
          <a:xfrm>
            <a:off x="6648497" y="207403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/>
              <a:t>Guscio (shell)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3E221E-144F-DF3F-1E87-97B4AF0C8D5E}"/>
              </a:ext>
            </a:extLst>
          </p:cNvPr>
          <p:cNvSpPr txBox="1"/>
          <p:nvPr/>
        </p:nvSpPr>
        <p:spPr>
          <a:xfrm>
            <a:off x="671082" y="3149390"/>
            <a:ext cx="63742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/>
              <a:t>Travatura reticolare (truss)</a:t>
            </a:r>
          </a:p>
        </p:txBody>
      </p:sp>
      <p:pic>
        <p:nvPicPr>
          <p:cNvPr id="9" name="Picture 9">
            <a:extLst>
              <a:ext uri="{FF2B5EF4-FFF2-40B4-BE49-F238E27FC236}">
                <a16:creationId xmlns:a16="http://schemas.microsoft.com/office/drawing/2014/main" id="{860DBC01-6DAF-4953-B8B8-C92DD8413C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104" y="302917"/>
            <a:ext cx="3040495" cy="277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934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705A2-4B74-5BD8-BA3F-63273083A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T" dirty="0"/>
              <a:t>Applicazione della meccanica delle strutture: calcolo di spostamenti dovuti a carichi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34087C0-B816-455D-85FD-314A5FC5B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82129"/>
            <a:ext cx="4584700" cy="3429000"/>
          </a:xfrm>
          <a:prstGeom prst="rect">
            <a:avLst/>
          </a:prstGeom>
        </p:spPr>
      </p:pic>
      <p:pic>
        <p:nvPicPr>
          <p:cNvPr id="21" name="Picture 20" descr="\documentclass{article}&#10;\usepackage{amsmath,bbm,mathrsfs}&#10;\setlength\parindent{0em}&#10;\usepackage{geometry}&#10;\geometry{textwidth=8cm}&#10;\pagestyle{empty}&#10;\begin{document}&#10;&#10;La passerella in figura è originariamente orizzontale e sostenuta da due cavi, ciascuno con un'area trasversale di \(36 \, \text{mm}^2\), e modulo di Young \(E=200 \, \text{GPa}\). \medskip&#10;&#10;Determinare la rotazione della passerella quando viene applicato un carico uniforme di $90$kN/m.&#10;&#10;&#10;&#10;\end{document}" title="IguanaTex Bitmap Display">
            <a:extLst>
              <a:ext uri="{FF2B5EF4-FFF2-40B4-BE49-F238E27FC236}">
                <a16:creationId xmlns:a16="http://schemas.microsoft.com/office/drawing/2014/main" id="{BC2F923D-DA8A-6858-4EC0-3DE28295C1E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839522" y="2883829"/>
            <a:ext cx="5867400" cy="193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600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A5B16-DCB5-9DBF-4634-7D1AA94445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T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D5184B2-8E2B-31A1-4B92-855C802BE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9342" y="1864090"/>
            <a:ext cx="5651500" cy="40767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F3B6F9D-AFE5-1C73-157E-D9B622C977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155" y="2671805"/>
            <a:ext cx="4000500" cy="208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6087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3456-59AF-1175-BF49-35DEEE374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T" dirty="0"/>
              <a:t>Applicazione della meccanica delle strutture: interpretazione dei </a:t>
            </a:r>
            <a:r>
              <a:rPr lang="en-GB" dirty="0" err="1"/>
              <a:t>risultati</a:t>
            </a:r>
            <a:r>
              <a:rPr lang="en-GB" dirty="0"/>
              <a:t> di un </a:t>
            </a:r>
            <a:r>
              <a:rPr lang="en-GB" dirty="0" err="1"/>
              <a:t>codice</a:t>
            </a:r>
            <a:r>
              <a:rPr lang="en-GB" dirty="0"/>
              <a:t> di </a:t>
            </a:r>
            <a:r>
              <a:rPr lang="en-GB" dirty="0" err="1"/>
              <a:t>calcolo</a:t>
            </a:r>
            <a:endParaRPr lang="en-IT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376A168-E41D-9DD9-24F8-B12511FAA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4291" y="1884881"/>
            <a:ext cx="5256930" cy="3707148"/>
          </a:xfrm>
          <a:prstGeom prst="rect">
            <a:avLst/>
          </a:prstGeom>
        </p:spPr>
      </p:pic>
      <p:pic>
        <p:nvPicPr>
          <p:cNvPr id="5" name="Content Placeholder 3">
            <a:extLst>
              <a:ext uri="{FF2B5EF4-FFF2-40B4-BE49-F238E27FC236}">
                <a16:creationId xmlns:a16="http://schemas.microsoft.com/office/drawing/2014/main" id="{89E055C5-804F-ADAD-A1C5-7D54D0A43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571" y="1884881"/>
            <a:ext cx="6213390" cy="3707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3644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AAFD1D-40E9-984D-57B7-D4E68C570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Prerequisiti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3B7C5-70B5-1894-CFB5-D96EDEDD26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Algebra lineare</a:t>
            </a:r>
            <a:r>
              <a:rPr lang="en-IT" dirty="0"/>
              <a:t>, vettori, calcolo differenziale in una e piu’ variabili, equazioni differenziali, meccanica dei sistemi di punti materiali, meccanica del corpo rigido (Analisi I, Analisi II, Geometria, Fisica I e Meccanica Razionale).</a:t>
            </a:r>
          </a:p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381822614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75"/>
  <p:tag name="OUTPUTTYPE" val="PDF"/>
  <p:tag name="IGUANATEXVERSION" val="160"/>
  <p:tag name="LATEXADDIN" val="\documentclass[a5paper]{article}&#10;\usepackage{amsmath,bbm,mathrsfs}&#10;\setlength\parindent{0em}&#10;\pagestyle{empty}&#10;\begin{document}&#10;&#10;L'albero motore \(AB\) di un'automobile è realizzato in acciaio con una tensione tangenziale ammissibile di \(\tau_{\text{amm}} = 56 \, \text{MPa}\). Se il diametro esterno dell'albero è \(62.5 \, \text{mm}\) e il motore eroga \(165 \, \text{kW}\) all'albero quando ruota a \(1140 \, \text{giri/min}\), determina lo spessore minimo richiesto della parete dell'albero.&#10;&#10;&#10;\end{document}"/>
  <p:tag name="IGUANATEXSIZE" val="20"/>
  <p:tag name="IGUANATEXCURSOR" val="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343"/>
  <p:tag name="OUTPUTTYPE" val="PDF"/>
  <p:tag name="IGUANATEXVERSION" val="160"/>
  <p:tag name="LATEXADDIN" val="\documentclass{article}&#10;\usepackage{amsmath,bbm,mathrsfs}&#10;\setlength\parindent{0em}&#10;\pagestyle{empty}&#10;\begin{document}&#10;&#10;Il gancio è soggetto a una forza di \(400 \, \text{N}\). Determina lo stato di tensione nel punto \(B\) alla sezione \(a-a\). &#10;&#10;La sezione trasversale ha un diametro di \(12 \, \text{mm}\). &#10;&#10;Utilizza la formula della trave curva per calcolare la tensione nei punti A e B.&#10;&#10;&#10;\end{document}"/>
  <p:tag name="IGUANATEXSIZE" val="20"/>
  <p:tag name="IGUANATEXCURSOR" val="39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6"/>
  <p:tag name="ORIGINALWIDTH" val="231"/>
  <p:tag name="OUTPUTTYPE" val="PDF"/>
  <p:tag name="IGUANATEXVERSION" val="160"/>
  <p:tag name="LATEXADDIN" val="\documentclass{article}&#10;\usepackage{amsmath,bbm,mathrsfs}&#10;\setlength\parindent{0em}&#10;\usepackage{geometry}&#10;\geometry{textwidth=8cm}&#10;\pagestyle{empty}&#10;\begin{document}&#10;&#10;La passerella in figura è originariamente orizzontale e sostenuta da due cavi, ciascuno con un'area trasversale di \(36 \, \text{mm}^2\), e modulo di Young \(E=200 \, \text{GPa}\). \medskip&#10;&#10;Determinare la rotazione della passerella quando viene applicato un carico uniforme di $90$kN/m.&#10;&#10;&#10;&#10;\end{document}"/>
  <p:tag name="IGUANATEXSIZE" val="20"/>
  <p:tag name="IGUANATEXCURSOR" val="32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188</Words>
  <Application>Microsoft Macintosh PowerPoint</Application>
  <PresentationFormat>Widescreen</PresentationFormat>
  <Paragraphs>18</Paragraphs>
  <Slides>9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Introduzione al corso  </vt:lpstr>
      <vt:lpstr>Esempio di applicazione della meccanica dei materiali: dimensionamento di un componente meccanico</vt:lpstr>
      <vt:lpstr>Vefiche di elementi costruttivi</vt:lpstr>
      <vt:lpstr>Fenomeni di instabilita’</vt:lpstr>
      <vt:lpstr>PowerPoint Presentation</vt:lpstr>
      <vt:lpstr>Applicazione della meccanica delle strutture: calcolo di spostamenti dovuti a carichi</vt:lpstr>
      <vt:lpstr>PowerPoint Presentation</vt:lpstr>
      <vt:lpstr>Applicazione della meccanica delle strutture: interpretazione dei risultati di un codice di calcolo</vt:lpstr>
      <vt:lpstr>Prerequisiti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Giuseppe Tomassetti</dc:creator>
  <cp:lastModifiedBy>Giuseppe Tomassetti</cp:lastModifiedBy>
  <cp:revision>6</cp:revision>
  <dcterms:created xsi:type="dcterms:W3CDTF">2023-05-27T02:02:34Z</dcterms:created>
  <dcterms:modified xsi:type="dcterms:W3CDTF">2023-09-03T12:38:10Z</dcterms:modified>
</cp:coreProperties>
</file>