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08" r:id="rId3"/>
    <p:sldId id="307" r:id="rId4"/>
    <p:sldId id="328" r:id="rId5"/>
    <p:sldId id="339" r:id="rId6"/>
    <p:sldId id="327" r:id="rId7"/>
    <p:sldId id="340" r:id="rId8"/>
    <p:sldId id="338" r:id="rId9"/>
    <p:sldId id="326" r:id="rId10"/>
    <p:sldId id="337" r:id="rId11"/>
    <p:sldId id="341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B2A-45FF-570A-28EC-FCFC7056B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23AF-0721-F56C-5F2B-950BD7F7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EFA5-2C48-09D4-C475-28B7DE9B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54BA-150B-18E6-D9EA-3161F27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911D-B220-C4E2-2A34-A5CF5C37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65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321-67AD-2BD1-C2B8-DE89E5B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F400-8678-1359-2D9D-56384981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F9DA-73F2-0A5E-C0EE-CE7F6DA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7AD-C5A7-6899-CA7B-7691139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49F9-8A66-0F68-52BA-1665868D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20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42E0-1CEA-D723-3F11-6CDA0F59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3553-D56E-D10C-1D39-CA831683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246C-7270-2370-C04B-AC96F76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A1E8-D13D-AF8B-5E42-D01571AE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99E8-ACB4-27FE-F54C-0401DDB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98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CEE5-1125-0ECD-A809-C3AB08A1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8D8B-95D3-9868-21AE-E2681810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5A59-B892-84B9-56E0-7D0438D2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C1A7-EB89-9E15-3359-262DE8E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147D-5C36-90DA-4814-F703155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97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FC1-1E8A-B4C4-8299-75FC58B8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27B1-FC68-1886-9343-89D5A6F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FC3B-D20D-6FD2-9461-7C2E3D96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A462-EA55-05B2-FA0B-863A4F90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625B-4A70-ADAF-9D06-BAF118C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9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8B41-BD8F-565C-CC54-9EDF3BC2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9DD-1D66-0FFF-6CBA-871252FE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FA79-90A1-5B60-7A79-A6EB52FE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6648-045E-972B-79B4-4509FFCD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7E2F-DF87-960A-A32F-77DC846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8BDA-FEC6-D82D-3630-77EBCF3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89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3AAD-199E-5D7A-AE37-664547FF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580D-41A7-97C3-DC79-1BD36F12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79EA-95F3-2BE9-5026-486E6462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E2596-99C3-DED6-7F43-CC10D552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B97F5-C1DE-A944-9720-2601C344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33A40-5EE9-24BB-D7B6-2A6AFDE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EFD2B-69D4-BE6A-E7DD-AE1CC9C4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B136-30B1-A30A-A2C4-86FB012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14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97BF-45CA-2DA3-E76D-8FA76D8D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E4426-60CF-2031-F818-59B85E7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2821-58CE-70C8-9CD6-F6DADD95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53A7-22F0-972A-6C62-76122C62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996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3355B-2720-191F-3CD2-FEB6AFE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66D3C-60CA-D491-27C2-FDD39824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2117-31B7-AD93-F10A-0C6D61A1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861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BD5-81F1-57B6-789F-7A458F44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3E3A-A8BE-2761-594D-ED067930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5EE79-D89D-063E-4241-1F9BC883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B78D-1F98-9C06-B0A4-35260C2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CDC6-BE2E-BDE9-5A34-CC88B1CA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0EC2-5E92-D744-3C51-6C8F4B00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26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F9DC-697A-ABA0-EC09-3530A3A5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715A-3367-E1D0-C82D-9758920B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F824-795C-3844-6AE0-295D5090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C84C-4803-EF29-AF8D-AD3847C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F0DF-82CA-0E6B-2C82-0C66FB1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F530-7971-9620-2A58-0AE84914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31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D9FD3-EC25-57A1-6391-EE42CEE2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A5DA-8D82-84C5-067B-16CB9B0E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2F62-C301-CB07-031C-021FDE5D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FBBF-2CB4-3843-A311-712BACF208C1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C519-5BC1-BE2E-6DF7-1504CBE8D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4A4A-C393-5723-6717-6C3A16FB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4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gegneriaindustrialeelettronicameccanica.el.uniroma3.i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16C-E188-FD2D-54D9-3F48BC4A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Organizzazione dell’insegnamento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AE7-17CC-3230-7888-CA428A43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T" dirty="0"/>
              <a:t>Tutte le informazioni relative all’organizzazione dell’insegnamento sono disponibili su un sito internet al quale e’ possibile accedere mediante un collegamento pubblicato sulla piattaforma MOODLE all’indirizzo: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https://ingegneriaindustrialeelettronicameccanica.el.uniroma3.it/</a:t>
            </a:r>
            <a:endParaRPr lang="en-IT" dirty="0"/>
          </a:p>
          <a:p>
            <a:r>
              <a:rPr lang="en-IT" dirty="0"/>
              <a:t>Sul sito sono disponibili:</a:t>
            </a:r>
          </a:p>
          <a:p>
            <a:pPr lvl="1"/>
            <a:r>
              <a:rPr lang="en-IT" dirty="0"/>
              <a:t>Programma e regolamento d’esame</a:t>
            </a:r>
          </a:p>
          <a:p>
            <a:pPr lvl="1"/>
            <a:r>
              <a:rPr lang="en-IT" dirty="0"/>
              <a:t>Indicazioni sui testi di riferimento</a:t>
            </a:r>
          </a:p>
          <a:p>
            <a:pPr lvl="1"/>
            <a:r>
              <a:rPr lang="en-IT" dirty="0"/>
              <a:t>Slide</a:t>
            </a:r>
          </a:p>
          <a:p>
            <a:pPr lvl="1"/>
            <a:r>
              <a:rPr lang="en-IT" dirty="0"/>
              <a:t>Testi d’esame.</a:t>
            </a:r>
          </a:p>
          <a:p>
            <a:r>
              <a:rPr lang="en-IT" dirty="0"/>
              <a:t>Eventuali avvisi sono pubblicati sulla piattaforma moodle.</a:t>
            </a:r>
          </a:p>
        </p:txBody>
      </p:sp>
    </p:spTree>
    <p:extLst>
      <p:ext uri="{BB962C8B-B14F-4D97-AF65-F5344CB8AC3E}">
        <p14:creationId xmlns:p14="http://schemas.microsoft.com/office/powerpoint/2010/main" val="21978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DBDA-582C-C96E-F02A-2EF1876D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Difficolta`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4B35-4585-209E-84C2-9BEB8F12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Come la Meccanica Razionale, la Scienza delle Costruzioni e` una disciplina di tipo modellistico fisico-matematica.</a:t>
            </a:r>
          </a:p>
          <a:p>
            <a:r>
              <a:rPr lang="en-IT" dirty="0"/>
              <a:t>I concetti sono in prima istanza poco intuitivi ed e` difficile farli propri in poco tempo.</a:t>
            </a:r>
          </a:p>
          <a:p>
            <a:r>
              <a:rPr lang="en-IT" dirty="0"/>
              <a:t>E’ possibile paragonare lo studio della Scienza delle Costruzioni all’apprendimento di una lingua straniera. </a:t>
            </a:r>
          </a:p>
          <a:p>
            <a:r>
              <a:rPr lang="en-IT" dirty="0"/>
              <a:t>Tale apprendimento richiede tempo e studio regolare, che non puo’ essere condensato nei brevi periodi di pausa dalle lezioni.</a:t>
            </a:r>
          </a:p>
          <a:p>
            <a:r>
              <a:rPr lang="en-IT" dirty="0"/>
              <a:t>In particolare, uno studio a tempo pieno per un periodo di uno/due mesi non produce gli stessi risultati uno studio a tempo parziale di tre mesi.</a:t>
            </a:r>
          </a:p>
        </p:txBody>
      </p:sp>
    </p:spTree>
    <p:extLst>
      <p:ext uri="{BB962C8B-B14F-4D97-AF65-F5344CB8AC3E}">
        <p14:creationId xmlns:p14="http://schemas.microsoft.com/office/powerpoint/2010/main" val="223169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Ricevimento studenti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Il docente e’ sempre disponibile per chiarimenti e spiegazioni.</a:t>
            </a:r>
          </a:p>
          <a:p>
            <a:r>
              <a:rPr lang="en-IT" dirty="0"/>
              <a:t>Il ricevimento e’ su appuntamento.</a:t>
            </a:r>
          </a:p>
        </p:txBody>
      </p:sp>
    </p:spTree>
    <p:extLst>
      <p:ext uri="{BB962C8B-B14F-4D97-AF65-F5344CB8AC3E}">
        <p14:creationId xmlns:p14="http://schemas.microsoft.com/office/powerpoint/2010/main" val="36221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Iscrizione al corso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poter sostenere l’esame occorre iscriversi al corso accedendo alla piattaforma moodle. </a:t>
            </a:r>
          </a:p>
        </p:txBody>
      </p:sp>
    </p:spTree>
    <p:extLst>
      <p:ext uri="{BB962C8B-B14F-4D97-AF65-F5344CB8AC3E}">
        <p14:creationId xmlns:p14="http://schemas.microsoft.com/office/powerpoint/2010/main" val="29075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B7A-4989-B31B-BA5D-BB0BAE8F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Studenti non frequentanti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6731-9D0D-6A2E-709E-1024D493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gli studenti impossibilitati a seguire regolarmente le lezioni, saranno rese disponibili le registrazioni delle lezioni.</a:t>
            </a:r>
          </a:p>
          <a:p>
            <a:r>
              <a:rPr lang="en-IT" dirty="0"/>
              <a:t>Agli studenti impossibilitati a studiare la materia </a:t>
            </a:r>
            <a:r>
              <a:rPr lang="en-IT" b="1" dirty="0"/>
              <a:t>durante lo svolgimento del corso</a:t>
            </a:r>
            <a:r>
              <a:rPr lang="en-IT" dirty="0"/>
              <a:t> e` richiesta, oltre che l’iscrizione al corso, la compilazione una form apposita sul sito moodle.</a:t>
            </a:r>
          </a:p>
        </p:txBody>
      </p:sp>
    </p:spTree>
    <p:extLst>
      <p:ext uri="{BB962C8B-B14F-4D97-AF65-F5344CB8AC3E}">
        <p14:creationId xmlns:p14="http://schemas.microsoft.com/office/powerpoint/2010/main" val="701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Slide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delle</a:t>
            </a: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lezioni</a:t>
            </a:r>
            <a:r>
              <a:rPr lang="en-IT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1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40E1-4013-46B2-67B6-E32CFC9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Esercitazioni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BE1-B8D2-FC77-F0D8-81C8D7E5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Sono parte integrante del programma d’esame le esercitazioni proposte sulla piattaforma moodle.</a:t>
            </a:r>
          </a:p>
          <a:p>
            <a:r>
              <a:rPr lang="en-IT" dirty="0"/>
              <a:t>P</a:t>
            </a:r>
            <a:r>
              <a:rPr lang="en-GB" dirty="0"/>
              <a:t>e</a:t>
            </a:r>
            <a:r>
              <a:rPr lang="en-IT" dirty="0"/>
              <a:t>r poter sostenere l’esame e` obbligatorio </a:t>
            </a:r>
            <a:r>
              <a:rPr lang="en-US" dirty="0" err="1"/>
              <a:t>redarre</a:t>
            </a:r>
            <a:r>
              <a:rPr lang="en-US" dirty="0"/>
              <a:t> </a:t>
            </a:r>
            <a:r>
              <a:rPr lang="en-IT" dirty="0"/>
              <a:t>le esercitazioni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quaderno</a:t>
            </a:r>
            <a:r>
              <a:rPr lang="en-US" dirty="0"/>
              <a:t> o con un </a:t>
            </a:r>
            <a:r>
              <a:rPr lang="en-US" dirty="0" err="1"/>
              <a:t>raccoglitore</a:t>
            </a:r>
            <a:r>
              <a:rPr lang="en-US" dirty="0"/>
              <a:t> ad </a:t>
            </a:r>
            <a:r>
              <a:rPr lang="en-US" dirty="0" err="1"/>
              <a:t>anelli</a:t>
            </a:r>
            <a:r>
              <a:rPr lang="en-US" dirty="0"/>
              <a:t> da </a:t>
            </a:r>
            <a:r>
              <a:rPr lang="en-US" b="1" dirty="0" err="1"/>
              <a:t>consegnare</a:t>
            </a:r>
            <a:r>
              <a:rPr lang="en-US" b="1" dirty="0"/>
              <a:t> il </a:t>
            </a:r>
            <a:r>
              <a:rPr lang="en-US" b="1" dirty="0" err="1"/>
              <a:t>giorno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prova</a:t>
            </a:r>
            <a:r>
              <a:rPr lang="en-US" b="1" dirty="0"/>
              <a:t> </a:t>
            </a:r>
            <a:r>
              <a:rPr lang="en-US" b="1" dirty="0" err="1"/>
              <a:t>scritta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scritte</a:t>
            </a:r>
            <a:r>
              <a:rPr lang="en-US" dirty="0"/>
              <a:t> </a:t>
            </a:r>
            <a:r>
              <a:rPr lang="en-US" b="1" dirty="0"/>
              <a:t>a mano.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carta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con un tablet e </a:t>
            </a:r>
            <a:r>
              <a:rPr lang="en-US" dirty="0" err="1"/>
              <a:t>stampate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secondo le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guida</a:t>
            </a:r>
            <a:r>
              <a:rPr lang="en-US" dirty="0"/>
              <a:t> </a:t>
            </a:r>
            <a:r>
              <a:rPr lang="en-US" dirty="0" err="1"/>
              <a:t>pubblicate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del Corso.</a:t>
            </a:r>
          </a:p>
          <a:p>
            <a:r>
              <a:rPr lang="en-US" dirty="0"/>
              <a:t>L</a:t>
            </a:r>
            <a:r>
              <a:rPr lang="en-IT" dirty="0"/>
              <a:t>e scansioni delle esercitazioni vanno caricate su moodle prima della prova scritta. 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91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B222-87F0-88E4-48B5-1ABE69C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Attivita` di esercitazione e verifica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48E-2933-8E43-379E-2B441565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Su base settimanale verranno svolte attivita’ con le finalita` di </a:t>
            </a:r>
          </a:p>
          <a:p>
            <a:pPr lvl="1"/>
            <a:r>
              <a:rPr lang="en-IT" dirty="0"/>
              <a:t>Esercizio </a:t>
            </a:r>
          </a:p>
          <a:p>
            <a:pPr lvl="1"/>
            <a:r>
              <a:rPr lang="en-IT" dirty="0"/>
              <a:t>Verifica dell’apprendimento.</a:t>
            </a:r>
          </a:p>
          <a:p>
            <a:r>
              <a:rPr lang="en-IT" dirty="0"/>
              <a:t>Tali attivita’ sono finalizzate non alla valutazione del singolo, ma della classe nel suo complesso.</a:t>
            </a:r>
          </a:p>
          <a:p>
            <a:r>
              <a:rPr lang="en-IT" dirty="0"/>
              <a:t>La partecipazione a tali attivita` non e` obbligatoria ma e` </a:t>
            </a:r>
            <a:r>
              <a:rPr lang="en-IT" b="1" dirty="0"/>
              <a:t>fortemente consigliata.</a:t>
            </a:r>
          </a:p>
          <a:p>
            <a:r>
              <a:rPr lang="en-IT" dirty="0"/>
              <a:t>Gli esercizi in aula vanno svolti su fogli in formato A4 non rilegati, il primo dei quali e’ un modulo scaricabile dal sito e stampabile.</a:t>
            </a:r>
          </a:p>
        </p:txBody>
      </p:sp>
    </p:spTree>
    <p:extLst>
      <p:ext uri="{BB962C8B-B14F-4D97-AF65-F5344CB8AC3E}">
        <p14:creationId xmlns:p14="http://schemas.microsoft.com/office/powerpoint/2010/main" val="15568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401-1BB5-E4C4-3F2A-D8830139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Modalita` di 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E082-D168-E808-0822-D5A3F65E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T" dirty="0"/>
              <a:t>L’esame consiste in due prove:</a:t>
            </a:r>
          </a:p>
          <a:p>
            <a:pPr lvl="1"/>
            <a:r>
              <a:rPr lang="en-IT" dirty="0"/>
              <a:t>Prova scritta (Suff/Non suff)</a:t>
            </a:r>
          </a:p>
          <a:p>
            <a:pPr lvl="1"/>
            <a:r>
              <a:rPr lang="en-IT" dirty="0"/>
              <a:t>Colloquio orale</a:t>
            </a:r>
          </a:p>
          <a:p>
            <a:r>
              <a:rPr lang="en-IT" dirty="0"/>
              <a:t>La prova scritta consiste nella risoluzione di problemi e in un quiz di teoria.</a:t>
            </a:r>
          </a:p>
          <a:p>
            <a:r>
              <a:rPr lang="en-IT" dirty="0"/>
              <a:t>Sono esonerati dal quiz di teoria gli studenti iscritti </a:t>
            </a:r>
            <a:r>
              <a:rPr lang="en-IT" b="1" dirty="0"/>
              <a:t>non piu’ di due volte </a:t>
            </a:r>
            <a:r>
              <a:rPr lang="en-IT" dirty="0"/>
              <a:t>ad un appello di SdC nel corso dell’anno anno accademico corrente, a patto che si siano iscritti all’appello almeno sette giorni prima della data della prova scritta.</a:t>
            </a:r>
          </a:p>
          <a:p>
            <a:r>
              <a:rPr lang="en-IT" dirty="0"/>
              <a:t>Le iscrizioni vengono tenute in conto anche in caso di assenza dalla prova.</a:t>
            </a:r>
          </a:p>
          <a:p>
            <a:r>
              <a:rPr lang="en-IT" dirty="0"/>
              <a:t>Di norma gli esami orali iniziano </a:t>
            </a:r>
            <a:r>
              <a:rPr lang="en-IT" b="1" dirty="0"/>
              <a:t>il giorno immediatamente successivo allo scritto</a:t>
            </a:r>
            <a:r>
              <a:rPr lang="en-IT" dirty="0"/>
              <a:t>.</a:t>
            </a:r>
          </a:p>
          <a:p>
            <a:r>
              <a:rPr lang="en-IT" dirty="0"/>
              <a:t>Quando possibile, le prove scritte verranno svolte in Piazza Telematica, 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Via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Ostiense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133b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palazzina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D,</a:t>
            </a:r>
            <a:r>
              <a:rPr lang="en-IT" dirty="0"/>
              <a:t> oppure in Aula Campus, situata al piano terra dell’edificio “ex OMI”, in </a:t>
            </a:r>
            <a:r>
              <a:rPr lang="en-IT" b="1" dirty="0"/>
              <a:t>via della Vasca Navale in prossimita’ dell’entrata del civico 81</a:t>
            </a:r>
            <a:r>
              <a:rPr lang="en-IT" dirty="0"/>
              <a:t>.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4895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E3-DA10-F8D1-C7E7-D017A471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1325563"/>
          </a:xfrm>
        </p:spPr>
        <p:txBody>
          <a:bodyPr/>
          <a:lstStyle/>
          <a:p>
            <a:r>
              <a:rPr lang="en-IT"/>
              <a:t>Statistiche A.A. 2022/23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C3A76C-65E4-FCBB-BB17-BD2E3B4DD848}"/>
              </a:ext>
            </a:extLst>
          </p:cNvPr>
          <p:cNvGraphicFramePr>
            <a:graphicFrameLocks noGrp="1"/>
          </p:cNvGraphicFramePr>
          <p:nvPr/>
        </p:nvGraphicFramePr>
        <p:xfrm>
          <a:off x="1803400" y="1926478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65336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7710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086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/>
                        <a:t>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Iscritti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Promossi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sessione invernale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4</a:t>
                      </a:r>
                      <a:r>
                        <a:rPr lang="en-US"/>
                        <a:t>8</a:t>
                      </a:r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2o sessione invernale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7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Appello straordinario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2o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80091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EE3B720-DC21-4BA4-8963-F841E7186553}"/>
              </a:ext>
            </a:extLst>
          </p:cNvPr>
          <p:cNvGraphicFramePr>
            <a:graphicFrameLocks noGrp="1"/>
          </p:cNvGraphicFramePr>
          <p:nvPr/>
        </p:nvGraphicFramePr>
        <p:xfrm>
          <a:off x="1803399" y="496893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23704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615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Iscritti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Promossi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1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807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Titillium Web</vt:lpstr>
      <vt:lpstr>Office Theme</vt:lpstr>
      <vt:lpstr>Organizzazione dell’insegnamento </vt:lpstr>
      <vt:lpstr>Ricevimento studenti </vt:lpstr>
      <vt:lpstr>Iscrizione al corso  </vt:lpstr>
      <vt:lpstr>Studenti non frequentanti</vt:lpstr>
      <vt:lpstr>Testi di riferimento</vt:lpstr>
      <vt:lpstr>Esercitazioni</vt:lpstr>
      <vt:lpstr>Attivita` di esercitazione e verifica</vt:lpstr>
      <vt:lpstr>Modalita` di esame</vt:lpstr>
      <vt:lpstr>Statistiche A.A. 2022/23</vt:lpstr>
      <vt:lpstr>Difficolta`</vt:lpstr>
      <vt:lpstr>Testi di riferimento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 sull’insegnamento </dc:title>
  <dc:creator>Giuseppe Tomassetti</dc:creator>
  <cp:lastModifiedBy>Giuseppe Tomassetti</cp:lastModifiedBy>
  <cp:revision>5</cp:revision>
  <dcterms:created xsi:type="dcterms:W3CDTF">2023-09-03T08:01:31Z</dcterms:created>
  <dcterms:modified xsi:type="dcterms:W3CDTF">2023-09-03T08:33:41Z</dcterms:modified>
</cp:coreProperties>
</file>