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90" r:id="rId4"/>
    <p:sldId id="288" r:id="rId5"/>
    <p:sldId id="259" r:id="rId6"/>
    <p:sldId id="260" r:id="rId7"/>
    <p:sldId id="262" r:id="rId8"/>
    <p:sldId id="263" r:id="rId9"/>
    <p:sldId id="264" r:id="rId10"/>
    <p:sldId id="257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2" r:id="rId19"/>
    <p:sldId id="278" r:id="rId20"/>
    <p:sldId id="279" r:id="rId21"/>
    <p:sldId id="276" r:id="rId22"/>
    <p:sldId id="277" r:id="rId23"/>
    <p:sldId id="280" r:id="rId2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64905-8665-664B-8850-85F0F1C35AE4}" v="830" dt="2023-09-02T21:05:46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96"/>
    <p:restoredTop sz="96327"/>
  </p:normalViewPr>
  <p:slideViewPr>
    <p:cSldViewPr snapToGrid="0">
      <p:cViewPr varScale="1">
        <p:scale>
          <a:sx n="112" d="100"/>
          <a:sy n="112" d="100"/>
        </p:scale>
        <p:origin x="52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8.20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18 7713,'0'-9'629,"0"1"181,0 8-720,0 16 90,0-5 0,15 38-180,5-17 0,0 19 0,-5-8 89,1-6-268,4 54 89,15-45-270,-24 12 0,-3-2 90,8-21-1349,0 30 1169,-12-53-89,11-5 539,-15-16 0,-15-17 0,-5-1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2.7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1 176 8702,'58'-78'-2788,"5"8"2788,-59 68 0,27-14 0,-11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46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7533,'0'55'-1170,"0"-4"1170,0-23 630,16 5-270,-13-13-90,13 13-180,-16-13 179,0 20-179,0-10 270,16 28-1259,-12-18-1,27 34 720,-27-40-90,12 23 91,-16-45-1,15 3 180,-11-15 0,12 0 0,-16 0 0,16 0 869,10 66 1,4 50-1,-4-16-689,-9-49 0,1 0-463,5 20 1,3 17 0,0-1-1,-7-19 13,1 8-449,-1-19 89,-1-3 1,-4 0 359,-10 1 270,11 19 0,-15-56 0,0-11 0,0 1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6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7533,'0'35'0,"0"-7"-720,0-3 270,0 0 360,16-5 270,-12 5-180,11-7 90,1-8 0,-12 13 0,12-11-360,-1 21 270,5-21-270,-1 35 270,-3-31-269,0 49 269,-12-34-90,27 59 180,-27-45 44,12 6 1,-1-4-135,-11-21-179,12 21-1,-16-45 180,0-2 0,0-10 0,0-7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8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7533,'39'86'0,"-8"-13"0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9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7533,'0'27'-90,"0"-1"-270,0-8 270,0-1 90,0 9-90,0-7-450,15 7 271,-11-1 179,12-5-90,-16 13 180,16-13 0,-13 5 0,29 0 0,-13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5.1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7533,'10'63'-225,"-1"0"0,1-5 0,-4-12 0,-6-29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5.3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7533,'0'43'0,"0"-5"0,0 5 180,0 0-1,0-6 1,0 6-180,0 0-90,0-13-809,0 11 449,0-29 450,15 3 0,5-7 0,15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5.5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7533,'19'93'-855,"1"0"1,11 56 854,-31-149-1416,0-7 1,0-3 0,0-7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3.88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71 35 6993,'-40'-17'-540,"9"7"810,31 2 540,0 8-720,0 16-90,0-4 0,0 13 180,16 1-91,3 1-358,1 1 89,-4 13 270,-1-20-1080,5 52 541,15-38 149,0 32 1,-15-32 0,-4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4.06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7533,'7'57'-180,"1"0"0,1 1 0,2-10 90,8-18 90,-3 10 0,-16-12 90,0-1-270,16 7-270,3 1 181,1-5 269,-4 19 0,-16-28 0,0 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8.60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8162,'36'36'450,"-17"-1"-360,-3 0 0,-16 0 180,31 40-270,-7-22 0,-6 0 0,-1 1-360,-1 5-450,0-4 1,-1-2-3303,-7-8 3753,39 12-209,-43-49 1,27 0 0,-11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1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35 230 8702,'-19'-10'630,"3"3"-810,16-1 0,16-2 180,-12 0-1080,27-21 541,-11 17 269,15-19-540,-16 7-38,13 7 0,-13-15 0,17 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3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1 142 7533,'39'-59'359,"-8"12"-448,-31 47-901,16-8 540,-12 6 450,27-5 0,-27-2 0,12-1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4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7533,'36'0'0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70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1 105 7533,'0'-27'-540,"0"9"900,15 2-450,-11 14 0,12-13 90,0 13 0,-13-5-180,13 7 180,0-8 0,3 6 0,17-6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6.7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71 1 6094,'-40'0'-68,"9"7"1,31-5-1,0 6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7.46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11041,'0'28'449,"16"-3"-269,-12 0-450,11 3 181,1-2 178,-12 8-1078,12 1 809,-16 3-1529,0 13 1349,0-22-1439,0 5 1350,0-25 449,15-9 0,-11-9 0,12-9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7.7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9602,'0'17'539,"0"17"-449,0-13 90,0 21-180,0-15 0,16 8 90,-12 0-90,27 8 0,-27-6-360,12 38 450,-16-40-1169,0 30 899,0-53-1169,15 3 989,-11-15-540,12 0 541,-16-7 359,0-27 0,-16 3 0,-3-20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8.20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1 159 9152,'12'0'1079,"-20"0"-629,70 0-180,-54 0-90,39 0 179,-27 0-269,31 0 180,19-16-270,-11 12 180,-9-12 0,-2 1-180,-5 11 270,40-27-90,-44 18-90,12-4-90,-32 1 90,-3 14 0,-16-5-90,0-1 0,0 6-1979,0-6 1619,0 24 180,0-12-719,0 19-91,0-13 990,0 0 0,-16 5 0,-3-5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26.884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0 652 12752,'36'-17'3733,"-17"-1"-994,28 1-2993,-39-1 2020,55 0-2541,23-23 633,-19 17-39,-2-3 1,-1-2 831,-5-1-646,15-6 0,1-2-518,-5-5 701,20-2 0,-3-1-1155,-36 5 1473,0 11 0,-4 2-306,-28 8 797,28-19-568,-39 33-68,24-25 67,-32 29-214,0-6-149,0 8-1528,-16 16 1913,12-13-924,-27 29 475,27-21-63,-12 7-81,16-2-37,0-15-89,0 7 1102,16-8-2440,-12 0-90,27 0-105,-27 0 1245,12 0 0,-16 8 0,0 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28.349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353 211 12932,'-20'0'270,"5"8"2424,15-6-1116,0 14-632,0-6-225,0 8-271,0-1-22,0 17 765,0-5-90,0 30-763,-16-20 128,12 20-337,-12-30 466,16 5-686,0-25-91,0-1 90,0-8-1103,0-24 1103,0 3-828,16-38 1294,-12 28-1357,12-42 1394,-16 48-503,15-32 613,5 37 908,-1-5-654,-3 7-311,-16 8-973,16-6 795,-12 15-1006,11-15 1131,-15 14-936,0-5 106,0 7-384,0 0-858,0-8 1749,-15 6-1695,11-6 986,-12 8-808,16 0 594,-16-8-1123,13 6 1373,-29-6 172,28 0 295,-43-1 48,24-1-327,-44-6 28,28 6 160,-12-7 315,31 7-598,-27-14-96,39 21-1496,-23-21 1319,31 22 1094,16-6 390,3 8-798,17 16 1,-1-4 0,0 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9.06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12287,'19'95'0,"1"1"0,0 0 0,-1-1 0,1 1 0,6 15 0,2 5 0,-3-17 0,-10-39 0,-11-42 0,27 7 0,-27 3 0,12 15 0,0 5 0,-1 4 0,-7 14 0,14 10 0,3-5 0,-5-24 0,-1 42 0,-3-68 0,-1 5 0,-11-19 0,12-14 0,-16-3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29.401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71 265 11133,'-20'9'3913,"5"-1"-2009,-1 0-1022,12-6-372,-12 7 40,16-9-1247,0-9 962,0 7 748,16-21 23,-12 11-88,12-29-162,-1 20 299,-11-28-769,12 27 1532,0-19-1139,3 21-197,1-5-649,-4 7-37,-16 8-632,15 2-195,5 8-258,-1 8-1179,-3 25 867,-16-1 1329,0 11-442,16-9-638,-12-15 931,11 15-116,-15 9 1700,0-12 860,0 18-1282,0-30-771,0 7 90,0-17 763,0-1-462,0-23 462,0 3-853,16-13 878,-12 7-452,12-8 282,-16 7-618,0-6-90,0 7-180,0 0 180,0 1-180,15-17 167,-11 13-244,28-20 59,-29 21 484,29-6-66,-28 16 419,11 3-661,-15 7-811,16 0-955,-12 0 606,12 0-521,-16 7 1506,0 3 67,0 8-419,0 8 842,0-7 990,0 23-91,0-21 271,0 20-270,0-22-833,0 15-360,0-15 360,15 15-1214,-11-15 643,12-1-1204,0-10-498,3-8 720,1 0-270,27-24 999,-39 11 148,39-29 848,-43 23-297,11-6 1,1 15 0,4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32.515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58 442 10424,'0'-20'5750,"0"4"-3443,0 16-3085,0 0-102,16 0 263,-13 0 293,29 8-343,-13 9 450,1 3-1152,27 29-118,-39-18 2419,23 52-497,-31-40 890,0 55 0,0-55 109,-31 24 965,23-48-96,-55-3-1657,40-32-1534,-28-27-105,31-6 686,3 0 1,3-1-315,10-11 660,2 3 0,4 0-910,18-3 642,-4 2 1,3 2 1703,16 4-236,-1-5 1,-1 3 1166,-6 18-1844,27-10 1,2 5-113,-25 27-504,52-16-459,-64 31-928,13 47-253,-29-12 910,13 57-159,-16-43 880,0 49 234,0-53 255,-16 37 558,13-52 330,-29 3-171,13-31-3225,-17-20-104,1 5-1745,15-27 2310,5 28 1483,15-5 1,0 1 0,0 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33.231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141 105 12133,'0'36'5660,"0"-9"-3653,0 15-914,0-13-454,0 6-94,0-1-374,0-15 25,0 30 1084,0-25-1370,0 9-90,0-26 180,0-7-1460,0 0 90,0-7 1370,0-19 90,0-26-90,0 3 45,0-5 0,0 2-45,0 13 0,0-42 1280,0 62 180,0-15-1460,0 23 90,0-4 180,0 15-1641,0 15 1372,0-4 358,0 15-179,0-9 0,0 1-180,-15 0 552,-5-1-226,0 9 1567,5-7-1432,15 7-461,0-8 90,-16-9-547,-4 15 617,1-20-5211,3 19 4740,16-21 1,16-9-1,3-13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34.115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36 214 10871,'15'-20'7414,"-11"-4"-5371,12 22-3524,-16-5 2241,0 7-1691,0 0 368,16 16-215,3-5 376,1 23-775,-4 1 216,-1 2 1575,-5 22 1,0 4-916,9-1 901,-8 13 0,-6-3 689,-5-20 326,-16 37 563,13-63-849,-29 13-113,28-39-2055,-43-24-1023,39 3 1680,-39-61-591,28 29 468,8-5 1,2 0-341,-7-3-237,16-38 305,0 50 1746,32-42 1649,7 33-1463,16-21 277,-4 34-1042,15 4-463,-22 29-1,22 12-1204,-46 12-651,11 37-46,-27-18 1050,12 36-437,-32-28 1738,12 20-264,-27-29 632,11 10 1191,1-28-534,-13 3-941,28-15-2668,-27 0 843,27 0-2811,-12-7 980,16 5 2941,0-6 1,0 8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34.590"/>
    </inkml:context>
    <inkml:brush xml:id="br0">
      <inkml:brushProperty name="width" value="0.08" units="cm"/>
      <inkml:brushProperty name="height" value="0.08" units="cm"/>
      <inkml:brushProperty name="color" value="#008C3A"/>
    </inkml:brush>
  </inkml:definitions>
  <inkml:trace contextRef="#ctx0" brushRef="#br0">36 106 11503,'-20'0'1079,"5"0"-719,15 0 0,0-8 2012,0 6-730,0-6-419,0 0 10,15-1 20,-11-9 1440,43 1-2002,-39-1 2029,39 8-3787,-43 2 1939,28 16-2714,-13-6 909,1 29 224,-5-17-939,-30 27 3396,-5-21-1865,1 21 2200,3-20-1869,-15 36 2529,23-33-546,-24 40-101,32-48-2095,0 23-1,0-37 0,16 7-2159,4-9 332,-1 0-174,-3 0-184,15 0-95,-23-9 2033,55 7 8,-24-21 0,16 19 1,-4-11-1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52:56.9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53:15.6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9.4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8612,'32'49'630,"-9"0"-720,12 22 90,12-18-180,-23 36-4252,27-41 4343,-32 34-181,-3-47 525,-16 1-974,16 14 359,3-26-629,1 15 629,-4-37 360,-16 7 0,0-9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09.9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36 1 8882,'-20'27'809,"5"-2"-629,15-7-270,0 0 270,15-1-180,-11 17-4251,12 3 4071,-16 8 279,16-10-99,3 38 0,1-36-720,11 45 450,-11-44-899,-1 28 719,-3-33-629,0 17 899,-12-41 180,11 0 0,-15-18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0.3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9602,'0'27'809,"0"-1"-809,0 6 90,0-10-3339,0 19 3429,15-13 566,-11-1-206,28 30-1170,-29-32-809,29 32-1934,-13-37 2114,1-2 2393,-4-11-1853,-16-7 719,0 0 0,0-7 0,0-3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1.8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8522,'15'35'630,"5"-8"-720,-1 6 90,-3 3 90,-16 1-90,16 6 180,3 8-180,1-20-1440,-4 42 1081,-16-56-541,15 30 540,-11-44-89,12-3 449,-16-10 0,16-8 0,-13-7 0,13-3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2.2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35 407 7803,'0'9'629,"0"-1"-449,0-8 0,-15 0 0,11 0 0,-12 0 0,16 0 0,0 0-1,16 0 271,-12-16-270,27 4-360,-11-29 180,15 20-1169,16-28 989,-12 27-1259,28-27 719,-44 27-89,24-34 809,-27 24 0,15-11 0,-15 10 0,-4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3T05:45:12.5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0 212 8972,'35'-26'-360,"-15"6"180,-4-5 90,-16 15 90,0-6-180,15 6-449,-11-7-1,28-8 0,-29 14 630,29-13 0,-28 15 0,11-9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385A-3B69-834C-6D44-985657A29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6A15D-5446-D885-DBA5-9A3E5C3E6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CD65-47BE-6A55-0EA0-5D637864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ECD9-4D71-7586-F835-AE0180AF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8863-D97A-7CFC-8E69-8ABAC255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5796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0265-3080-6236-9AAC-4D5282EF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ACCC7-9856-E304-6B69-A53B1B749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AB57-E334-E7F4-B63F-331D536D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4BD9-CCCD-52CC-68D5-3871FC01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1C95-A045-9CEB-7C08-69FEE15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0656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11B59-5F5E-F322-B042-AFFCC9BD1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743B-17CD-4A7B-8D71-3E035F768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2597-2C4C-DFC0-DC01-D5205389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116D-A6F6-463D-5FAC-7D8E6D52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FFC1-7AEC-CFA9-C09B-02D850D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300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857A-25C9-F8EA-FC2E-80A7D2A4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FF94-B0CC-2E5C-8005-E17C5C68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33E6-EE3A-BBF4-958A-BE38B6CE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03C6-2F36-1056-4346-E977C441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FB09-BADA-C0D1-C389-37B75B7D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8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2B24-57FC-D4CA-772B-F465DE09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BCDB-B6D4-09B2-E863-1681E395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010B-4FA9-5A01-8F9E-E0868343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6479-0032-9698-485E-47ABDBCB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7362-9583-08F0-8262-953004A3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27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8CBE-8DE4-E5E6-57CA-CA6C491C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D418-827A-7FDD-E84B-E1A0AA98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99C39-590F-55A3-2D9E-987243F3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2B16-982E-BBFA-3715-B5DB90F2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AB199-CED1-3B1E-D4EA-CEFEBF5C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BA7B-6E58-DDAC-3182-07F7CEA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0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0192-8A9F-E582-EBF3-A9A9C9FD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28E9C-18B8-6799-FB0E-03C03A1A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468C0-479A-C99B-0E80-57161A8F7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D2249-3385-737A-4DD8-2B28D821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084C6-B0A9-C0FD-D255-80126FA4D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FE270-2EB3-DD19-E46E-00101639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8AF49-3534-B99A-6C18-673497D0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B1399-CCC5-F277-9B10-784FA76F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920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DBA5-1E3C-4598-75D8-A1A95214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AEC35-8C4D-1A29-8A79-99D5AB81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5BC9F-F63A-01DA-F4AC-7F2B579A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51557-5EA5-CA92-C518-0D6D3195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632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958DC-7D2C-B75D-2484-99ABCF62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45012-DC64-FDAB-66A4-2CB46DF7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DF0B-6849-BB45-72FD-9A96A7E1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089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7E75-3A6B-B39D-EC77-EC415DA4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D7D9-33FE-58C3-D79F-2685C2B6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CE4EA-82F7-BC75-7C31-E75F4EFB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70F2-50E0-08F1-DBE8-F8C65113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50EA-AA78-26A6-EA8B-B0AB1322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93A4-EEDF-5596-2A41-39A42B51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9184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BDD-CA95-5C25-66E1-3FD3C7CD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20DB-6849-1532-00ED-FDBC194B3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A19C-58F8-9327-2EDB-034E9BCCB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48273-B10E-FAD1-9E79-60B0C388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4ACD6-AD20-CF07-DB12-3E5F20FB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36E4-86D2-8A66-3A38-DEC635A5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5893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2B017-849B-B90A-82A4-3AE861D0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699ED-8EB3-84B2-3528-D3527FB1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B20-B8F7-628A-43C7-A78A4D727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0568-996D-AA49-81A6-3872932D2463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543F-6630-0C68-2930-342D73979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94DA-5BB5-97B9-8B0F-FD0646FED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4D51-7E19-F84F-B3F8-306194F203C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9648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6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6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68.emf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67.png"/><Relationship Id="rId5" Type="http://schemas.openxmlformats.org/officeDocument/2006/relationships/image" Target="../media/image71.png"/><Relationship Id="rId4" Type="http://schemas.openxmlformats.org/officeDocument/2006/relationships/image" Target="../media/image7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67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7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65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7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80.emf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18.png"/><Relationship Id="rId42" Type="http://schemas.openxmlformats.org/officeDocument/2006/relationships/customXml" Target="../ink/ink19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32.xml"/><Relationship Id="rId16" Type="http://schemas.openxmlformats.org/officeDocument/2006/relationships/customXml" Target="../ink/ink6.xml"/><Relationship Id="rId11" Type="http://schemas.openxmlformats.org/officeDocument/2006/relationships/image" Target="../media/image13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6.png"/><Relationship Id="rId40" Type="http://schemas.openxmlformats.org/officeDocument/2006/relationships/customXml" Target="../ink/ink18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8" Type="http://schemas.openxmlformats.org/officeDocument/2006/relationships/customXml" Target="../ink/ink27.xml"/><Relationship Id="rId66" Type="http://schemas.openxmlformats.org/officeDocument/2006/relationships/customXml" Target="../ink/ink31.xml"/><Relationship Id="rId74" Type="http://schemas.openxmlformats.org/officeDocument/2006/relationships/customXml" Target="../ink/ink35.xml"/><Relationship Id="rId5" Type="http://schemas.openxmlformats.org/officeDocument/2006/relationships/image" Target="../media/image7.emf"/><Relationship Id="rId61" Type="http://schemas.openxmlformats.org/officeDocument/2006/relationships/image" Target="../media/image38.png"/><Relationship Id="rId19" Type="http://schemas.openxmlformats.org/officeDocument/2006/relationships/image" Target="../media/image17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1.png"/><Relationship Id="rId30" Type="http://schemas.openxmlformats.org/officeDocument/2006/relationships/customXml" Target="../ink/ink13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42.png"/><Relationship Id="rId77" Type="http://schemas.openxmlformats.org/officeDocument/2006/relationships/image" Target="../media/image8.emf"/><Relationship Id="rId8" Type="http://schemas.openxmlformats.org/officeDocument/2006/relationships/customXml" Target="../ink/ink2.xml"/><Relationship Id="rId51" Type="http://schemas.openxmlformats.org/officeDocument/2006/relationships/image" Target="../media/image33.png"/><Relationship Id="rId72" Type="http://schemas.openxmlformats.org/officeDocument/2006/relationships/customXml" Target="../ink/ink34.xml"/><Relationship Id="rId3" Type="http://schemas.openxmlformats.org/officeDocument/2006/relationships/slideLayout" Target="../slideLayouts/slideLayout2.xml"/><Relationship Id="rId12" Type="http://schemas.openxmlformats.org/officeDocument/2006/relationships/customXml" Target="../ink/ink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8.xml"/><Relationship Id="rId41" Type="http://schemas.openxmlformats.org/officeDocument/2006/relationships/image" Target="../media/image28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45.png"/><Relationship Id="rId1" Type="http://schemas.openxmlformats.org/officeDocument/2006/relationships/tags" Target="../tags/tag5.xml"/><Relationship Id="rId6" Type="http://schemas.openxmlformats.org/officeDocument/2006/relationships/customXml" Target="../ink/ink1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3.xml"/><Relationship Id="rId31" Type="http://schemas.openxmlformats.org/officeDocument/2006/relationships/image" Target="../media/image23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7.xml"/><Relationship Id="rId39" Type="http://schemas.openxmlformats.org/officeDocument/2006/relationships/image" Target="../media/image27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35.png"/><Relationship Id="rId76" Type="http://schemas.openxmlformats.org/officeDocument/2006/relationships/customXml" Target="../ink/ink36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2" Type="http://schemas.openxmlformats.org/officeDocument/2006/relationships/tags" Target="../tags/tag6.xml"/><Relationship Id="rId2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7.emf"/><Relationship Id="rId5" Type="http://schemas.openxmlformats.org/officeDocument/2006/relationships/image" Target="../media/image46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50.emf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E935-E33A-E038-0165-57A896198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Tensore dello sforzo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BFFCB-5E85-1475-9FA0-550A62A21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Riferimenti: Casini &amp; Vasta Cap. 14 e Hibbeler Cap. 3 </a:t>
            </a:r>
          </a:p>
        </p:txBody>
      </p:sp>
    </p:spTree>
    <p:extLst>
      <p:ext uri="{BB962C8B-B14F-4D97-AF65-F5344CB8AC3E}">
        <p14:creationId xmlns:p14="http://schemas.microsoft.com/office/powerpoint/2010/main" val="327831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F4BE5C-A1D6-B99B-8B15-DF3E63341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0" y="1638300"/>
            <a:ext cx="3200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documentclass{article}&#10;\usepackage{amsmath,bbm,mathrsfs}&#10;\pagestyle{empty}&#10;\begin{document}&#10;&#10; \begin{itemize}&#10;        \item Corpo continuo $\mathscr{B}$ nella configurazione $\mathscr{C}$&#10;        \item Superficie $\mathscr{S}=\mathscr{S}_u+\mathscr{S}_f$&#10;        \item Superficie $\mathscr{S}_u$ vincolata con spostamenti noti $\overline{\mathbf{u}}$ e reazioni vincolari $\mathbf{r}$&#10;        \item Superficie $\mathscr{S}_f$ con forze esterne di contatto $\mathbf{f}(P)$&#10;        \item Forze di volume interne $\mathbf{b}(P)$&#10;        \item Obiettivo: caratterizzare tensioni e l'equilibrio&#10;        \item Configurazione indeformata del corpo $\mathscr{C}$ (come per le travi)&#10;    \end{itemize}&#10;&#10;&#10;&#10;\end{document}" title="IguanaTex Bitmap Display">
            <a:extLst>
              <a:ext uri="{FF2B5EF4-FFF2-40B4-BE49-F238E27FC236}">
                <a16:creationId xmlns:a16="http://schemas.microsoft.com/office/drawing/2014/main" id="{B9CDDE66-CC1B-ECB2-C01D-3D9588E8A0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43400" y="607055"/>
            <a:ext cx="7848600" cy="3276600"/>
          </a:xfrm>
          <a:prstGeom prst="rect">
            <a:avLst/>
          </a:prstGeom>
        </p:spPr>
      </p:pic>
      <p:pic>
        <p:nvPicPr>
          <p:cNvPr id="7" name="Picture 6" descr="\documentclass{article}&#10;\usepackage{amsmath,bbm,mathrsfs}&#10;\pagestyle{empty}&#10;\begin{document}&#10;&#10; Nel contesto della meccanica dei solidi, si considera un corpo continuo $\mathscr{B}$ nella sua configurazione indeformata $\mathscr{C}$, come illustrato in Figura 14.1. Il corpo può essere suddiviso in una parte di superficie $\mathscr{S}_u$ (superficie vincolata) che è vincolata al suolo mediante vincoli lisci e bilateri diffusi. Questi vincoli prescrivono spostamenti noti $\overline{\mathbf{u}}$ e generano reazioni vincolari $\mathbf{r}$. D'altra parte, sulla superficie libera $\mathscr{S}_f$ possono agire forze esterne di superficie dovute ad azioni di contatto che l'ambiente esercita sul corpo, come la pressione dei fluidi o la spinta dei terreni. Queste forze esterne sono descritte da un campo vettoriale continuo $\mathbf{f}(P), P \in \mathscr{S}_f$ che ne rappresenta la densità superficiale&#10;&#10;&#10;&#10;&#10;\end{document}" title="IguanaTex Bitmap Display">
            <a:extLst>
              <a:ext uri="{FF2B5EF4-FFF2-40B4-BE49-F238E27FC236}">
                <a16:creationId xmlns:a16="http://schemas.microsoft.com/office/drawing/2014/main" id="{551371B1-3D7A-B852-C860-F078FD4E58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24302" y="4206245"/>
            <a:ext cx="7698964" cy="23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7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F831-0B66-8379-5F39-CD671BD5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81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Equazioni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indefinite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equilibrio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13" name="Picture 12" descr="\documentclass{article}&#10;\usepackage{amsmath,bbm,mathrsfs}&#10;\setlength\parindent{0em}&#10;\pagestyle{empty}&#10;\begin{document}&#10;&#10;L'equilibrio a traslazione di una parte arbitraria del corpo implica:&#10;$$&#10;\frac{\partial \mathbf{t}_x}{\partial x}+\frac{\partial \mathbf{t}_y}{\partial y}+\frac{\partial \mathbf{t}_z}{\partial z}+\mathbf{b}=\mathbf{0}&#10;$$&#10;Questa formula di riscrive, in termini di componenti della tensione:&#10;$$&#10;\begin{aligned}&#10;&amp; \frac{\partial \sigma_x}{\partial x}+\frac{\partial \tau_{y x}}{\partial y}+\frac{\partial \tau_{z x}}{\partial z}+b_x=0 \\&#10;&amp; \frac{\partial \tau_{x y}}{\partial x}+\frac{\partial \sigma_y}{\partial y}+\frac{\partial \tau_{z y}}{\partial z}+b_y=0 \quad \text { in } \mathscr{C} \\&#10;&amp; \frac{\partial \tau_{x z}}{\partial x}+\frac{\partial \tau_{y z}}{\partial y}+\frac{\partial \sigma_z}{\partial z}+b_z=0&#10;\end{aligned}&#10;$$&#10;&#10;\end{document}" title="IguanaTex Bitmap Display">
            <a:extLst>
              <a:ext uri="{FF2B5EF4-FFF2-40B4-BE49-F238E27FC236}">
                <a16:creationId xmlns:a16="http://schemas.microsoft.com/office/drawing/2014/main" id="{6D0773C1-AAF0-72E9-3658-50EA679797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81809" y="1416878"/>
            <a:ext cx="74168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8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F649-D21D-2AD6-813E-BD1C05C0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3481"/>
            <a:ext cx="10515600" cy="340553"/>
          </a:xfrm>
        </p:spPr>
        <p:txBody>
          <a:bodyPr>
            <a:normAutofit fontScale="90000"/>
          </a:bodyPr>
          <a:lstStyle/>
          <a:p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Dimostrazione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delle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e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quazioni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indefinite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equilibrio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76D07-6732-C87E-1928-416E5E1ED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4747"/>
            <a:ext cx="5215116" cy="4368506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pagestyle{empty}&#10;\begin{document}&#10;&#10;&#10;&#10;1) Si considera una porzione infinitesima di forma parallelepipeda del continuo, con spigoli \(dx, dy, dz\). &#10;&#10;2) Utilizzando il lemma di Cauchy, la tensione \(\mathbf{t}_{-x}\) sulla faccia di normale \(-x\) è \(-\mathbf{t}_x\). Sulla faccia opposta agisce:&#10;$$&#10;\mathbf{t}_x + \frac{\partial \mathbf{t}_x}{\partial x} dx&#10;$$&#10;&#10;3) La somma delle forze sulle facce \(dy dz\) è:&#10;$$&#10;\left( \mathbf{t}_x + \frac{\partial \mathbf{t}_x}{\partial x} dx \right) dy dz - \mathbf{t}_x dy dz&#10;$$&#10;Analogamente per altre facce.&#10;&#10;4) L'equilibrio vettoriale delle forze sull'elemento, considerando anche la forza di volume \(\mathbf{b} dV\), è:&#10;$$&#10;\begin{gathered}&#10;\left(\mathbf{t}_x+\frac{\partial \mathbf{t}_x}{\partial x} d x\right) d y d z-\mathbf{t}_x d y d z+\left(\mathbf{t}_y+\frac{\partial \mathbf{t}_y}{\partial y} d y\right) d x d z-\mathbf{t}_y d x d z \\&#10;+\left(\mathbf{t}_z+\frac{\partial \mathbf{t}_z}{\partial z} d z\right) d x d y-\mathbf{t}_z d x d y+\mathbf{b} d x d y d z=\mathbf{0}&#10;\end{gathered}&#10;$$&#10;Si trova quindi:&#10;$$&#10;\frac{\partial \mathbf{t}_x}{\partial x}+\frac{\partial \mathbf{t}_y}{\partial y}+\frac{\partial \mathbf{t}_z}{\partial z}+\mathbf{b}=\mathbf{0}&#10;$$&#10;&#10;\end{document}" title="IguanaTex Bitmap Display">
            <a:extLst>
              <a:ext uri="{FF2B5EF4-FFF2-40B4-BE49-F238E27FC236}">
                <a16:creationId xmlns:a16="http://schemas.microsoft.com/office/drawing/2014/main" id="{21725355-3ED5-76C7-13D8-9503DFA25E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1010" y="803757"/>
            <a:ext cx="6287724" cy="517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1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81E7-7F71-F9DC-8172-1A3500C5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Reciprocità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tension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i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tangenziali</a:t>
            </a:r>
            <a:endParaRPr lang="en-IT" dirty="0"/>
          </a:p>
        </p:txBody>
      </p:sp>
      <p:pic>
        <p:nvPicPr>
          <p:cNvPr id="11" name="Picture 10" descr="\documentclass{article}&#10;\usepackage{amsmath,bbm,mathrsfs}&#10;\setlength\parindent{0em}&#10;\usepackage{geometry}&#10;\geometry{textwidth=10cm}&#10;\pagestyle{empty}&#10;\begin{document}&#10;&#10;L'equilibrio alla rotazione permette di mostrare che le tensioni tangenziali soddisfano le relazioni:&#10;$$\tau_{x y}=\tau_{y x}, \quad \tau_{x z}=\tau_{z x}, \quad \tau_{y z}=\tau_{z y}$$&#10;&#10;Ne segue che il tensore dello sforzo $\mathbf T$ \`e simmetrico.&#10;&#10;&#10;\end{document}" title="IguanaTex Bitmap Display">
            <a:extLst>
              <a:ext uri="{FF2B5EF4-FFF2-40B4-BE49-F238E27FC236}">
                <a16:creationId xmlns:a16="http://schemas.microsoft.com/office/drawing/2014/main" id="{D77A4623-E844-2E82-27F0-337227A50E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23165" y="1778000"/>
            <a:ext cx="71882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9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9FDB-B231-52AC-A9ED-91446B9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Dimostrazione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reciprocit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à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CF679-2B04-7C03-6D94-8BA452C3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21" y="844744"/>
            <a:ext cx="3086100" cy="278130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pagestyle{empty}&#10;\begin{document}&#10;&#10;&#10;Consideriamo un cubo infinitesimo.&#10;&#10;Per semplicit\`a supponiamo nulle le forze di volume e che uniche componenti di tensione siano le $\tau_{zy}$&#10;&#10;Equilibrio nella direzione \(y\)&#10;$$&#10;\tau_{z y}(\Delta x \Delta y)-\tau_{z y}^{\prime} \Delta x \Delta y=0&#10;$$&#10;Ne segue:&#10;$$&#10;\tau_{zy} = \tau'_{zy}&#10;$$&#10;&#10;Equilibrio nella direzione \(z\)&#10;$$&#10;\tau_{yz} = \tau'_{yz}&#10;$$&#10;Imponendo l'equilibrio dei momenti rispetto all'asse x:&#10;$$&#10;-\tau_{z y}(\Delta x \Delta y) \Delta z+\tau_{y z}(\Delta x \Delta z) \Delta y=0&#10;$$&#10;&#10;In sintesi, tutti e quattro gli sforzi tangenziali devono avere la stessa intensit\`a&#10;$$&#10;\tau_{zy} = \tau_{zy}' = \tau_{yz} = \tau_{yz}'&#10;$$&#10;&#10;&#10;&#10;&#10;\end{document}" title="IguanaTex Bitmap Display">
            <a:extLst>
              <a:ext uri="{FF2B5EF4-FFF2-40B4-BE49-F238E27FC236}">
                <a16:creationId xmlns:a16="http://schemas.microsoft.com/office/drawing/2014/main" id="{B080190E-89B6-B158-FB60-582747978B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41675" y="1214391"/>
            <a:ext cx="6245356" cy="51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5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3A00-6C3C-5E2D-BF5E-B190D768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Esercizio: tensione in una trave caricata assialmente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F7DA7-8CD2-546D-0EDD-53C7C5605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1" y="1690688"/>
            <a:ext cx="2336800" cy="40259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pagestyle{empty}&#10;\begin{document}&#10;&#10;Esercizio.\medskip&#10;&#10;Si consideri una barra caricata da due forze opposte. &#10;&#10;Che informazioni \`e possibile dedurre sul campo di sforzo?&#10;&#10;&#10;&#10;&#10;\end{document}" title="IguanaTex Bitmap Display">
            <a:extLst>
              <a:ext uri="{FF2B5EF4-FFF2-40B4-BE49-F238E27FC236}">
                <a16:creationId xmlns:a16="http://schemas.microsoft.com/office/drawing/2014/main" id="{E5339BC3-F5F4-23D6-E3F0-E9F8EFA615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75344" y="3107425"/>
            <a:ext cx="63754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3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367C-281D-3500-21E2-2C21EA9B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Esercizio: tensione in una trave caricata assialmente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16B1E-17D3-AF82-0356-421B75F8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8797"/>
            <a:ext cx="2336800" cy="402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F8FE6-9E5F-3913-FCC1-348156AF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551" y="1690688"/>
            <a:ext cx="4398147" cy="3151427"/>
          </a:xfrm>
          <a:prstGeom prst="rect">
            <a:avLst/>
          </a:prstGeom>
        </p:spPr>
      </p:pic>
      <p:pic>
        <p:nvPicPr>
          <p:cNvPr id="14" name="Picture 13" descr="\documentclass{article}&#10;\usepackage{amsmath,bbm,mathrsfs}&#10;\setlength\parindent{0em}&#10;\usepackage{geometry}&#10;\geometry{textwidth=6cm}&#10;\setlength\parskip{1em}&#10;\pagestyle{empty}&#10;\begin{document}&#10;&#10;Sezioniamo la trave con un taglio ideale su un piano perpendicolare all'asse.&#10;&#10;Fissiamo l'attenzione sulla porzione di sbarra che si trova al di sotto della sezione.&#10;&#10;Su questa porzione agiscono, in corrispondenza della sezione dove e' stato effettuato il taglio, delle forze interne.&#10;&#10;Nel generico punto $P$, la densit\`a per unit\`a di area di queste forze \`e $\mathbf t_z(P)$.&#10;&#10;Questo vettore ha componenti &#10;$$&#10;\mathbf{t}_z=\left[\begin{array}{c}&#10;\tau_{z x} \\&#10;\tau_{z y} \\&#10;\sigma_z&#10;\end{array}\right]&#10;$$&#10;&#10;&#10;\end{document}" title="IguanaTex Bitmap Display">
            <a:extLst>
              <a:ext uri="{FF2B5EF4-FFF2-40B4-BE49-F238E27FC236}">
                <a16:creationId xmlns:a16="http://schemas.microsoft.com/office/drawing/2014/main" id="{E1B9B939-443B-4E4D-2332-614C49B4CF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27219" y="1256342"/>
            <a:ext cx="45212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0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367C-281D-3500-21E2-2C21EA9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074612" cy="609600"/>
          </a:xfrm>
        </p:spPr>
        <p:txBody>
          <a:bodyPr>
            <a:normAutofit fontScale="90000"/>
          </a:bodyPr>
          <a:lstStyle/>
          <a:p>
            <a:r>
              <a:rPr lang="en-IT" dirty="0"/>
              <a:t>Esercizio: tensione in una trave caricata assialmente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5798E8-F53A-A380-6823-230287C4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8418" y="609601"/>
            <a:ext cx="3704517" cy="4351338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2cm}&#10;\setlength\parskip{1em}&#10;\pagestyle{empty}&#10;\begin{document}&#10;&#10;&#10;Indichiamo con $N$ la componente lungo $z$ della risultante delle forze che agiscono su questa porzione attraverso la sezione resa esposta dal taglio&#10;&#10;&#10;La quantit\`a $N$ prende il nome di {\bf forza normale}&#10;&#10;&#10;Deve risultare&#10;$$&#10;N=\int_{A}\sigma_z {\rm dA}&#10;$$&#10;&#10;La tensione normale media, definita da&#10;$$&#10;\overline\sigma_z=\frac 1 A \int_A \sigma_z{\rm dA}&#10;$$&#10;\`e pertanto data da &#10;$$&#10;\overline \sigma_z=\frac N A.&#10;$$&#10;D'altra parte, per l'equilibrio del corpo deve essere $N=P$.&#10;Ne segue che &#10;$$&#10;\overline\sigma_z=\frac P A.&#10;$$&#10;&#10;&#10;&#10;&#10;&#10;\end{document}" title="IguanaTex Bitmap Display">
            <a:extLst>
              <a:ext uri="{FF2B5EF4-FFF2-40B4-BE49-F238E27FC236}">
                <a16:creationId xmlns:a16="http://schemas.microsoft.com/office/drawing/2014/main" id="{6C87BBCF-CCB2-5462-1E38-A4AD8AD4FE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6281" y="1690688"/>
            <a:ext cx="6418331" cy="4417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384BD-F6F4-FBE4-188C-70B555440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3530"/>
            <a:ext cx="2727197" cy="3181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4CADC1-CBBE-627D-52A0-2C07B180A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11937"/>
            <a:ext cx="3412359" cy="24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4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575F-67EE-43EF-B93E-54C1397E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Esercizio: tensione in una trave caricata assialmente</a:t>
            </a:r>
          </a:p>
        </p:txBody>
      </p:sp>
      <p:pic>
        <p:nvPicPr>
          <p:cNvPr id="18" name="Picture 17" descr="\documentclass{article}&#10;\usepackage{amsmath,bbm,mathrsfs}&#10;\setlength\parindent{0em}&#10;\usepackage{geometry}&#10;\geometry{textwidth=12cm}&#10;\setlength\parskip{1em}&#10;\pagestyle{empty}&#10;\begin{document}&#10;&#10;Indichiamo con $T_x$ e $T_y$ le risultanti lungio $x$ e $y$ delle forze interne che agiscono sulla sezione&#10;&#10;Ragionando in modo analogo, si trova &#10;$$&#10;T_x=\int_A\tau_{zx}dA&#10;$$&#10;e&#10;$$&#10;T_x=\int_A\tau_{zy}dA=0&#10;$$&#10;Per l'equilibrio globale della porzione di barra inferiore, deve essere&#10;$T_x=0$ e $T_y=0$. &#10;&#10;Ne segue che le tensioni tangenziali medie si annullano&#10;$$&#10;\overline\tau_{zx}=0,\qquad \overline\tau_{zy}=0.&#10;$$&#10;&#10;&#10;&#10;&#10;\end{document}" title="IguanaTex Bitmap Display">
            <a:extLst>
              <a:ext uri="{FF2B5EF4-FFF2-40B4-BE49-F238E27FC236}">
                <a16:creationId xmlns:a16="http://schemas.microsoft.com/office/drawing/2014/main" id="{2E14B254-F207-BA70-4310-FCEF501B5C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12857" y="1897448"/>
            <a:ext cx="8636000" cy="4775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6BE91C-7B8D-6737-8FE9-2F95ED199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91" y="1504505"/>
            <a:ext cx="2727197" cy="3181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DFB6C4-DECF-8A3A-72F0-CE59EE529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86235"/>
            <a:ext cx="2521356" cy="180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6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30C4-4337-E124-C984-8A13756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Valori della tensione sul bordo</a:t>
            </a:r>
          </a:p>
        </p:txBody>
      </p:sp>
      <p:pic>
        <p:nvPicPr>
          <p:cNvPr id="5" name="Picture 4" descr="A black background with red and blue arrows&#10;&#10;Description automatically generated">
            <a:extLst>
              <a:ext uri="{FF2B5EF4-FFF2-40B4-BE49-F238E27FC236}">
                <a16:creationId xmlns:a16="http://schemas.microsoft.com/office/drawing/2014/main" id="{F5317763-E505-37B3-C617-512306474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71" y="1954711"/>
            <a:ext cx="4428140" cy="3846341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8cm}&#10;\setlength\parskip{1em}&#10;\pagestyle{empty}&#10;\begin{document}&#10;&#10;Consideriamo un elemento d'area sulla superficie laterale, disposto in modo tale che la normale uscente $\mathbf n$ sia parallela all'asse $y$.&#10;&#10;Essendo la superficie laterale scarica, deve risultare &#10;$$&#10;\mathbf t_y=\mathbf 0&#10;$$&#10;quindi sia la tensione normale che quella tangenziale devono annullarsi.&#10;&#10;Dunque, per ogni sezione esiste un punto dove&#10;$$&#10;\sigma_y=0,\qquad \tau_{yx}=0,\qquad \tau_{yz}=0.&#10;$$&#10;&#10;\end{document}" title="IguanaTex Bitmap Display">
            <a:extLst>
              <a:ext uri="{FF2B5EF4-FFF2-40B4-BE49-F238E27FC236}">
                <a16:creationId xmlns:a16="http://schemas.microsoft.com/office/drawing/2014/main" id="{36C4ED63-AFB2-9220-FA3B-9DBD494CC7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98123" y="2154407"/>
            <a:ext cx="5740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731D-286C-F4DA-139A-7848B62A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-32067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357B7B"/>
                </a:solidFill>
                <a:latin typeface="freight-text-pro"/>
              </a:rPr>
              <a:t>Il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concetto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di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tensione</a:t>
            </a:r>
            <a:endParaRPr lang="en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100D23-B8F4-212F-6240-3EE90BA28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255" y="1850064"/>
            <a:ext cx="6626743" cy="3157871"/>
          </a:xfrm>
          <a:prstGeom prst="rect">
            <a:avLst/>
          </a:prstGeom>
        </p:spPr>
      </p:pic>
      <p:pic>
        <p:nvPicPr>
          <p:cNvPr id="36" name="Picture 35" descr="\documentclass{article}&#10;\usepackage{amsmath,bbm,mathrsfs}&#10;\setlength\parindent{0em}&#10;\usepackage{geometry}&#10;\geometry{textwidth=8cm}&#10;\setlength\parskip{1em}&#10;\pagestyle{empty}&#10;\begin{document}&#10;&#10;&#10;&#10;Dato un punto $P$ di $\pi$, di area $\Delta A$, siano $\Delta \mathbf{F}$ e $\Delta \mathbf{M}$ rispettivamente la risultante $\mathrm{e}$ il momento risultante del sistema di forze che la porzione $\mathscr{P}_1$ esercita su $\mathscr{P}_2$ attraverso $\Delta A$, Fig. 14.2c. &#10;&#10;Si ipotizza che esistano i limiti &#10;&#10;$$\mathbf{t}=\lim _{\Delta A \rightarrow 0} \frac{\Delta \mathbf{F}}{\Delta A}, \quad \lim _{\Delta A \rightarrow 0} \frac{\Delta \mathbf{M}}{\Delta A_n}=\mathbf{0}$$&#10;&#10;\end{document}" title="IguanaTex Bitmap Display">
            <a:extLst>
              <a:ext uri="{FF2B5EF4-FFF2-40B4-BE49-F238E27FC236}">
                <a16:creationId xmlns:a16="http://schemas.microsoft.com/office/drawing/2014/main" id="{A84C8725-B09D-29E5-DE6D-BE071D5F9F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1080" y="2813547"/>
            <a:ext cx="4742433" cy="2298095"/>
          </a:xfrm>
          <a:prstGeom prst="rect">
            <a:avLst/>
          </a:prstGeom>
        </p:spPr>
      </p:pic>
      <p:pic>
        <p:nvPicPr>
          <p:cNvPr id="37" name="Picture 36" descr="\documentclass{article}&#10;\usepackage{amsmath,bbm,mathrsfs}&#10;\setlength\parindent{0em}&#10;\usepackage{geometry}&#10;\geometry{textwidth=10cm}&#10;\setlength\parskip{1em}&#10;\pagestyle{empty}&#10;\begin{document}&#10;&#10;&#10;Si effettui una sezione del corpo continuo con un piano $\pi$ di normale $\mathbf{n}$.&#10;&#10;Questa sezione individua all'interno del corpo una superficie di separazione tra le due parti. Questa superficie rappresenta la porzione di frontiera che le due parti hanno in comune.&#10;&#10;Indichiamo con $\mathscr P_1$ la parte rispetto alla quale $\mathbf n$ rappresenta la normale uscente, e con $\mathcal P_2$ la parte rimanente.&#10;&#10;&#10;&#10;\end{document}" title="IguanaTex Bitmap Display">
            <a:extLst>
              <a:ext uri="{FF2B5EF4-FFF2-40B4-BE49-F238E27FC236}">
                <a16:creationId xmlns:a16="http://schemas.microsoft.com/office/drawing/2014/main" id="{5EB12AFE-E3D1-A789-E595-9EF47126AAF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8946" y="719394"/>
            <a:ext cx="5233771" cy="1867883"/>
          </a:xfrm>
          <a:prstGeom prst="rect">
            <a:avLst/>
          </a:prstGeom>
        </p:spPr>
      </p:pic>
      <p:pic>
        <p:nvPicPr>
          <p:cNvPr id="38" name="Picture 37" descr="\documentclass{article}&#10;\usepackage{amsmath,bbm,mathrsfs}&#10;\setlength\parindent{0em}&#10;\usepackage{geometry}&#10;\geometry{textwidth=10cm}&#10;\setlength\parskip{1em}&#10;\pagestyle{empty}&#10;\begin{document}&#10;&#10;&#10;Il vettore $\mathbf{t}$ \`e detto {\bf tensione in $P$ agente secondo la giacitura di normale $\mathbf{n}$}. &#10;&#10;La tensione costituisce una generalizzazione della pressione, e ha le dimensioni fisiche di una pressione: $[\mathbf t]=F / L^2$&#10;&#10;\end{document}" title="IguanaTex Bitmap Display">
            <a:extLst>
              <a:ext uri="{FF2B5EF4-FFF2-40B4-BE49-F238E27FC236}">
                <a16:creationId xmlns:a16="http://schemas.microsoft.com/office/drawing/2014/main" id="{2DFC282D-8AA4-B44E-727A-1E84FB51E24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01080" y="5337913"/>
            <a:ext cx="5261637" cy="10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1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8717-A4C6-0D33-656A-000B95FB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4873"/>
            <a:ext cx="10515600" cy="1325563"/>
          </a:xfrm>
        </p:spPr>
        <p:txBody>
          <a:bodyPr/>
          <a:lstStyle/>
          <a:p>
            <a:r>
              <a:rPr lang="en-IT" dirty="0"/>
              <a:t>In sintesi</a:t>
            </a:r>
          </a:p>
        </p:txBody>
      </p: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Imponendo l'equilibrio e usando la definizione di tensione concludiamo che:&#10;\begin{itemize}&#10;\item Su ogni sezione, e quindi in tutta la barra, le tensioni $\sigma_z$, $\tau_{zx}$ e $\tau_{zy}$ si annullano in media&#10;&#10;&#10;\item Su ogni sezione, in almeno un punto risulta $\sigma_y=0$, $\tau_{yx}=0$, e $\tau_{yz}=0$.&#10;&#10;\item Su ogni sezione, in almeno un punto risulta $\sigma_z=0$, $\tau_{zx}=0$, e $\tau_{zy}=0$.&#10;\end{itemize}&#10;&#10;&#10;\end{document}" title="IguanaTex Bitmap Display">
            <a:extLst>
              <a:ext uri="{FF2B5EF4-FFF2-40B4-BE49-F238E27FC236}">
                <a16:creationId xmlns:a16="http://schemas.microsoft.com/office/drawing/2014/main" id="{355F3E45-C814-1682-6D7D-C7CB2C50B3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64001" y="960690"/>
            <a:ext cx="7188200" cy="325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7B395E-375D-EE7E-4692-E366AB33B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21" y="3791256"/>
            <a:ext cx="3002177" cy="2958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19AF6-827B-4F72-45CE-5858328F1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39" y="685932"/>
            <a:ext cx="1594516" cy="274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55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F0F2-24FD-8511-C8FA-B0686751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r>
              <a:rPr lang="en-IT" dirty="0"/>
              <a:t>Principio di Saint-Venant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CA034C-EF56-AE66-43AF-DF2B41ACB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034" y="1837832"/>
            <a:ext cx="5110655" cy="4115511"/>
          </a:xfrm>
          <a:prstGeom prst="rect">
            <a:avLst/>
          </a:prstGeom>
        </p:spPr>
      </p:pic>
      <p:pic>
        <p:nvPicPr>
          <p:cNvPr id="14" name="Picture 13" descr="\documentclass{article}&#10;\usepackage[italian]{babel}&#10;\usepackage{amsmath,bbm,mathrsfs}&#10;\setlength\parindent{0em}&#10;\usepackage{geometry}&#10;\geometry{textwidth=7cm}&#10;\setlength\parskip{1em}&#10;\pagestyle{empty}&#10;\begin{document}&#10;&#10;In una versione semplificata, il principio stabilisce che, data una trave caricata alle estremita' da forze assiali centrate, a distanza sufficientemente grande da queste ultime il campo di sforzo e' uniforme.&#10;&#10;\end{document}" title="IguanaTex Bitmap Display">
            <a:extLst>
              <a:ext uri="{FF2B5EF4-FFF2-40B4-BE49-F238E27FC236}">
                <a16:creationId xmlns:a16="http://schemas.microsoft.com/office/drawing/2014/main" id="{6458AFDD-302B-3B07-843D-3595762319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11313" y="3012965"/>
            <a:ext cx="5029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3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629014-9206-85BC-ECA4-E7E5CCBE3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0414" y="187708"/>
            <a:ext cx="4940300" cy="417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68F69-66A0-5AAF-3FCE-0C7BD0704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886" y="22854"/>
            <a:ext cx="5223386" cy="2098439"/>
          </a:xfrm>
          <a:prstGeom prst="rect">
            <a:avLst/>
          </a:prstGeom>
        </p:spPr>
      </p:pic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Consideriamo la barra incastrata ad una estremita' e soggetta ad una forza concentrata sul lato opposto.&#10;&#10;Sulla sezione $a$, relativamente vicina al punto di applicazione della forza, la tensione normale e' distribuita in modo disomogeneo.&#10;&#10;Man mano che ci si allontana dal punto di applicazione della forza, la distribuzione delle tensioni normali diventa sempre piu' uniforme, fino a divenire praticamente costante nella sezione $c$.&#10;&#10;&#10;\end{document}" title="IguanaTex Bitmap Display">
            <a:extLst>
              <a:ext uri="{FF2B5EF4-FFF2-40B4-BE49-F238E27FC236}">
                <a16:creationId xmlns:a16="http://schemas.microsoft.com/office/drawing/2014/main" id="{3AE910C8-4119-129C-5740-A78DC5D8E22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19886" y="2307628"/>
            <a:ext cx="7024414" cy="2506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732C2-56D0-1A3F-C162-CB56DB5A8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64" y="4242098"/>
            <a:ext cx="2434920" cy="1959577"/>
          </a:xfrm>
          <a:prstGeom prst="rect">
            <a:avLst/>
          </a:prstGeom>
        </p:spPr>
      </p:pic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Si noti che, se la forza viene ripartita in due punti in maniera simmetrica, lo stato di sollecitazione in $c$ non cambia.&#10;&#10;\end{document}" title="IguanaTex Bitmap Display">
            <a:extLst>
              <a:ext uri="{FF2B5EF4-FFF2-40B4-BE49-F238E27FC236}">
                <a16:creationId xmlns:a16="http://schemas.microsoft.com/office/drawing/2014/main" id="{5D3D1AB8-BC69-69EE-C6BA-DADC2BEF46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19886" y="5460425"/>
            <a:ext cx="7188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41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65D9-5A02-C132-B068-3855B394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324" y="-349579"/>
            <a:ext cx="10515600" cy="1325563"/>
          </a:xfrm>
        </p:spPr>
        <p:txBody>
          <a:bodyPr/>
          <a:lstStyle/>
          <a:p>
            <a:r>
              <a:rPr lang="en-IT" dirty="0"/>
              <a:t>Conseguenze del principio di Saint-Venant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&#10;&#10;Come conseguenza del principio di Saint-Venant abbiamo che, lontano dai punti di applicazione delle forze, il tensore dello sforzo e' costante.&#10;&#10;In particolare, in ogni punto ciascuna componente del tensore dello sforzo e' pari al suo valore medio sulla sezione.&#10;&#10;Si conclude che tutte le componenti del tensore dello sforzo sono nulle, eccetto la tensione normale&#10;$$&#10;\sigma_z=\frac P A.&#10;$$&#10;Quindi le componenti del tensore dello sforzo sono:&#10;&#10;$$&#10;\mathbf T=\left[\begin{array}{ccc}&#10;0 &amp; 0 &amp; 0 \\&#10;0 &amp; 0 &amp; 0 \\&#10;0 &amp; 0 &amp; \frac P A&#10;\end{array}\right]&#10;$$&#10;&#10;&#10;\end{document}" title="IguanaTex Bitmap Display">
            <a:extLst>
              <a:ext uri="{FF2B5EF4-FFF2-40B4-BE49-F238E27FC236}">
                <a16:creationId xmlns:a16="http://schemas.microsoft.com/office/drawing/2014/main" id="{01AA3A6B-A7AD-6401-83D7-1507599A36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25565" y="1290035"/>
            <a:ext cx="71882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1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\documentclass{article}&#10;\usepackage{amsmath,bbm,mathrsfs}&#10;\setlength\parindent{0em}&#10;\usepackage{geometry}&#10;\geometry{textwidth=10cm}&#10;\setlength\parskip{1em}&#10;\pagestyle{empty}&#10;\begin{document}&#10;&#10;L'assunzione $\lim _{\Delta A_n \rightarrow 0} \frac{\Delta \mathbf{M}_n}{\Delta A_n}=\mathbf{0}$ individua la classe dei corpi di Cauchy, tanto più rappresentativa dei corpi solidi reali quanto più questi presentano struttura omogenea. Una classe più ampia di corpi - detti polari - entro il cui ambito si iscrivono i corpi di Cauchy, è quella dei corpi di Cosserat, ove si assume $\lim _{\Delta A_n \rightarrow 0} \frac{\Delta \mathbf{M}_n}{\Delta A_n} \neq \mathbf{0}$&#10;&#10;&#10;\end{document}" title="IguanaTex Bitmap Display">
            <a:extLst>
              <a:ext uri="{FF2B5EF4-FFF2-40B4-BE49-F238E27FC236}">
                <a16:creationId xmlns:a16="http://schemas.microsoft.com/office/drawing/2014/main" id="{2937CF00-272A-541B-F640-0AFDEC129D58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42977" y="2442655"/>
            <a:ext cx="7534687" cy="17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4AE9-53D7-CA6E-20B1-4B822A23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68" y="-198969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357B7B"/>
                </a:solidFill>
                <a:latin typeface="freight-text-pro"/>
              </a:rPr>
              <a:t>L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emma di Cauchy</a:t>
            </a:r>
            <a:endParaRPr lang="en-IT" dirty="0"/>
          </a:p>
        </p:txBody>
      </p:sp>
      <p:pic>
        <p:nvPicPr>
          <p:cNvPr id="8" name="Picture 7" descr="A screenshot of a black background&#10;&#10;Description automatically generated">
            <a:extLst>
              <a:ext uri="{FF2B5EF4-FFF2-40B4-BE49-F238E27FC236}">
                <a16:creationId xmlns:a16="http://schemas.microsoft.com/office/drawing/2014/main" id="{0651B6E9-2AAE-04E7-44B4-6A10501D6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492" y="1126594"/>
            <a:ext cx="3684940" cy="4305300"/>
          </a:xfrm>
          <a:prstGeom prst="rect">
            <a:avLst/>
          </a:prstGeom>
        </p:spPr>
      </p:pic>
      <p:pic>
        <p:nvPicPr>
          <p:cNvPr id="61" name="Picture 60" descr="\documentclass{article}&#10;\usepackage{amsmath,bbm,mathrsfs}&#10;\setlength\parindent{0em}&#10;\usepackage{geometry}&#10;\geometry{textwidth=10cm}&#10;\setlength\parskip{1em}&#10;\pagestyle{empty}&#10;\begin{document}&#10;&#10;Il vettore tensione dipende sia dal punto $P$ che dalla normale $\mathbf n$.&#10;&#10;Con riferimento alla figura, se $\mathbf t_{\mathbf n}(P)$ rappresenta la tensione che $\mathscr P_2$ esercita su $\mathscr P_1$ in $P$ allora $\mathbf t_{-n}(P)$ rappresenta la tensione che $\mathscr P_1$ esercita su $\mathcal P_2$.&#10;&#10;&#10;\end{document}" title="IguanaTex Bitmap Display">
            <a:extLst>
              <a:ext uri="{FF2B5EF4-FFF2-40B4-BE49-F238E27FC236}">
                <a16:creationId xmlns:a16="http://schemas.microsoft.com/office/drawing/2014/main" id="{82D392D9-7B60-EB6D-0601-5114CEF2D7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1409" y="1126594"/>
            <a:ext cx="7188200" cy="1397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0EAA99E-00ED-2A82-920D-74A68A7CC27F}"/>
              </a:ext>
            </a:extLst>
          </p:cNvPr>
          <p:cNvGrpSpPr/>
          <p:nvPr/>
        </p:nvGrpSpPr>
        <p:grpSpPr>
          <a:xfrm>
            <a:off x="9245340" y="317560"/>
            <a:ext cx="1296000" cy="3019680"/>
            <a:chOff x="9245340" y="317560"/>
            <a:chExt cx="1296000" cy="30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B86FD85-CE2F-12BD-9849-2E4E248E1197}"/>
                    </a:ext>
                  </a:extLst>
                </p14:cNvPr>
                <p14:cNvContentPartPr/>
                <p14:nvPr/>
              </p14:nvContentPartPr>
              <p14:xfrm>
                <a:off x="9245340" y="863320"/>
                <a:ext cx="76680" cy="21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B86FD85-CE2F-12BD-9849-2E4E248E11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14740" y="832720"/>
                  <a:ext cx="137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F2D78B-FC63-926C-1A9C-98DDEA953143}"/>
                    </a:ext>
                  </a:extLst>
                </p14:cNvPr>
                <p14:cNvContentPartPr/>
                <p14:nvPr/>
              </p14:nvContentPartPr>
              <p14:xfrm>
                <a:off x="9359820" y="1212880"/>
                <a:ext cx="114840" cy="241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F2D78B-FC63-926C-1A9C-98DDEA9531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29220" y="1182280"/>
                  <a:ext cx="176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DE015F-5417-6CEE-94F9-AB892EC9E3E3}"/>
                    </a:ext>
                  </a:extLst>
                </p14:cNvPr>
                <p14:cNvContentPartPr/>
                <p14:nvPr/>
              </p14:nvContentPartPr>
              <p14:xfrm>
                <a:off x="9473940" y="1447600"/>
                <a:ext cx="152640" cy="53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DE015F-5417-6CEE-94F9-AB892EC9E3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43340" y="1417000"/>
                  <a:ext cx="21420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32B764-E300-16C3-92AD-D08C99F07E52}"/>
                    </a:ext>
                  </a:extLst>
                </p14:cNvPr>
                <p14:cNvContentPartPr/>
                <p14:nvPr/>
              </p14:nvContentPartPr>
              <p14:xfrm>
                <a:off x="9677340" y="2235280"/>
                <a:ext cx="114840" cy="229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32B764-E300-16C3-92AD-D08C99F07E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46380" y="2204320"/>
                  <a:ext cx="1760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CB0A1D-0048-6694-291C-4022033E612D}"/>
                    </a:ext>
                  </a:extLst>
                </p14:cNvPr>
                <p14:cNvContentPartPr/>
                <p14:nvPr/>
              </p14:nvContentPartPr>
              <p14:xfrm>
                <a:off x="9842220" y="2705080"/>
                <a:ext cx="76680" cy="235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CB0A1D-0048-6694-291C-4022033E61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11620" y="2674480"/>
                  <a:ext cx="137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95BB44-403B-694E-FC9B-F52B85AEDFC0}"/>
                    </a:ext>
                  </a:extLst>
                </p14:cNvPr>
                <p14:cNvContentPartPr/>
                <p14:nvPr/>
              </p14:nvContentPartPr>
              <p14:xfrm>
                <a:off x="9969300" y="3073360"/>
                <a:ext cx="51120" cy="139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95BB44-403B-694E-FC9B-F52B85AEDFC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8700" y="3042760"/>
                  <a:ext cx="112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011311-D107-3E52-6577-A9CB87211E1C}"/>
                    </a:ext>
                  </a:extLst>
                </p14:cNvPr>
                <p14:cNvContentPartPr/>
                <p14:nvPr/>
              </p14:nvContentPartPr>
              <p14:xfrm>
                <a:off x="10058220" y="3181000"/>
                <a:ext cx="76680" cy="156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011311-D107-3E52-6577-A9CB87211E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27620" y="3150400"/>
                  <a:ext cx="137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AD500E-A7E3-BAE3-1B8E-92C7B1C8EDA7}"/>
                    </a:ext>
                  </a:extLst>
                </p14:cNvPr>
                <p14:cNvContentPartPr/>
                <p14:nvPr/>
              </p14:nvContentPartPr>
              <p14:xfrm>
                <a:off x="10134540" y="3174520"/>
                <a:ext cx="152640" cy="153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AD500E-A7E3-BAE3-1B8E-92C7B1C8ED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03580" y="3143920"/>
                  <a:ext cx="214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50BC5F-8678-9B04-8C52-EE8E513A84A0}"/>
                    </a:ext>
                  </a:extLst>
                </p14:cNvPr>
                <p14:cNvContentPartPr/>
                <p14:nvPr/>
              </p14:nvContentPartPr>
              <p14:xfrm>
                <a:off x="10312380" y="3066880"/>
                <a:ext cx="63720" cy="76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50BC5F-8678-9B04-8C52-EE8E513A84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81420" y="3036280"/>
                  <a:ext cx="125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14095F-506F-7C88-3D96-E04ADAFA29FC}"/>
                    </a:ext>
                  </a:extLst>
                </p14:cNvPr>
                <p14:cNvContentPartPr/>
                <p14:nvPr/>
              </p14:nvContentPartPr>
              <p14:xfrm>
                <a:off x="10426500" y="2933680"/>
                <a:ext cx="63720" cy="63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14095F-506F-7C88-3D96-E04ADAFA29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95900" y="2903080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DADD01-B413-1E69-B179-10E56788554B}"/>
                    </a:ext>
                  </a:extLst>
                </p14:cNvPr>
                <p14:cNvContentPartPr/>
                <p14:nvPr/>
              </p14:nvContentPartPr>
              <p14:xfrm>
                <a:off x="9981900" y="1054120"/>
                <a:ext cx="165600" cy="616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DADD01-B413-1E69-B179-10E5678855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51300" y="1023520"/>
                  <a:ext cx="22680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DBE5A57-54B7-60E7-3D05-27CF6A119F77}"/>
                    </a:ext>
                  </a:extLst>
                </p14:cNvPr>
                <p14:cNvContentPartPr/>
                <p14:nvPr/>
              </p14:nvContentPartPr>
              <p14:xfrm>
                <a:off x="10172700" y="1714360"/>
                <a:ext cx="89280" cy="264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DBE5A57-54B7-60E7-3D05-27CF6A119F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41740" y="1683760"/>
                  <a:ext cx="150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557152-4557-36DC-0F18-90484DBF4AB3}"/>
                    </a:ext>
                  </a:extLst>
                </p14:cNvPr>
                <p14:cNvContentPartPr/>
                <p14:nvPr/>
              </p14:nvContentPartPr>
              <p14:xfrm>
                <a:off x="10286820" y="1993720"/>
                <a:ext cx="25920" cy="57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557152-4557-36DC-0F18-90484DBF4A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6220" y="1963120"/>
                  <a:ext cx="87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4949FFD-8F19-A179-2F4A-6502EC958A0B}"/>
                    </a:ext>
                  </a:extLst>
                </p14:cNvPr>
                <p14:cNvContentPartPr/>
                <p14:nvPr/>
              </p14:nvContentPartPr>
              <p14:xfrm>
                <a:off x="10337580" y="2133400"/>
                <a:ext cx="38520" cy="120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4949FFD-8F19-A179-2F4A-6502EC958A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06980" y="2102800"/>
                  <a:ext cx="99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B79313-5E47-D117-5DCA-1F2E760BA978}"/>
                    </a:ext>
                  </a:extLst>
                </p14:cNvPr>
                <p14:cNvContentPartPr/>
                <p14:nvPr/>
              </p14:nvContentPartPr>
              <p14:xfrm>
                <a:off x="10388340" y="2355880"/>
                <a:ext cx="12960" cy="95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B79313-5E47-D117-5DCA-1F2E760BA9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57740" y="2324920"/>
                  <a:ext cx="74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09EFE2-98D2-0CD7-25A3-E7374D883297}"/>
                    </a:ext>
                  </a:extLst>
                </p14:cNvPr>
                <p14:cNvContentPartPr/>
                <p14:nvPr/>
              </p14:nvContentPartPr>
              <p14:xfrm>
                <a:off x="10426500" y="2533720"/>
                <a:ext cx="25920" cy="146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09EFE2-98D2-0CD7-25A3-E7374D8832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95900" y="2502760"/>
                  <a:ext cx="87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925FBF5-33D1-50A3-C76E-4F22490352BD}"/>
                    </a:ext>
                  </a:extLst>
                </p14:cNvPr>
                <p14:cNvContentPartPr/>
                <p14:nvPr/>
              </p14:nvContentPartPr>
              <p14:xfrm>
                <a:off x="10515420" y="2794000"/>
                <a:ext cx="25920" cy="120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925FBF5-33D1-50A3-C76E-4F22490352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84820" y="2763400"/>
                  <a:ext cx="87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FDF8B0-B5BF-D2CD-A94A-6180CB4A17CE}"/>
                    </a:ext>
                  </a:extLst>
                </p14:cNvPr>
                <p14:cNvContentPartPr/>
                <p14:nvPr/>
              </p14:nvContentPartPr>
              <p14:xfrm>
                <a:off x="9715500" y="476320"/>
                <a:ext cx="76680" cy="159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FDF8B0-B5BF-D2CD-A94A-6180CB4A17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84540" y="445720"/>
                  <a:ext cx="137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5CD76A-7FF2-3262-29A0-B1456110B711}"/>
                    </a:ext>
                  </a:extLst>
                </p14:cNvPr>
                <p14:cNvContentPartPr/>
                <p14:nvPr/>
              </p14:nvContentPartPr>
              <p14:xfrm>
                <a:off x="9829620" y="730120"/>
                <a:ext cx="51120" cy="19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5CD76A-7FF2-3262-29A0-B1456110B7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99020" y="699160"/>
                  <a:ext cx="112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50EA3E-BA7C-89D5-C5BC-8E065A4318F2}"/>
                    </a:ext>
                  </a:extLst>
                </p14:cNvPr>
                <p14:cNvContentPartPr/>
                <p14:nvPr/>
              </p14:nvContentPartPr>
              <p14:xfrm>
                <a:off x="9258300" y="844240"/>
                <a:ext cx="76680" cy="82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50EA3E-BA7C-89D5-C5BC-8E065A4318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27340" y="813640"/>
                  <a:ext cx="137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69339D-9207-2B9F-E4B1-207993FE2CBE}"/>
                    </a:ext>
                  </a:extLst>
                </p14:cNvPr>
                <p14:cNvContentPartPr/>
                <p14:nvPr/>
              </p14:nvContentPartPr>
              <p14:xfrm>
                <a:off x="9423180" y="730120"/>
                <a:ext cx="51120" cy="51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69339D-9207-2B9F-E4B1-207993FE2CB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2580" y="699160"/>
                  <a:ext cx="112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3141E4-DDD9-DB89-77B3-1F06B9D9E192}"/>
                    </a:ext>
                  </a:extLst>
                </p14:cNvPr>
                <p14:cNvContentPartPr/>
                <p14:nvPr/>
              </p14:nvContentPartPr>
              <p14:xfrm>
                <a:off x="9550260" y="673240"/>
                <a:ext cx="129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3141E4-DDD9-DB89-77B3-1F06B9D9E1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19660" y="642640"/>
                  <a:ext cx="74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97C11F-7923-493B-4487-9AF3731C0DEA}"/>
                    </a:ext>
                  </a:extLst>
                </p14:cNvPr>
                <p14:cNvContentPartPr/>
                <p14:nvPr/>
              </p14:nvContentPartPr>
              <p14:xfrm>
                <a:off x="9651780" y="552640"/>
                <a:ext cx="51120" cy="38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97C11F-7923-493B-4487-9AF3731C0D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21180" y="521680"/>
                  <a:ext cx="112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D25B58-2E59-0CBF-6C08-468E6499925A}"/>
                    </a:ext>
                  </a:extLst>
                </p14:cNvPr>
                <p14:cNvContentPartPr/>
                <p14:nvPr/>
              </p14:nvContentPartPr>
              <p14:xfrm>
                <a:off x="9766260" y="463360"/>
                <a:ext cx="25920" cy="6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D25B58-2E59-0CBF-6C08-468E649992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35300" y="432760"/>
                  <a:ext cx="871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ECC81F-C886-6BDE-5331-5AF0FDD0F2C9}"/>
                    </a:ext>
                  </a:extLst>
                </p14:cNvPr>
                <p14:cNvContentPartPr/>
                <p14:nvPr/>
              </p14:nvContentPartPr>
              <p14:xfrm>
                <a:off x="9905940" y="393880"/>
                <a:ext cx="38520" cy="130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ECC81F-C886-6BDE-5331-5AF0FDD0F2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74980" y="362920"/>
                  <a:ext cx="99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BD83CA9-760A-85A5-7798-E6D501437B2E}"/>
                    </a:ext>
                  </a:extLst>
                </p14:cNvPr>
                <p14:cNvContentPartPr/>
                <p14:nvPr/>
              </p14:nvContentPartPr>
              <p14:xfrm>
                <a:off x="9994860" y="361840"/>
                <a:ext cx="38520" cy="178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BD83CA9-760A-85A5-7798-E6D501437B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63900" y="331240"/>
                  <a:ext cx="99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EF55A4-A575-16A7-F9E4-4B39008F4FAE}"/>
                    </a:ext>
                  </a:extLst>
                </p14:cNvPr>
                <p14:cNvContentPartPr/>
                <p14:nvPr/>
              </p14:nvContentPartPr>
              <p14:xfrm>
                <a:off x="9842220" y="317560"/>
                <a:ext cx="241560" cy="5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EF55A4-A575-16A7-F9E4-4B39008F4F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620" y="286960"/>
                  <a:ext cx="30312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A44C9C-182D-7040-66FF-F4FD62D85EA7}"/>
              </a:ext>
            </a:extLst>
          </p:cNvPr>
          <p:cNvGrpSpPr/>
          <p:nvPr/>
        </p:nvGrpSpPr>
        <p:grpSpPr>
          <a:xfrm>
            <a:off x="9689940" y="768280"/>
            <a:ext cx="787680" cy="298800"/>
            <a:chOff x="9689940" y="768280"/>
            <a:chExt cx="78768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F1B033-20F4-054E-06A2-E3B436700CE6}"/>
                    </a:ext>
                  </a:extLst>
                </p14:cNvPr>
                <p14:cNvContentPartPr/>
                <p14:nvPr/>
              </p14:nvContentPartPr>
              <p14:xfrm>
                <a:off x="9689940" y="832000"/>
                <a:ext cx="419400" cy="235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F1B033-20F4-054E-06A2-E3B436700C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75540" y="817600"/>
                  <a:ext cx="447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6DEACC6-B36A-95C3-2424-0ACC64AA4835}"/>
                    </a:ext>
                  </a:extLst>
                </p14:cNvPr>
                <p14:cNvContentPartPr/>
                <p14:nvPr/>
              </p14:nvContentPartPr>
              <p14:xfrm>
                <a:off x="9994860" y="793840"/>
                <a:ext cx="152640" cy="209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6DEACC6-B36A-95C3-2424-0ACC64AA48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0460" y="779440"/>
                  <a:ext cx="181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733011-409D-A91B-8151-8BBC62651B11}"/>
                    </a:ext>
                  </a:extLst>
                </p14:cNvPr>
                <p14:cNvContentPartPr/>
                <p14:nvPr/>
              </p14:nvContentPartPr>
              <p14:xfrm>
                <a:off x="10236060" y="768280"/>
                <a:ext cx="241560" cy="140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733011-409D-A91B-8151-8BBC62651B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21660" y="753880"/>
                  <a:ext cx="2700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FCF107-A324-8BA4-F852-3EC446D97F45}"/>
              </a:ext>
            </a:extLst>
          </p:cNvPr>
          <p:cNvGrpSpPr/>
          <p:nvPr/>
        </p:nvGrpSpPr>
        <p:grpSpPr>
          <a:xfrm>
            <a:off x="9046980" y="2089120"/>
            <a:ext cx="224280" cy="432000"/>
            <a:chOff x="9046980" y="2089120"/>
            <a:chExt cx="22428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8917602-4215-B53F-BF90-9B9F6EC59608}"/>
                    </a:ext>
                  </a:extLst>
                </p14:cNvPr>
                <p14:cNvContentPartPr/>
                <p14:nvPr/>
              </p14:nvContentPartPr>
              <p14:xfrm>
                <a:off x="9046980" y="2089120"/>
                <a:ext cx="173160" cy="324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917602-4215-B53F-BF90-9B9F6EC5960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32940" y="2075080"/>
                  <a:ext cx="2016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6972A9-19C6-3137-6697-BAAF8631A0D6}"/>
                    </a:ext>
                  </a:extLst>
                </p14:cNvPr>
                <p14:cNvContentPartPr/>
                <p14:nvPr/>
              </p14:nvContentPartPr>
              <p14:xfrm>
                <a:off x="9220140" y="2362360"/>
                <a:ext cx="51120" cy="158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6972A9-19C6-3137-6697-BAAF8631A0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05740" y="2348320"/>
                  <a:ext cx="7956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3E5B8E-C3F3-6E7A-E949-71B2555A1C79}"/>
              </a:ext>
            </a:extLst>
          </p:cNvPr>
          <p:cNvGrpSpPr/>
          <p:nvPr/>
        </p:nvGrpSpPr>
        <p:grpSpPr>
          <a:xfrm>
            <a:off x="10604340" y="1637680"/>
            <a:ext cx="292320" cy="350280"/>
            <a:chOff x="10604340" y="1637680"/>
            <a:chExt cx="2923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83BA0B0-95BF-D275-5502-E87B60B1B020}"/>
                    </a:ext>
                  </a:extLst>
                </p14:cNvPr>
                <p14:cNvContentPartPr/>
                <p14:nvPr/>
              </p14:nvContentPartPr>
              <p14:xfrm>
                <a:off x="10604340" y="1637680"/>
                <a:ext cx="152640" cy="299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83BA0B0-95BF-D275-5502-E87B60B1B0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589940" y="1623280"/>
                  <a:ext cx="1810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3425DB-6A6C-59E4-A68E-B546DFC887BE}"/>
                    </a:ext>
                  </a:extLst>
                </p14:cNvPr>
                <p14:cNvContentPartPr/>
                <p14:nvPr/>
              </p14:nvContentPartPr>
              <p14:xfrm>
                <a:off x="10756620" y="1847920"/>
                <a:ext cx="140040" cy="140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3425DB-6A6C-59E4-A68E-B546DFC887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42580" y="1833520"/>
                  <a:ext cx="16848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9074F0-8301-DB41-876C-4CAEFFE6769D}"/>
                  </a:ext>
                </a:extLst>
              </p14:cNvPr>
              <p14:cNvContentPartPr/>
              <p14:nvPr/>
            </p14:nvContentPartPr>
            <p14:xfrm>
              <a:off x="3609180" y="1781680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9074F0-8301-DB41-876C-4CAEFFE6769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03060" y="17755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468456-643E-725C-093D-98B70958FF96}"/>
                  </a:ext>
                </a:extLst>
              </p14:cNvPr>
              <p14:cNvContentPartPr/>
              <p14:nvPr/>
            </p14:nvContentPartPr>
            <p14:xfrm>
              <a:off x="1091700" y="87196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468456-643E-725C-093D-98B70958FF9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85580" y="86584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5" name="Picture 64" descr="\documentclass{article}&#10;\usepackage{amsmath,bbm,mathrsfs}&#10;\setlength\parindent{0em}&#10;\usepackage{geometry}&#10;\geometry{textwidth=10cm}&#10;\setlength\parskip{1em}&#10;\pagestyle{empty}&#10;\begin{document}&#10;&#10;Un risultato noto come ``lemma di Cauchy'' stabilisce che, fissato un punto $P$, la funzione $\mathbf n\mapsto \mathbf t_{\mathbf n}(P)$ \`e dispari:&#10;$$&#10;\mathbf{t}_{-n}(P)=-\mathbf{t}_n(P).&#10;$$&#10;&#10;&#10;&#10;\end{document}" title="IguanaTex Bitmap Display">
            <a:extLst>
              <a:ext uri="{FF2B5EF4-FFF2-40B4-BE49-F238E27FC236}">
                <a16:creationId xmlns:a16="http://schemas.microsoft.com/office/drawing/2014/main" id="{88110147-297A-BC14-8D07-A94173FDA1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7"/>
          <a:stretch>
            <a:fillRect/>
          </a:stretch>
        </p:blipFill>
        <p:spPr>
          <a:xfrm>
            <a:off x="331409" y="3010220"/>
            <a:ext cx="7188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6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B79F-EAAC-5A60-D429-36777F79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3815"/>
            <a:ext cx="10515600" cy="579092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Dimostrazione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del lemma di Cauchy</a:t>
            </a:r>
            <a:endParaRPr lang="en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CF1B0-714A-5452-AB55-41B431A6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1" y="1594193"/>
            <a:ext cx="4466573" cy="3187872"/>
          </a:xfrm>
          <a:prstGeom prst="rect">
            <a:avLst/>
          </a:prstGeom>
        </p:spPr>
      </p:pic>
      <p:pic>
        <p:nvPicPr>
          <p:cNvPr id="7" name="Picture 6" descr="\documentclass{article}&#10;\usepackage{amsmath,bbm,mathrsfs}&#10;\pagestyle{empty}&#10;\begin{document}&#10;&#10;  \begin{itemize}&#10;    \item Consideriamo un parallelepipedo infinitesimale nel solido di Cauchy.&#10;    \item Equazione di equilibrio alla traslazione:&#10;      \[&#10;      \mathbf{t}_n \varepsilon^2 + \mathbf{t}_{-n} \varepsilon^2 + \mathbf{f}_l + \mathbf{b} \varepsilon^4 = \mathbf{0}&#10;      \]&#10;    \item Al limite per $\varepsilon \rightarrow 0$, trascurando infinitesimi di ordine superiore al secondo (sulla superficie laterale la forza $\mathbf{f}_l$ è di ordine $\left.\mathscr{O}\left(\varepsilon^3\right)\right)$, si ottiene:&#10;$$&#10;\mathbf{t}_{-n}=-\mathbf{t}_n.&#10;$$&#10;Dunque la funzione $\mathbf n\mapsto\mathbf t_n$ \`e dispari.&#10;  \end{itemize}&#10;&#10;  \begin{itemize}&#10;    \item Il Lemma di Cauchy estende il principio di azione e reazione (terza legge di Newton) al contesto delle tensioni in un solido.&#10;    \item In un parallelepipedo infinitesimale, le tensioni su due facce opposte si annullano a vicenda, confermando l'equilibrio del solido.&#10;    \item Questa proprietà è fondamentale per la comprensione delle tensioni in materiali continui.&#10;  \end{itemize}&#10;&#10;&#10;&#10;&#10;\end{document}" title="IguanaTex Bitmap Display">
            <a:extLst>
              <a:ext uri="{FF2B5EF4-FFF2-40B4-BE49-F238E27FC236}">
                <a16:creationId xmlns:a16="http://schemas.microsoft.com/office/drawing/2014/main" id="{ED48082F-48E1-9CEF-666C-934F54ED29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97557" y="1326094"/>
            <a:ext cx="6360290" cy="44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A71B-A4AB-4333-2E62-198AF931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Componente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normale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e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tangenziale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tensione</a:t>
            </a:r>
            <a:endParaRPr lang="en-IT" dirty="0"/>
          </a:p>
        </p:txBody>
      </p:sp>
      <p:pic>
        <p:nvPicPr>
          <p:cNvPr id="5" name="Picture 4" descr="\documentclass{article}&#10;\usepackage{amsmath,bbm,mathrsfs}&#10;\pagestyle{empty}&#10;\usepackage{geometry}&#10;\geometry{textwidth=10cm}&#10;\setlength\parindent{0em}&#10;\begin{document}&#10;&#10;&#10;&#10;&#10;&#10;  \textbf{Formula di Decomposizione:}&#10;  $$&#10;  \mathbf{t}_n = \boldsymbol\tau_n + \sigma_n \mathbf{n}&#10;  $$&#10;&#10;Mentre $\sigma_n$ \`e uno scalare, $\boldsymbol\tau_n$ (in grassetto) \`e un vettore.\medskip&#10;&#10;L'intensit\`a di $\boldsymbol\tau_n$ \`e di norma indicata con $\tau_n$.\medskip&#10;&#10;Quando $\boldsymbol n$ \`e fissato, la tensione normale e tangenziale vengono indicate con $\sigma$ e $\tau$.&#10;&#10;&#10;\end{document}&#10;&#10;&#10;&#10;&#10;\end{document}" title="IguanaTex Bitmap Display">
            <a:extLst>
              <a:ext uri="{FF2B5EF4-FFF2-40B4-BE49-F238E27FC236}">
                <a16:creationId xmlns:a16="http://schemas.microsoft.com/office/drawing/2014/main" id="{EB48F06F-6216-4516-752D-40AEABC34F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09702" y="2119394"/>
            <a:ext cx="5938080" cy="2077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92D8B4-8126-5AB0-DE09-0750C5778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18" y="1148523"/>
            <a:ext cx="5549900" cy="5537200"/>
          </a:xfrm>
          <a:prstGeom prst="rect">
            <a:avLst/>
          </a:prstGeom>
        </p:spPr>
      </p:pic>
      <p:pic>
        <p:nvPicPr>
          <p:cNvPr id="3" name="Picture 2" descr="\documentclass{article}&#10;\usepackage{amsmath,bbm,mathrsfs}&#10;\setlength\parindent{0em}&#10;\usepackage{geometry}&#10;\geometry{textwidth=14cm}&#10;\setlength\parskip{1em}&#10;\pagestyle{empty}&#10;\begin{document}&#10;&#10;Adoperando le definizioni di $\sigma_n$ e $\mathbf\tau_n$ \`e un semplice esercizio dimostrare che $\sigma_n$ \`e una funzione pari di $\mathbf n$, vale a dire:&#10;$$&#10;\sigma_{-n}=\sigma_{n}.&#10;$$&#10;Inoltre, si vede che $\boldsymbol\tau_n$ \`e una funzione dispari, e pertanto il suo modulo \`e una funzione pari di $n$:&#10;$$&#10;\tau_{-n}=\tau_{n}.&#10;$$&#10;&#10;&#10;\end{document}" title="IguanaTex Bitmap Display">
            <a:extLst>
              <a:ext uri="{FF2B5EF4-FFF2-40B4-BE49-F238E27FC236}">
                <a16:creationId xmlns:a16="http://schemas.microsoft.com/office/drawing/2014/main" id="{888F28F4-7909-FF67-6B2C-6AAF22B741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11552" y="5167543"/>
            <a:ext cx="8036230" cy="15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2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469C-2FD1-2911-50DB-3DEE5E40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1" y="-12700"/>
            <a:ext cx="10515600" cy="1143000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Componenti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speciali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tensione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12" name="Picture 11" descr="\documentclass{article}&#10;\usepackage{amsmath,bbm,mathrsfs}&#10;\pagestyle{empty}&#10;\begin{document}&#10;&#10;&#10;Analogamente, le componenti delle tensioni secondo gli altri due piani coordinati si scrivono&#10;$$&#10;\mathbf{t}_x=\left[\begin{array}{c}&#10;\sigma_x \\&#10;\tau_{x y} \\&#10;\tau_{x z}&#10;\end{array}\right], \quad \mathbf{t}_y=\left[\begin{array}{c}&#10;\tau_{y x} \\&#10;\sigma_y \\&#10;\tau_{y z}&#10;\end{array}\right]&#10;$$&#10;&#10;Le componenti di questi tre vettori prendono il nome di \emph{componenti speciali di tensione}&#10;&#10;Esse  vengono raccolte nel tensore degli sforzi o tensore della tensione $\mathbf{T}$ le cui colonne rappresentano le tensioni agenti sui piani coordinati:&#10;(14.7)&#10;$$&#10;\mathbf{T}(P)=\left[\begin{array}{lll}&#10;\mathbf{t}_x &amp; \mathbf{t}_y &amp; \mathbf{t}_z&#10;\end{array}\right]=\left[\begin{array}{ccc}&#10;\sigma_x &amp; \tau_{y x} &amp; \tau_{z x} \\&#10;\tau_{x y} &amp; \sigma_y &amp; \tau_{z y} \\&#10;\tau_{x z} &amp; \tau_{y z} &amp; \sigma_z&#10;\end{array}\right]&#10;$$&#10;&#10;\end{document}" title="IguanaTex Bitmap Display">
            <a:extLst>
              <a:ext uri="{FF2B5EF4-FFF2-40B4-BE49-F238E27FC236}">
                <a16:creationId xmlns:a16="http://schemas.microsoft.com/office/drawing/2014/main" id="{19ECC02E-2C8C-E8A1-FC9E-814F1F89A9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824" y="2726541"/>
            <a:ext cx="7884496" cy="3552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3D6DB-084B-B7D8-39A8-F9901CFBC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823" y="3854822"/>
            <a:ext cx="3002177" cy="295898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Quando la normale $\mathbf n$ \`e diretta lungo l'asse $z$, il vettore tensione  si indica con il simbolo $\mathbf t_z$ anzich\'e $\mathbf t_{k}$, e le sue componenti si scrivono:&#10;$$&#10;\mathbf{t}_z=\left[\begin{array}{c}&#10;\tau_{z x} \\&#10;\tau_{z y} \\&#10;\sigma_z&#10;\end{array}\right]&#10;$$&#10;&#10;&#10;\end{document}" title="IguanaTex Bitmap Display">
            <a:extLst>
              <a:ext uri="{FF2B5EF4-FFF2-40B4-BE49-F238E27FC236}">
                <a16:creationId xmlns:a16="http://schemas.microsoft.com/office/drawing/2014/main" id="{CD84BEF9-D704-E822-7EE6-4E264A00B0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1824" y="865981"/>
            <a:ext cx="7188200" cy="17272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39F6EAC-A2A6-2CB5-137E-B087CB1F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864600" y="1041400"/>
            <a:ext cx="33274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5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1F04-3F9E-5CFB-0B75-14045B3E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9"/>
            <a:ext cx="10515600" cy="678484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Formula di Cauchy</a:t>
            </a:r>
            <a:endParaRPr lang="en-IT" dirty="0"/>
          </a:p>
        </p:txBody>
      </p:sp>
      <p:pic>
        <p:nvPicPr>
          <p:cNvPr id="4" name="Picture 3" descr="\documentclass{article}&#10;\usepackage{amsmath,bbm,mathrsfs}&#10;\pagestyle{empty}&#10;\setlength\parindent{0em}&#10;\begin{document}&#10;&#10;Si consideri un punto $P$ all'interno del solido e si prenda in esame una superficie infinitesima di normale &#10;$$&#10;\mathbf{n}=\left[\begin{array}{l}\alpha\\ \beta\\ \gamma\end{array}\right]&#10;$$&#10;&#10;Formula fondamentale di Cauchy:&#10;$$&#10;\mathbf{t}_n=\mathbf{t}_x \alpha+\mathbf{t}_y \beta+\mathbf{t}_z \gamma&#10;$$&#10;Ricordando le espressioni per le componenti di $\mathbf t_x$, $\mathbf t_y$, $\mathbf t_z$&#10;troviamo&#10;$$&#10;\begin{aligned}&#10;&amp; t_{n x}=\alpha \sigma_x+\beta \tau_{y x}+\gamma \tau_{z x} \\&#10;&amp; t_{n y}=\alpha \tau_{x y}+\beta \sigma_y+\gamma \tau_{z y} \\&#10;&amp; t_{n z}=\alpha \tau_{x z}+\beta \tau_{y z}+\gamma \sigma_z&#10;\end{aligned}&#10;$$&#10;vale a dire,&#10;$$&#10;\left[\begin{array}{l}&#10;t_{n x} \\&#10;t_{n y} \\&#10;t_{n z}&#10;\end{array}\right]=\left[\begin{array}{ccc}&#10;\sigma_x &amp; \tau_{y x} &amp; \tau_{z x} \\&#10;\tau_{x y} &amp; \sigma_y &amp; \tau_{z y} \\&#10;\tau_{x z} &amp; \tau_{y z} &amp; \sigma_z&#10;\end{array}\right]\left[\begin{array}{l}&#10;\alpha \\&#10;\beta \\&#10;\gamma&#10;\end{array}\right]&#10;$$&#10;In forma compatta&#10;$$&#10;\mathbf{t}_n=\mathbf{T n}&#10;$$&#10;dove&#10;$$&#10;\mathbf T=\left[\begin{array}{ccc}&#10;\sigma_x &amp; \tau_{y x} &amp; \tau_{z x} \\&#10;\tau_{x y} &amp; \sigma_y &amp; \tau_{z y} \\&#10;\tau_{x z} &amp; \tau_{y z} &amp; \sigma_z&#10;\end{array}\right]&#10;$$&#10;\`e detto \emph{tensore dello sforzo}&#10;&#10;\end{document}" title="IguanaTex Bitmap Display">
            <a:extLst>
              <a:ext uri="{FF2B5EF4-FFF2-40B4-BE49-F238E27FC236}">
                <a16:creationId xmlns:a16="http://schemas.microsoft.com/office/drawing/2014/main" id="{A811DD21-A3EF-AEE1-D46D-E918E82DD2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0216" y="1063487"/>
            <a:ext cx="5965083" cy="54141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B7FE48-97E4-E98B-030B-1D4B3384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903" y="1509919"/>
            <a:ext cx="3429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8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2CEA-D047-9AD9-0CAC-067A7674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9884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Dimostrazione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Formula di Cauchy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8" name="Picture 7" descr="\documentclass{article}&#10;\usepackage{amsmath,bbm,mathrsfs}&#10;\setlength\parindent{0em}&#10;\pagestyle{empty}&#10;\begin{document}&#10;&#10;  \begin{itemize}&#10;    \item Si vuole ora stabilire la relazione tra il vettore della tensione $\mathbf{t}_n$ e il tensore degli sforzi $\mathbf{T}$ per l'equilibrio del solido.&#10;    \item Equilibrio di ogni parte del corpo: equilibrio delle forze e dei momenti.&#10;    \item Si considera un punto $P$ all'interno del solido e un tetraedro di Cauchy con superficie normale $\mathbf{n}$ e piani $-\mathbf{i},-\mathbf{j},-\mathbf{k}$, Fig. 14.5a.&#10;    \item L'equilibrio delle forze sul tetraedro, considerando la forza di volume $\mathbf{b} \Delta V$:&#10;    $$&#10;    \mathbf{t}_n \Delta A_n + \mathbf{t}_{-x} \Delta A_x + \mathbf{t}_{-y} \Delta A_y + \mathbf{t}_{-z} \Delta A_z + \mathbf{b} \Delta V = \mathbf{0}&#10;    $$&#10;    \item Usando il lemma di Cauchy, $\mathbf{t}_{-x} = -\mathbf{t}_x, \ldots$, e dividendo ambo i membri per $\Delta A_n$:&#10;    $$&#10;    \mathbf{t}_n - \mathbf{t}_x \frac{\Delta A_x}{\Delta A_n} - \mathbf{t}_y \frac{\Delta A_y}{\Delta A_n} - \mathbf{t}_z \frac{\Delta A_z}{\Delta A_n} + \mathbf{b} \frac{\Delta V}{\Delta A_n} = \mathbf{0}&#10;    $$&#10;    \item Al limite per $\Delta A_n \rightarrow 0$, mantenendo la giacitura di normale $\mathbf{n}$ parallela a se stessa, si ottiene la formula fondamentale di Cauchy:&#10;    $$&#10;    \mathbf{t}_n = \mathbf{t}_x \alpha + \mathbf{t}_y \beta + \mathbf{t}_z \gamma&#10;    $$&#10;    dove $\alpha$, $\beta$ e $\gamma$ sono i coseni direttori di $\mathbf{n}$.&#10;  \end{itemize}&#10;&#10;&#10;\end{document}" title="IguanaTex Bitmap Display">
            <a:extLst>
              <a:ext uri="{FF2B5EF4-FFF2-40B4-BE49-F238E27FC236}">
                <a16:creationId xmlns:a16="http://schemas.microsoft.com/office/drawing/2014/main" id="{4C255791-AEFC-B87C-363C-91BF3DEDA1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54755" y="964654"/>
            <a:ext cx="6100417" cy="4928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2DC445-46EB-60EB-5369-4F3E493BB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80" y="1339022"/>
            <a:ext cx="4660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98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&#10;&#10;Dato un punto $P$ di $\pi$, di area $\Delta A$, siano $\Delta \mathbf{F}$ e $\Delta \mathbf{M}$ rispettivamente la risultante $\mathrm{e}$ il momento risultante del sistema di forze che la porzione $\mathscr{P}_1$ esercita su $\mathscr{P}_2$ attraverso $\Delta A$, Fig. 14.2c. &#10;&#10;Si ipotizza che esistano i limiti &#10;&#10;$$\mathbf{t}=\lim _{\Delta A \rightarrow 0} \frac{\Delta \mathbf{F}}{\Delta A}, \quad \lim _{\Delta A \rightarrow 0} \frac{\Delta \mathbf{M}}{\Delta A_n}=\mathbf{0}$$&#10;&#10;\end{document}"/>
  <p:tag name="IGUANATEXSIZE" val="20"/>
  <p:tag name="IGUANATEXCURSOR" val="45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"/>
  <p:tag name="ORIGINALWIDTH" val="344"/>
  <p:tag name="OUTPUTTYPE" val="PDF"/>
  <p:tag name="IGUANATEXVERSION" val="160"/>
  <p:tag name="LATEXADDIN" val="\documentclass{article}&#10;\usepackage{amsmath,bbm,mathrsfs}&#10;\pagestyle{empty}&#10;\begin{document}&#10;&#10;&#10;Analogamente, le componenti delle tensioni secondo gli altri due piani coordinati si scrivono&#10;$$&#10;\mathbf{t}_x=\left[\begin{array}{c}&#10;\sigma_x \\&#10;\tau_{x y} \\&#10;\tau_{x z}&#10;\end{array}\right], \quad \mathbf{t}_y=\left[\begin{array}{c}&#10;\tau_{y x} \\&#10;\sigma_y \\&#10;\tau_{y z}&#10;\end{array}\right]&#10;$$&#10;&#10;Le componenti di questi tre vettori prendono il nome di \emph{componenti speciali di tensione}&#10;&#10;Esse  vengono raccolte nel tensore degli sforzi o tensore della tensione $\mathbf{T}$ le cui colonne rappresentano le tensioni agenti sui piani coordinati:&#10;(14.7)&#10;$$&#10;\mathbf{T}(P)=\left[\begin{array}{lll}&#10;\mathbf{t}_x &amp; \mathbf{t}_y &amp; \mathbf{t}_z&#10;\end{array}\right]=\left[\begin{array}{ccc}&#10;\sigma_x &amp; \tau_{y x} &amp; \tau_{z x} \\&#10;\tau_{x y} &amp; \sigma_y &amp; \tau_{z y} \\&#10;\tau_{x z} &amp; \tau_{y z} &amp; \sigma_z&#10;\end{array}\right]&#10;$$&#10;&#10;\end{document}"/>
  <p:tag name="IGUANATEXSIZE" val="20"/>
  <p:tag name="IGUANATEXCURSOR" val="48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Quando la normale $\mathbf n$ \`e diretta lungo l'asse $z$, il vettore tensione  si indica con il simbolo $\mathbf t_z$ anzich\'e $\mathbf t_{k}$, e le sue componenti si scrivono:&#10;$$&#10;\mathbf{t}_z=\left[\begin{array}{c}&#10;\tau_{z x} \\&#10;\tau_{z y} \\&#10;\sigma_z&#10;\end{array}\right]&#10;$$&#10;&#10;&#10;\end{document}"/>
  <p:tag name="IGUANATEXSIZE" val="20"/>
  <p:tag name="IGUANATEXCURSOR" val="37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3"/>
  <p:tag name="ORIGINALWIDTH" val="343"/>
  <p:tag name="OUTPUTTYPE" val="PDF"/>
  <p:tag name="IGUANATEXVERSION" val="160"/>
  <p:tag name="LATEXADDIN" val="\documentclass{article}&#10;\usepackage{amsmath,bbm,mathrsfs}&#10;\pagestyle{empty}&#10;\setlength\parindent{0em}&#10;\begin{document}&#10;&#10;Si consideri un punto $P$ all'interno del solido e si prenda in esame una superficie infinitesima di normale &#10;$$&#10;\mathbf{n}=\left[\begin{array}{l}\alpha\\ \beta\\ \gamma\end{array}\right]&#10;$$&#10;&#10;Formula fondamentale di Cauchy:&#10;$$&#10;\mathbf{t}_n=\mathbf{t}_x \alpha+\mathbf{t}_y \beta+\mathbf{t}_z \gamma&#10;$$&#10;Ricordando le espressioni per le componenti di $\mathbf t_x$, $\mathbf t_y$, $\mathbf t_z$&#10;troviamo&#10;$$&#10;\begin{aligned}&#10;&amp; t_{n x}=\alpha \sigma_x+\beta \tau_{y x}+\gamma \tau_{z x} \\&#10;&amp; t_{n y}=\alpha \tau_{x y}+\beta \sigma_y+\gamma \tau_{z y} \\&#10;&amp; t_{n z}=\alpha \tau_{x z}+\beta \tau_{y z}+\gamma \sigma_z&#10;\end{aligned}&#10;$$&#10;vale a dire,&#10;$$&#10;\left[\begin{array}{l}&#10;t_{n x} \\&#10;t_{n y} \\&#10;t_{n z}&#10;\end{array}\right]=\left[\begin{array}{ccc}&#10;\sigma_x &amp; \tau_{y x} &amp; \tau_{z x} \\&#10;\tau_{x y} &amp; \sigma_y &amp; \tau_{z y} \\&#10;\tau_{x z} &amp; \tau_{y z} &amp; \sigma_z&#10;\end{array}\right]\left[\begin{array}{l}&#10;\alpha \\&#10;\beta \\&#10;\gamma&#10;\end{array}\right]&#10;$$&#10;In forma compatta&#10;$$&#10;\mathbf{t}_n=\mathbf{T n}&#10;$$&#10;dove&#10;$$&#10;\mathbf T=\left[\begin{array}{ccc}&#10;\sigma_x &amp; \tau_{y x} &amp; \tau_{z x} \\&#10;\tau_{x y} &amp; \sigma_y &amp; \tau_{z y} \\&#10;\tau_{x z} &amp; \tau_{y z} &amp; \sigma_z&#10;\end{array}\right]&#10;$$&#10;\`e detto \emph{tensore dello sforzo}&#10;&#10;\end{document}"/>
  <p:tag name="IGUANATEXSIZE" val="20"/>
  <p:tag name="IGUANATEXCURSOR" val="42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"/>
  <p:tag name="ORIGINALWIDTH" val="328"/>
  <p:tag name="OUTPUTTYPE" val="PDF"/>
  <p:tag name="IGUANATEXVERSION" val="160"/>
  <p:tag name="LATEXADDIN" val="\documentclass{article}&#10;\usepackage{amsmath,bbm,mathrsfs}&#10;\setlength\parindent{0em}&#10;\pagestyle{empty}&#10;\begin{document}&#10;&#10;  \begin{itemize}&#10;    \item Si vuole ora stabilire la relazione tra il vettore della tensione $\mathbf{t}_n$ e il tensore degli sforzi $\mathbf{T}$ per l'equilibrio del solido.&#10;    \item Equilibrio di ogni parte del corpo: equilibrio delle forze e dei momenti.&#10;    \item Si considera un punto $P$ all'interno del solido e un tetraedro di Cauchy con superficie normale $\mathbf{n}$ e piani $-\mathbf{i},-\mathbf{j},-\mathbf{k}$, Fig. 14.5a.&#10;    \item L'equilibrio delle forze sul tetraedro, considerando la forza di volume $\mathbf{b} \Delta V$:&#10;    $$&#10;    \mathbf{t}_n \Delta A_n + \mathbf{t}_{-x} \Delta A_x + \mathbf{t}_{-y} \Delta A_y + \mathbf{t}_{-z} \Delta A_z + \mathbf{b} \Delta V = \mathbf{0}&#10;    $$&#10;    \item Usando il lemma di Cauchy, $\mathbf{t}_{-x} = -\mathbf{t}_x, \ldots$, e dividendo ambo i membri per $\Delta A_n$:&#10;    $$&#10;    \mathbf{t}_n - \mathbf{t}_x \frac{\Delta A_x}{\Delta A_n} - \mathbf{t}_y \frac{\Delta A_y}{\Delta A_n} - \mathbf{t}_z \frac{\Delta A_z}{\Delta A_n} + \mathbf{b} \frac{\Delta V}{\Delta A_n} = \mathbf{0}&#10;    $$&#10;    \item Al limite per $\Delta A_n \rightarrow 0$, mantenendo la giacitura di normale $\mathbf{n}$ parallela a se stessa, si ottiene la formula fondamentale di Cauchy:&#10;    $$&#10;    \mathbf{t}_n = \mathbf{t}_x \alpha + \mathbf{t}_y \beta + \mathbf{t}_z \gamma&#10;    $$&#10;    dove $\alpha$, $\beta$ e $\gamma$ sono i coseni direttori di $\mathbf{n}$.&#10;  \end{itemize}&#10;&#10;&#10;\end{document}"/>
  <p:tag name="IGUANATEXSIZE" val="20"/>
  <p:tag name="IGUANATEXCURSOR" val="153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"/>
  <p:tag name="ORIGINALWIDTH" val="309"/>
  <p:tag name="OUTPUTTYPE" val="PDF"/>
  <p:tag name="IGUANATEXVERSION" val="160"/>
  <p:tag name="LATEXADDIN" val="\documentclass{article}&#10;\usepackage{amsmath,bbm,mathrsfs}&#10;\pagestyle{empty}&#10;\begin{document}&#10;&#10; \begin{itemize}&#10;        \item Corpo continuo $\mathscr{B}$ nella configurazione $\mathscr{C}$&#10;        \item Superficie $\mathscr{S}=\mathscr{S}_u+\mathscr{S}_f$&#10;        \item Superficie $\mathscr{S}_u$ vincolata con spostamenti noti $\overline{\mathbf{u}}$ e reazioni vincolari $\mathbf{r}$&#10;        \item Superficie $\mathscr{S}_f$ con forze esterne di contatto $\mathbf{f}(P)$&#10;        \item Forze di volume interne $\mathbf{b}(P)$&#10;        \item Obiettivo: caratterizzare tensioni e l'equilibrio&#10;        \item Configurazione indeformata del corpo $\mathscr{C}$ (come per le travi)&#10;    \end{itemize}&#10;&#10;&#10;&#10;\end{document}"/>
  <p:tag name="IGUANATEXSIZE" val="20"/>
  <p:tag name="IGUANATEXCURSOR" val="69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"/>
  <p:tag name="ORIGINALWIDTH" val="344"/>
  <p:tag name="OUTPUTTYPE" val="PDF"/>
  <p:tag name="IGUANATEXVERSION" val="160"/>
  <p:tag name="LATEXADDIN" val="\documentclass{article}&#10;\usepackage{amsmath,bbm,mathrsfs}&#10;\pagestyle{empty}&#10;\begin{document}&#10;&#10; Nel contesto della meccanica dei solidi, si considera un corpo continuo $\mathscr{B}$ nella sua configurazione indeformata $\mathscr{C}$, come illustrato in Figura 14.1. Il corpo può essere suddiviso in una parte di superficie $\mathscr{S}_u$ (superficie vincolata) che è vincolata al suolo mediante vincoli lisci e bilateri diffusi. Questi vincoli prescrivono spostamenti noti $\overline{\mathbf{u}}$ e generano reazioni vincolari $\mathbf{r}$. D'altra parte, sulla superficie libera $\mathscr{S}_f$ possono agire forze esterne di superficie dovute ad azioni di contatto che l'ambiente esercita sul corpo, come la pressione dei fluidi o la spinta dei terreni. Queste forze esterne sono descritte da un campo vettoriale continuo $\mathbf{f}(P), P \in \mathscr{S}_f$ che ne rappresenta la densità superficiale&#10;&#10;&#10;&#10;&#10;\end{document}"/>
  <p:tag name="IGUANATEXSIZE" val="20"/>
  <p:tag name="IGUANATEXCURSOR" val="90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"/>
  <p:tag name="ORIGINALWIDTH" val="292"/>
  <p:tag name="OUTPUTTYPE" val="PDF"/>
  <p:tag name="IGUANATEXVERSION" val="160"/>
  <p:tag name="LATEXADDIN" val="\documentclass{article}&#10;\usepackage{amsmath,bbm,mathrsfs}&#10;\setlength\parindent{0em}&#10;\pagestyle{empty}&#10;\begin{document}&#10;&#10;L'equilibrio a traslazione di una parte arbitraria del corpo implica:&#10;$$&#10;\frac{\partial \mathbf{t}_x}{\partial x}+\frac{\partial \mathbf{t}_y}{\partial y}+\frac{\partial \mathbf{t}_z}{\partial z}+\mathbf{b}=\mathbf{0}&#10;$$&#10;Questa formula di riscrive, in termini di componenti della tensione:&#10;$$&#10;\begin{aligned}&#10;&amp; \frac{\partial \sigma_x}{\partial x}+\frac{\partial \tau_{y x}}{\partial y}+\frac{\partial \tau_{z x}}{\partial z}+b_x=0 \\&#10;&amp; \frac{\partial \tau_{x y}}{\partial x}+\frac{\partial \sigma_y}{\partial y}+\frac{\partial \tau_{z y}}{\partial z}+b_y=0 \quad \text { in } \mathscr{C} \\&#10;&amp; \frac{\partial \tau_{x z}}{\partial x}+\frac{\partial \tau_{y z}}{\partial y}+\frac{\partial \sigma_z}{\partial z}+b_z=0&#10;\end{aligned}&#10;$$&#10;&#10;\end{document}"/>
  <p:tag name="IGUANATEXSIZE" val="20"/>
  <p:tag name="IGUANATEXCURSOR" val="85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"/>
  <p:tag name="ORIGINALWIDTH" val="344"/>
  <p:tag name="OUTPUTTYPE" val="PDF"/>
  <p:tag name="IGUANATEXVERSION" val="160"/>
  <p:tag name="LATEXADDIN" val="\documentclass{article}&#10;\usepackage{amsmath,bbm,mathrsfs}&#10;\setlength\parindent{0em}&#10;\pagestyle{empty}&#10;\begin{document}&#10;&#10;&#10;&#10;1) Si considera una porzione infinitesima di forma parallelepipeda del continuo, con spigoli \(dx, dy, dz\). &#10;&#10;2) Utilizzando il lemma di Cauchy, la tensione \(\mathbf{t}_{-x}\) sulla faccia di normale \(-x\) è \(-\mathbf{t}_x\). Sulla faccia opposta agisce:&#10;$$&#10;\mathbf{t}_x + \frac{\partial \mathbf{t}_x}{\partial x} dx&#10;$$&#10;&#10;3) La somma delle forze sulle facce \(dy dz\) è:&#10;$$&#10;\left( \mathbf{t}_x + \frac{\partial \mathbf{t}_x}{\partial x} dx \right) dy dz - \mathbf{t}_x dy dz&#10;$$&#10;Analogamente per altre facce.&#10;&#10;4) L'equilibrio vettoriale delle forze sull'elemento, considerando anche la forza di volume \(\mathbf{b} dV\), è:&#10;$$&#10;\begin{gathered}&#10;\left(\mathbf{t}_x+\frac{\partial \mathbf{t}_x}{\partial x} d x\right) d y d z-\mathbf{t}_x d y d z+\left(\mathbf{t}_y+\frac{\partial \mathbf{t}_y}{\partial y} d y\right) d x d z-\mathbf{t}_y d x d z \\&#10;+\left(\mathbf{t}_z+\frac{\partial \mathbf{t}_z}{\partial z} d z\right) d x d y-\mathbf{t}_z d x d y+\mathbf{b} d x d y d z=\mathbf{0}&#10;\end{gathered}&#10;$$&#10;Si trova quindi:&#10;$$&#10;\frac{\partial \mathbf{t}_x}{\partial x}+\frac{\partial \mathbf{t}_y}{\partial y}+\frac{\partial \mathbf{t}_z}{\partial z}+\mathbf{b}=\mathbf{0}&#10;$$&#10;&#10;\end{document}"/>
  <p:tag name="IGUANATEXSIZE" val="20"/>
  <p:tag name="IGUANATEXCURSOR" val="129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pagestyle{empty}&#10;\begin{document}&#10;&#10;L'equilibrio alla rotazione permette di mostrare che le tensioni tangenziali soddisfano le relazioni:&#10;$$\tau_{x y}=\tau_{y x}, \quad \tau_{x z}=\tau_{z x}, \quad \tau_{y z}=\tau_{z y}$$&#10;&#10;Ne segue che il tensore dello sforzo $\mathbf T$ \`e simmetrico.&#10;&#10;&#10;\end{document}"/>
  <p:tag name="IGUANATEXSIZE" val="20"/>
  <p:tag name="IGUANATEXCURSOR" val="35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pagestyle{empty}&#10;\begin{document}&#10;&#10;&#10;Consideriamo un cubo infinitesimo.&#10;&#10;Per semplicit\`a supponiamo nulle le forze di volume e che uniche componenti di tensione siano le $\tau_{zy}$&#10;&#10;Equilibrio nella direzione \(y\)&#10;$$&#10;\tau_{z y}(\Delta x \Delta y)-\tau_{z y}^{\prime} \Delta x \Delta y=0&#10;$$&#10;Ne segue:&#10;$$&#10;\tau_{zy} = \tau'_{zy}&#10;$$&#10;&#10;Equilibrio nella direzione \(z\)&#10;$$&#10;\tau_{yz} = \tau'_{yz}&#10;$$&#10;Imponendo l'equilibrio dei momenti rispetto all'asse x:&#10;$$&#10;-\tau_{z y}(\Delta x \Delta y) \Delta z+\tau_{y z}(\Delta x \Delta z) \Delta y=0&#10;$$&#10;&#10;In sintesi, tutti e quattro gli sforzi tangenziali devono avere la stessa intensit\`a&#10;$$&#10;\tau_{zy} = \tau_{zy}' = \tau_{yz} = \tau_{yz}'&#10;$$&#10;&#10;&#10;&#10;&#10;\end{document}"/>
  <p:tag name="IGUANATEXSIZE" val="20"/>
  <p:tag name="IGUANATEXCURSOR" val="31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Si effettui una sezione del corpo continuo con un piano $\pi$ di normale $\mathbf{n}$.&#10;&#10;Questa sezione individua all'interno del corpo una superficie di separazione tra le due parti. Questa superficie rappresenta la porzione di frontiera che le due parti hanno in comune.&#10;&#10;Indichiamo con $\mathscr P_1$ la parte rispetto alla quale $\mathbf n$ rappresenta la normale uscente, e con $\mathcal P_2$ la parte rimanente.&#10;&#10;&#10;&#10;\end{document}"/>
  <p:tag name="IGUANATEXSIZE" val="20"/>
  <p:tag name="IGUANATEXCURSOR" val="25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"/>
  <p:tag name="ORIGINALWIDTH" val="251"/>
  <p:tag name="OUTPUTTYPE" val="PDF"/>
  <p:tag name="IGUANATEXVERSION" val="160"/>
  <p:tag name="LATEXADDIN" val="\documentclass{article}&#10;\usepackage{amsmath,bbm,mathrsfs}&#10;\setlength\parindent{0em}&#10;\usepackage{geometry}&#10;\geometry{textwidth=10cm}&#10;\pagestyle{empty}&#10;\begin{document}&#10;&#10;Esercizio.\medskip&#10;&#10;Si consideri una barra caricata da due forze opposte. &#10;&#10;Che informazioni \`e possibile dedurre sul campo di sforzo?&#10;&#10;&#10;&#10;&#10;\end{document}"/>
  <p:tag name="IGUANATEXSIZE" val="20"/>
  <p:tag name="IGUANATEXCURSOR" val="20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3"/>
  <p:tag name="ORIGINALWIDTH" val="178"/>
  <p:tag name="OUTPUTTYPE" val="PDF"/>
  <p:tag name="IGUANATEXVERSION" val="160"/>
  <p:tag name="LATEXADDIN" val="\documentclass{article}&#10;\usepackage{amsmath,bbm,mathrsfs}&#10;\setlength\parindent{0em}&#10;\usepackage{geometry}&#10;\geometry{textwidth=6cm}&#10;\setlength\parskip{1em}&#10;\pagestyle{empty}&#10;\begin{document}&#10;&#10;Sezioniamo la trave con un taglio ideale su un piano perpendicolare all'asse.&#10;&#10;Fissiamo l'attenzione sulla porzione di sbarra che si trova al di sotto della sezione.&#10;&#10;Su questa porzione agiscono, in corrispondenza della sezione dove e' stato effettuato il taglio, delle forze interne.&#10;&#10;Nel generico punto $P$, la densit\`a per unit\`a di area di queste forze \`e $\mathbf t_z(P)$.&#10;&#10;Questo vettore ha componenti &#10;$$&#10;\mathbf{t}_z=\left[\begin{array}{c}&#10;\tau_{z x} \\&#10;\tau_{z y} \\&#10;\sigma_z&#10;\end{array}\right]&#10;$$&#10;&#10;&#10;\end{document}"/>
  <p:tag name="IGUANATEXSIZE" val="20"/>
  <p:tag name="IGUANATEXCURSOR" val="26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4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&#10;Indichiamo con $N$ la componente lungo $z$ della risultante delle forze che agiscono su questa porzione attraverso la sezione resa esposta dal taglio&#10;&#10;&#10;La quantit\`a $N$ prende il nome di {\bf forza normale}&#10;&#10;&#10;Deve risultare&#10;$$&#10;N=\int_{A}\sigma_z {\rm dA}&#10;$$&#10;&#10;La tensione normale media, definita da&#10;$$&#10;\overline\sigma_z=\frac 1 A \int_A \sigma_z{\rm dA}&#10;$$&#10;\`e pertanto data da &#10;$$&#10;\overline \sigma_z=\frac N A.&#10;$$&#10;D'altra parte, per l'equilibrio del corpo deve essere $N=P$.&#10;Ne segue che &#10;$$&#10;\overline\sigma_z=\frac P A.&#10;$$&#10;&#10;&#10;&#10;&#10;&#10;\end{document}"/>
  <p:tag name="IGUANATEXSIZE" val="20"/>
  <p:tag name="IGUANATEXCURSOR" val="53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8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Indichiamo con $T_x$ e $T_y$ le risultanti lungio $x$ e $y$ delle forze interne che agiscono sulla sezione&#10;&#10;Ragionando in modo analogo, si trova &#10;$$&#10;T_x=\int_A\tau_{zx}dA&#10;$$&#10;e&#10;$$&#10;T_x=\int_A\tau_{zy}dA=0&#10;$$&#10;Per l'equilibrio globale della porzione di barra inferiore, deve essere&#10;$T_x=0$ e $T_y=0$. &#10;&#10;Ne segue che le tensioni tangenziali medie si annullano&#10;$$&#10;\overline\tau_{zx}=0,\qquad \overline\tau_{zy}=0.&#10;$$&#10;&#10;&#10;&#10;&#10;\end{document}"/>
  <p:tag name="IGUANATEXSIZE" val="20"/>
  <p:tag name="IGUANATEXCURSOR" val="1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"/>
  <p:tag name="ORIGINALWIDTH" val="226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Consideriamo un elemento d'area sulla superficie laterale, disposto in modo tale che la normale uscente $\mathbf n$ sia parallela all'asse $y$.&#10;&#10;Essendo la superficie laterale scarica, deve risultare &#10;$$&#10;\mathbf t_y=\mathbf 0&#10;$$&#10;quindi sia la tensione normale che quella tangenziale devono annullarsi.&#10;&#10;Dunque, per ogni sezione esiste un punto dove&#10;$$&#10;\sigma_y=0,\qquad \tau_{yx}=0,\qquad \tau_{yz}=0.&#10;$$&#10;&#10;\end{document}"/>
  <p:tag name="IGUANATEXSIZE" val="20"/>
  <p:tag name="IGUANATEXCURSOR" val="59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mponendo l'equilibrio e usando la definizione di tensione concludiamo che:&#10;\begin{itemize}&#10;\item Su ogni sezione, e quindi in tutta la barra, le tensioni $\sigma_z$, $\tau_{zx}$ e $\tau_{zy}$ si annullano in media&#10;&#10;&#10;\item Su ogni sezione, in almeno un punto risulta $\sigma_y=0$, $\tau_{yx}=0$, e $\tau_{yz}=0$.&#10;&#10;\item Su ogni sezione, in almeno un punto risulta $\sigma_z=0$, $\tau_{zx}=0$, e $\tau_{zy}=0$.&#10;\end{itemize}&#10;&#10;&#10;\end{document}"/>
  <p:tag name="IGUANATEXSIZE" val="20"/>
  <p:tag name="IGUANATEXCURSOR" val="59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"/>
  <p:tag name="ORIGINALWIDTH" val="198"/>
  <p:tag name="OUTPUTTYPE" val="PDF"/>
  <p:tag name="IGUANATEXVERSION" val="160"/>
  <p:tag name="LATEXADDIN" val="\documentclass{article}&#10;\usepackage[italian]{babel}&#10;\usepackage{amsmath,bbm,mathrsfs}&#10;\setlength\parindent{0em}&#10;\usepackage{geometry}&#10;\geometry{textwidth=7cm}&#10;\setlength\parskip{1em}&#10;\pagestyle{empty}&#10;\begin{document}&#10;&#10;In una versione semplificata, il principio stabilisce che, data una trave caricata alle estremita' da forze assiali centrate, a distanza sufficientemente grande da queste ultime il campo di sforzo e' uniforme.&#10;&#10;\end{document}"/>
  <p:tag name="IGUANATEXSIZE" val="20"/>
  <p:tag name="IGUANATEXCURSOR" val="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nsideriamo la barra incastrata ad una estremita' e soggetta ad una forza concentrata sul lato opposto.&#10;&#10;Sulla sezione $a$, relativamente vicina al punto di applicazione della forza, la tensione normale e' distribuita in modo disomogeneo.&#10;&#10;Man mano che ci si allontana dal punto di applicazione della forza, la distribuzione delle tensioni normali diventa sempre piu' uniforme, fino a divenire praticamente costante nella sezione $c$.&#10;&#10;&#10;\end{document}"/>
  <p:tag name="IGUANATEXSIZE" val="20"/>
  <p:tag name="IGUANATEXCURSOR" val="6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i noti che, se la forza viene ripartita in due punti in maniera simmetrica, lo stato di sollecitazione in $c$ non cambia.&#10;&#10;\end{document}"/>
  <p:tag name="IGUANATEXSIZE" val="20"/>
  <p:tag name="IGUANATEXCURSOR" val="31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Come conseguenza del principio di Saint-Venant abbiamo che, lontano dai punti di applicazione delle forze, il tensore dello sforzo e' costante.&#10;&#10;In particolare, in ogni punto ciascuna componente del tensore dello sforzo e' pari al suo valore medio sulla sezione.&#10;&#10;Si conclude che tutte le componenti del tensore dello sforzo sono nulle, eccetto la tensione normale&#10;$$&#10;\sigma_z=\frac P A.&#10;$$&#10;Quindi le componenti del tensore dello sforzo sono:&#10;&#10;$$&#10;\mathbf T=\left[\begin{array}{ccc}&#10;0 &amp; 0 &amp; 0 \\&#10;0 &amp; 0 &amp; 0 \\&#10;0 &amp; 0 &amp; \frac P A&#10;\end{array}\right]&#10;$$&#10;&#10;&#10;\end{document}"/>
  <p:tag name="IGUANATEXSIZE" val="20"/>
  <p:tag name="IGUANATEXCURSOR" val="71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Il vettore $\mathbf{t}$ \`e detto {\bf tensione in $P$ agente secondo la giacitura di normale $\mathbf{n}$}. &#10;&#10;La tensione costituisce una generalizzazione della pressione, e ha le dimensioni fisiche di una pressione: $[\mathbf t]=F / L^2$&#10;&#10;\end{document}"/>
  <p:tag name="IGUANATEXSIZE" val="20"/>
  <p:tag name="IGUANATEXCURSOR" val="42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"/>
  <p:tag name="ORIGINALWIDTH" val="299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'assunzione $\lim _{\Delta A_n \rightarrow 0} \frac{\Delta \mathbf{M}_n}{\Delta A_n}=\mathbf{0}$ individua la classe dei corpi di Cauchy, tanto più rappresentativa dei corpi solidi reali quanto più questi presentano struttura omogenea. Una classe più ampia di corpi - detti polari - entro il cui ambito si iscrivono i corpi di Cauchy, è quella dei corpi di Cosserat, ove si assume $\lim _{\Delta A_n \rightarrow 0} \frac{\Delta \mathbf{M}_n}{\Delta A_n} \neq \mathbf{0}$&#10;&#10;&#10;\end{document}"/>
  <p:tag name="IGUANATEXSIZE" val="20"/>
  <p:tag name="IGUANATEXCURSOR" val="66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l vettore tensione dipende sia dal punto $P$ che dalla normale $\mathbf n$.&#10;&#10;Con riferimento alla figura, se $\mathbf t_{\mathbf n}(P)$ rappresenta la tensione che $\mathscr P_2$ esercita su $\mathscr P_1$ in $P$ allora $\mathbf t_{-n}(P)$ rappresenta la tensione che $\mathscr P_1$ esercita su $\mathcal P_2$.&#10;&#10;&#10;\end{document}"/>
  <p:tag name="IGUANATEXSIZE" val="20"/>
  <p:tag name="IGUANATEXCURSOR" val="50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Un risultato noto come ``lemma di Cauchy'' stabilisce che, fissato un punto $P$, la funzione $\mathbf n\mapsto \mathbf t_{\mathbf n}(P)$ \`e dispari:&#10;$$&#10;\mathbf{t}_{-n}(P)=-\mathbf{t}_n(P).&#10;$$&#10;&#10;&#10;&#10;\end{document}"/>
  <p:tag name="IGUANATEXSIZE" val="20"/>
  <p:tag name="IGUANATEXCURSOR" val="34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9"/>
  <p:tag name="ORIGINALWIDTH" val="328"/>
  <p:tag name="OUTPUTTYPE" val="PDF"/>
  <p:tag name="IGUANATEXVERSION" val="160"/>
  <p:tag name="LATEXADDIN" val="\documentclass{article}&#10;\usepackage{amsmath,bbm,mathrsfs}&#10;\pagestyle{empty}&#10;\begin{document}&#10;&#10;  \begin{itemize}&#10;    \item Consideriamo un parallelepipedo infinitesimale nel solido di Cauchy.&#10;    \item Equazione di equilibrio alla traslazione:&#10;      \[&#10;      \mathbf{t}_n \varepsilon^2 + \mathbf{t}_{-n} \varepsilon^2 + \mathbf{f}_l + \mathbf{b} \varepsilon^4 = \mathbf{0}&#10;      \]&#10;    \item Al limite per $\varepsilon \rightarrow 0$, trascurando infinitesimi di ordine superiore al secondo (sulla superficie laterale la forza $\mathbf{f}_l$ è di ordine $\left.\mathscr{O}\left(\varepsilon^3\right)\right)$, si ottiene:&#10;$$&#10;\mathbf{t}_{-n}=-\mathbf{t}_n.&#10;$$&#10;Dunque la funzione $\mathbf n\mapsto\mathbf t_n$ \`e dispari.&#10;  \end{itemize}&#10;&#10;  \begin{itemize}&#10;    \item Il Lemma di Cauchy estende il principio di azione e reazione (terza legge di Newton) al contesto delle tensioni in un solido.&#10;    \item In un parallelepipedo infinitesimale, le tensioni su due facce opposte si annullano a vicenda, confermando l'equilibrio del solido.&#10;    \item Questa proprietà è fondamentale per la comprensione delle tensioni in materiali continui.&#10;  \end{itemize}&#10;&#10;&#10;&#10;&#10;\end{document}"/>
  <p:tag name="IGUANATEXSIZE" val="20"/>
  <p:tag name="IGUANATEXCURSOR" val="13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"/>
  <p:tag name="ORIGINALWIDTH" val="283"/>
  <p:tag name="OUTPUTTYPE" val="PDF"/>
  <p:tag name="IGUANATEXVERSION" val="160"/>
  <p:tag name="LATEXADDIN" val="\documentclass{article}&#10;\usepackage{amsmath,bbm,mathrsfs}&#10;\pagestyle{empty}&#10;\usepackage{geometry}&#10;\geometry{textwidth=10cm}&#10;\setlength\parindent{0em}&#10;\begin{document}&#10;&#10;&#10;&#10;&#10;&#10;  \textbf{Formula di Decomposizione:}&#10;  $$&#10;  \mathbf{t}_n = \boldsymbol\tau_n + \sigma_n \mathbf{n}&#10;  $$&#10;&#10;Mentre $\sigma_n$ \`e uno scalare, $\boldsymbol\tau_n$ (in grassetto) \`e un vettore.\medskip&#10;&#10;L'intensit\`a di $\boldsymbol\tau_n$ \`e di norma indicata con $\tau_n$.\medskip&#10;&#10;Quando $\boldsymbol n$ \`e fissato, la tensione normale e tangenziale vengono indicate con $\sigma$ e $\tau$.&#10;&#10;&#10;\end{document}&#10;&#10;&#10;&#10;&#10;\end{document}"/>
  <p:tag name="IGUANATEXSIZE" val="20"/>
  <p:tag name="IGUANATEXCURSOR" val="17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397"/>
  <p:tag name="OUTPUTTYPE" val="PDF"/>
  <p:tag name="IGUANATEXVERSION" val="160"/>
  <p:tag name="LATEXADDIN" val="\documentclass{article}&#10;\usepackage{amsmath,bbm,mathrsfs}&#10;\setlength\parindent{0em}&#10;\usepackage{geometry}&#10;\geometry{textwidth=14cm}&#10;\setlength\parskip{1em}&#10;\pagestyle{empty}&#10;\begin{document}&#10;&#10;Adoperando le definizioni di $\sigma_n$ e $\mathbf\tau_n$ \`e un semplice esercizio dimostrare che $\sigma_n$ \`e una funzione pari di $\mathbf n$, vale a dire:&#10;$$&#10;\sigma_{-n}=\sigma_{n}.&#10;$$&#10;Inoltre, si vede che $\boldsymbol\tau_n$ \`e una funzione dispari, e pertanto il suo modulo \`e una funzione pari di $n$:&#10;$$&#10;\tau_{-n}=\tau_{n}.&#10;$$&#10;&#10;&#10;\end{document}"/>
  <p:tag name="IGUANATEXSIZE" val="20"/>
  <p:tag name="IGUANATEXCURSOR" val="19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114</Words>
  <Application>Microsoft Macintosh PowerPoint</Application>
  <PresentationFormat>Widescreen</PresentationFormat>
  <Paragraphs>21</Paragraphs>
  <Slides>23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freight-text-pro</vt:lpstr>
      <vt:lpstr>Office Theme</vt:lpstr>
      <vt:lpstr>Tensore dello sforzo</vt:lpstr>
      <vt:lpstr>Il concetto di tensione</vt:lpstr>
      <vt:lpstr>PowerPoint Presentation</vt:lpstr>
      <vt:lpstr>Lemma di Cauchy</vt:lpstr>
      <vt:lpstr>Dimostrazione del lemma di Cauchy</vt:lpstr>
      <vt:lpstr>Componente normale e tangenziale della tensione</vt:lpstr>
      <vt:lpstr>Componenti speciali di tensione </vt:lpstr>
      <vt:lpstr>Formula di Cauchy</vt:lpstr>
      <vt:lpstr>Dimostrazione della Formula di Cauchy </vt:lpstr>
      <vt:lpstr>PowerPoint Presentation</vt:lpstr>
      <vt:lpstr>Equazioni indefinite di equilibrio </vt:lpstr>
      <vt:lpstr>Dimostrazione delle equazioni indefinite di equilibrio </vt:lpstr>
      <vt:lpstr>Reciprocità delle tensioni tangenziali</vt:lpstr>
      <vt:lpstr>Dimostrazione della reciprocità</vt:lpstr>
      <vt:lpstr>Esercizio: tensione in una trave caricata assialmente</vt:lpstr>
      <vt:lpstr>Esercizio: tensione in una trave caricata assialmente</vt:lpstr>
      <vt:lpstr>Esercizio: tensione in una trave caricata assialmente</vt:lpstr>
      <vt:lpstr>Esercizio: tensione in una trave caricata assialmente</vt:lpstr>
      <vt:lpstr>Valori della tensione sul bordo</vt:lpstr>
      <vt:lpstr>In sintesi</vt:lpstr>
      <vt:lpstr>Principio di Saint-Venant</vt:lpstr>
      <vt:lpstr>PowerPoint Presentation</vt:lpstr>
      <vt:lpstr>Conseguenze del principio di Saint-Venant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concetto di sollecitazione</dc:title>
  <dc:creator>Giuseppe Tomassetti</dc:creator>
  <cp:lastModifiedBy>Giuseppe Tomassetti</cp:lastModifiedBy>
  <cp:revision>11</cp:revision>
  <dcterms:created xsi:type="dcterms:W3CDTF">2023-09-02T11:04:21Z</dcterms:created>
  <dcterms:modified xsi:type="dcterms:W3CDTF">2023-09-03T16:14:18Z</dcterms:modified>
</cp:coreProperties>
</file>