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  <p:sldId id="282" r:id="rId26"/>
    <p:sldId id="283" r:id="rId27"/>
    <p:sldId id="285" r:id="rId28"/>
    <p:sldId id="284" r:id="rId29"/>
    <p:sldId id="286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ADE8E-82FA-7042-A765-6B0730CB10A2}" v="197" dt="2023-07-11T08:03:31.8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65"/>
  </p:normalViewPr>
  <p:slideViewPr>
    <p:cSldViewPr snapToGrid="0">
      <p:cViewPr>
        <p:scale>
          <a:sx n="105" d="100"/>
          <a:sy n="105" d="100"/>
        </p:scale>
        <p:origin x="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6-15T10:09:30.351" v="2199" actId="20577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modSp add mod">
        <pc:chgData name="Giuseppe Tomassetti" userId="602e5fa9-ac8c-4882-a6c6-5d2537fdee56" providerId="ADAL" clId="{15935624-5724-B14E-AC17-794ECC655E95}" dt="2023-06-15T10:09:30.351" v="2199" actId="20577"/>
        <pc:sldMkLst>
          <pc:docMk/>
          <pc:sldMk cId="1535714427" sldId="278"/>
        </pc:sldMkLst>
        <pc:spChg chg="mod">
          <ac:chgData name="Giuseppe Tomassetti" userId="602e5fa9-ac8c-4882-a6c6-5d2537fdee56" providerId="ADAL" clId="{15935624-5724-B14E-AC17-794ECC655E95}" dt="2023-06-15T10:09:11.470" v="2190" actId="1076"/>
          <ac:spMkLst>
            <pc:docMk/>
            <pc:sldMk cId="1535714427" sldId="278"/>
            <ac:spMk id="13" creationId="{8755379F-B2FF-7224-39E7-BF1A3B92D1C8}"/>
          </ac:spMkLst>
        </pc:spChg>
        <pc:spChg chg="mod">
          <ac:chgData name="Giuseppe Tomassetti" userId="602e5fa9-ac8c-4882-a6c6-5d2537fdee56" providerId="ADAL" clId="{15935624-5724-B14E-AC17-794ECC655E95}" dt="2023-06-15T10:09:07.628" v="2189" actId="1076"/>
          <ac:spMkLst>
            <pc:docMk/>
            <pc:sldMk cId="1535714427" sldId="278"/>
            <ac:spMk id="15" creationId="{7B87196B-63A4-88C8-88C4-A1DA0E73C29C}"/>
          </ac:spMkLst>
        </pc:spChg>
        <pc:spChg chg="mod">
          <ac:chgData name="Giuseppe Tomassetti" userId="602e5fa9-ac8c-4882-a6c6-5d2537fdee56" providerId="ADAL" clId="{15935624-5724-B14E-AC17-794ECC655E95}" dt="2023-06-15T10:09:30.351" v="2199" actId="20577"/>
          <ac:spMkLst>
            <pc:docMk/>
            <pc:sldMk cId="1535714427" sldId="278"/>
            <ac:spMk id="23" creationId="{E4E69904-C8B0-5E66-FA68-B78BA8A2C5C7}"/>
          </ac:spMkLst>
        </pc:spChg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5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Giuseppe Tomassetti" userId="602e5fa9-ac8c-4882-a6c6-5d2537fdee56" providerId="ADAL" clId="{EBFADE8E-82FA-7042-A765-6B0730CB10A2}"/>
    <pc:docChg chg="undo custSel addSld modSld">
      <pc:chgData name="Giuseppe Tomassetti" userId="602e5fa9-ac8c-4882-a6c6-5d2537fdee56" providerId="ADAL" clId="{EBFADE8E-82FA-7042-A765-6B0730CB10A2}" dt="2023-07-11T08:04:11.843" v="611" actId="20577"/>
      <pc:docMkLst>
        <pc:docMk/>
      </pc:docMkLst>
      <pc:sldChg chg="addSp delSp modSp mod">
        <pc:chgData name="Giuseppe Tomassetti" userId="602e5fa9-ac8c-4882-a6c6-5d2537fdee56" providerId="ADAL" clId="{EBFADE8E-82FA-7042-A765-6B0730CB10A2}" dt="2023-07-11T07:53:02.110" v="9" actId="1076"/>
        <pc:sldMkLst>
          <pc:docMk/>
          <pc:sldMk cId="1151548894" sldId="281"/>
        </pc:sldMkLst>
        <pc:spChg chg="add mod">
          <ac:chgData name="Giuseppe Tomassetti" userId="602e5fa9-ac8c-4882-a6c6-5d2537fdee56" providerId="ADAL" clId="{EBFADE8E-82FA-7042-A765-6B0730CB10A2}" dt="2023-07-11T07:53:02.110" v="9" actId="1076"/>
          <ac:spMkLst>
            <pc:docMk/>
            <pc:sldMk cId="1151548894" sldId="281"/>
            <ac:spMk id="3" creationId="{23ED1366-A1BF-D552-7E36-25BEC12B3D15}"/>
          </ac:spMkLst>
        </pc:spChg>
        <pc:spChg chg="del">
          <ac:chgData name="Giuseppe Tomassetti" userId="602e5fa9-ac8c-4882-a6c6-5d2537fdee56" providerId="ADAL" clId="{EBFADE8E-82FA-7042-A765-6B0730CB10A2}" dt="2023-07-11T07:52:31.418" v="0" actId="478"/>
          <ac:spMkLst>
            <pc:docMk/>
            <pc:sldMk cId="1151548894" sldId="281"/>
            <ac:spMk id="5" creationId="{E7036466-9C14-CBFB-5700-3F2CD849AA54}"/>
          </ac:spMkLst>
        </pc:spChg>
      </pc:sldChg>
      <pc:sldChg chg="modSp new mod">
        <pc:chgData name="Giuseppe Tomassetti" userId="602e5fa9-ac8c-4882-a6c6-5d2537fdee56" providerId="ADAL" clId="{EBFADE8E-82FA-7042-A765-6B0730CB10A2}" dt="2023-07-11T07:54:03.308" v="37" actId="27636"/>
        <pc:sldMkLst>
          <pc:docMk/>
          <pc:sldMk cId="2759458515" sldId="282"/>
        </pc:sldMkLst>
        <pc:spChg chg="mod">
          <ac:chgData name="Giuseppe Tomassetti" userId="602e5fa9-ac8c-4882-a6c6-5d2537fdee56" providerId="ADAL" clId="{EBFADE8E-82FA-7042-A765-6B0730CB10A2}" dt="2023-07-11T07:53:34.845" v="34" actId="20577"/>
          <ac:spMkLst>
            <pc:docMk/>
            <pc:sldMk cId="2759458515" sldId="282"/>
            <ac:spMk id="2" creationId="{53B05DFA-B51C-C885-5D0F-CB749CC6F90B}"/>
          </ac:spMkLst>
        </pc:spChg>
        <pc:spChg chg="mod">
          <ac:chgData name="Giuseppe Tomassetti" userId="602e5fa9-ac8c-4882-a6c6-5d2537fdee56" providerId="ADAL" clId="{EBFADE8E-82FA-7042-A765-6B0730CB10A2}" dt="2023-07-11T07:54:03.308" v="37" actId="27636"/>
          <ac:spMkLst>
            <pc:docMk/>
            <pc:sldMk cId="2759458515" sldId="282"/>
            <ac:spMk id="3" creationId="{0078F5E6-49D8-686B-2AA2-E44BEB2244EB}"/>
          </ac:spMkLst>
        </pc:spChg>
      </pc:sldChg>
      <pc:sldChg chg="addSp modSp new mod">
        <pc:chgData name="Giuseppe Tomassetti" userId="602e5fa9-ac8c-4882-a6c6-5d2537fdee56" providerId="ADAL" clId="{EBFADE8E-82FA-7042-A765-6B0730CB10A2}" dt="2023-07-11T07:56:16.220" v="52" actId="1076"/>
        <pc:sldMkLst>
          <pc:docMk/>
          <pc:sldMk cId="2997013342" sldId="283"/>
        </pc:sldMkLst>
        <pc:spChg chg="mod">
          <ac:chgData name="Giuseppe Tomassetti" userId="602e5fa9-ac8c-4882-a6c6-5d2537fdee56" providerId="ADAL" clId="{EBFADE8E-82FA-7042-A765-6B0730CB10A2}" dt="2023-07-11T07:56:16.220" v="52" actId="1076"/>
          <ac:spMkLst>
            <pc:docMk/>
            <pc:sldMk cId="2997013342" sldId="283"/>
            <ac:spMk id="3" creationId="{640C7AD5-6C34-EEF9-E9D5-B42B37C6785D}"/>
          </ac:spMkLst>
        </pc:spChg>
        <pc:picChg chg="add mod">
          <ac:chgData name="Giuseppe Tomassetti" userId="602e5fa9-ac8c-4882-a6c6-5d2537fdee56" providerId="ADAL" clId="{EBFADE8E-82FA-7042-A765-6B0730CB10A2}" dt="2023-07-11T07:56:13.671" v="51" actId="1076"/>
          <ac:picMkLst>
            <pc:docMk/>
            <pc:sldMk cId="2997013342" sldId="283"/>
            <ac:picMk id="4" creationId="{F7CA4C21-79CE-76DE-B9AF-4699E0442DFE}"/>
          </ac:picMkLst>
        </pc:picChg>
      </pc:sldChg>
      <pc:sldChg chg="addSp modSp new mod">
        <pc:chgData name="Giuseppe Tomassetti" userId="602e5fa9-ac8c-4882-a6c6-5d2537fdee56" providerId="ADAL" clId="{EBFADE8E-82FA-7042-A765-6B0730CB10A2}" dt="2023-07-11T08:01:19.338" v="515" actId="20577"/>
        <pc:sldMkLst>
          <pc:docMk/>
          <pc:sldMk cId="1770031095" sldId="284"/>
        </pc:sldMkLst>
        <pc:spChg chg="mod">
          <ac:chgData name="Giuseppe Tomassetti" userId="602e5fa9-ac8c-4882-a6c6-5d2537fdee56" providerId="ADAL" clId="{EBFADE8E-82FA-7042-A765-6B0730CB10A2}" dt="2023-07-11T08:00:06.124" v="273" actId="27636"/>
          <ac:spMkLst>
            <pc:docMk/>
            <pc:sldMk cId="1770031095" sldId="284"/>
            <ac:spMk id="2" creationId="{A3730690-B5EE-A146-B1D4-EC92C6D01677}"/>
          </ac:spMkLst>
        </pc:spChg>
        <pc:spChg chg="mod">
          <ac:chgData name="Giuseppe Tomassetti" userId="602e5fa9-ac8c-4882-a6c6-5d2537fdee56" providerId="ADAL" clId="{EBFADE8E-82FA-7042-A765-6B0730CB10A2}" dt="2023-07-11T08:01:19.338" v="515" actId="20577"/>
          <ac:spMkLst>
            <pc:docMk/>
            <pc:sldMk cId="1770031095" sldId="284"/>
            <ac:spMk id="3" creationId="{5D5BD4E7-EA07-6145-2501-16777B17C4B4}"/>
          </ac:spMkLst>
        </pc:spChg>
        <pc:picChg chg="add mod">
          <ac:chgData name="Giuseppe Tomassetti" userId="602e5fa9-ac8c-4882-a6c6-5d2537fdee56" providerId="ADAL" clId="{EBFADE8E-82FA-7042-A765-6B0730CB10A2}" dt="2023-07-11T08:00:21.230" v="277" actId="1076"/>
          <ac:picMkLst>
            <pc:docMk/>
            <pc:sldMk cId="1770031095" sldId="284"/>
            <ac:picMk id="4" creationId="{E59F3329-180F-2165-FC6C-E3B63898C61F}"/>
          </ac:picMkLst>
        </pc:picChg>
      </pc:sldChg>
      <pc:sldChg chg="modSp new mod">
        <pc:chgData name="Giuseppe Tomassetti" userId="602e5fa9-ac8c-4882-a6c6-5d2537fdee56" providerId="ADAL" clId="{EBFADE8E-82FA-7042-A765-6B0730CB10A2}" dt="2023-07-11T07:59:27.147" v="222" actId="20577"/>
        <pc:sldMkLst>
          <pc:docMk/>
          <pc:sldMk cId="1204986705" sldId="285"/>
        </pc:sldMkLst>
        <pc:spChg chg="mod">
          <ac:chgData name="Giuseppe Tomassetti" userId="602e5fa9-ac8c-4882-a6c6-5d2537fdee56" providerId="ADAL" clId="{EBFADE8E-82FA-7042-A765-6B0730CB10A2}" dt="2023-07-11T07:57:12.454" v="81" actId="20577"/>
          <ac:spMkLst>
            <pc:docMk/>
            <pc:sldMk cId="1204986705" sldId="285"/>
            <ac:spMk id="2" creationId="{C749CEB5-8A6B-0948-F990-3FF9BF1051D9}"/>
          </ac:spMkLst>
        </pc:spChg>
        <pc:spChg chg="mod">
          <ac:chgData name="Giuseppe Tomassetti" userId="602e5fa9-ac8c-4882-a6c6-5d2537fdee56" providerId="ADAL" clId="{EBFADE8E-82FA-7042-A765-6B0730CB10A2}" dt="2023-07-11T07:59:27.147" v="222" actId="20577"/>
          <ac:spMkLst>
            <pc:docMk/>
            <pc:sldMk cId="1204986705" sldId="285"/>
            <ac:spMk id="3" creationId="{6DA9F9B9-2610-6DE1-5474-96177CD8D83B}"/>
          </ac:spMkLst>
        </pc:spChg>
      </pc:sldChg>
      <pc:sldChg chg="modSp new mod">
        <pc:chgData name="Giuseppe Tomassetti" userId="602e5fa9-ac8c-4882-a6c6-5d2537fdee56" providerId="ADAL" clId="{EBFADE8E-82FA-7042-A765-6B0730CB10A2}" dt="2023-07-11T08:04:11.843" v="611" actId="20577"/>
        <pc:sldMkLst>
          <pc:docMk/>
          <pc:sldMk cId="1630694482" sldId="286"/>
        </pc:sldMkLst>
        <pc:spChg chg="mod">
          <ac:chgData name="Giuseppe Tomassetti" userId="602e5fa9-ac8c-4882-a6c6-5d2537fdee56" providerId="ADAL" clId="{EBFADE8E-82FA-7042-A765-6B0730CB10A2}" dt="2023-07-11T08:02:35.971" v="540" actId="20577"/>
          <ac:spMkLst>
            <pc:docMk/>
            <pc:sldMk cId="1630694482" sldId="286"/>
            <ac:spMk id="2" creationId="{9F139BE7-F97A-4AD0-EA72-449861F414F2}"/>
          </ac:spMkLst>
        </pc:spChg>
        <pc:spChg chg="mod">
          <ac:chgData name="Giuseppe Tomassetti" userId="602e5fa9-ac8c-4882-a6c6-5d2537fdee56" providerId="ADAL" clId="{EBFADE8E-82FA-7042-A765-6B0730CB10A2}" dt="2023-07-11T08:04:11.843" v="611" actId="20577"/>
          <ac:spMkLst>
            <pc:docMk/>
            <pc:sldMk cId="1630694482" sldId="286"/>
            <ac:spMk id="3" creationId="{852B6957-ADB2-2E44-4948-03D361CBC5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doracampus.it/doi/10.978.8825/175141/_5_n1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00"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br/>
            <a:endParaRPr/>
          </a:p>
        </p:txBody>
      </p:sp>
      <p:sp>
        <p:nvSpPr>
          <p:cNvPr id="95" name="TextBox 4"/>
          <p:cNvSpPr txBox="1"/>
          <p:nvPr/>
        </p:nvSpPr>
        <p:spPr>
          <a:xfrm>
            <a:off x="807719" y="1286586"/>
            <a:ext cx="10546081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In prima </a:t>
            </a:r>
            <a:r>
              <a:rPr err="1"/>
              <a:t>approssimazione</a:t>
            </a:r>
            <a:r>
              <a:t> </a:t>
            </a:r>
            <a:r>
              <a:rPr err="1"/>
              <a:t>gli</a:t>
            </a:r>
            <a:r>
              <a:t> </a:t>
            </a:r>
            <a:r>
              <a:rPr err="1"/>
              <a:t>elementi</a:t>
            </a:r>
            <a:r>
              <a:t> </a:t>
            </a:r>
            <a:r>
              <a:rPr err="1"/>
              <a:t>strutturali</a:t>
            </a:r>
            <a:r>
              <a:t> </a:t>
            </a:r>
            <a:r>
              <a:rPr err="1"/>
              <a:t>possono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descritti</a:t>
            </a:r>
            <a:r>
              <a:t> </a:t>
            </a:r>
            <a:r>
              <a:rPr err="1"/>
              <a:t>tramite</a:t>
            </a:r>
            <a:r>
              <a:t> la </a:t>
            </a:r>
            <a:r>
              <a:rPr err="1"/>
              <a:t>schematizzazione</a:t>
            </a:r>
            <a:r>
              <a:t> di </a:t>
            </a:r>
            <a:r>
              <a:rPr i="1" err="1"/>
              <a:t>corpo</a:t>
            </a:r>
            <a:r>
              <a:rPr i="1"/>
              <a:t> </a:t>
            </a:r>
            <a:r>
              <a:rPr i="1" err="1"/>
              <a:t>rigido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definisce</a:t>
            </a:r>
            <a:r>
              <a:t>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 un </a:t>
            </a:r>
            <a:r>
              <a:rPr err="1"/>
              <a:t>sistema</a:t>
            </a:r>
            <a:r>
              <a:t> </a:t>
            </a:r>
            <a:r>
              <a:rPr err="1"/>
              <a:t>materiale</a:t>
            </a:r>
            <a:r>
              <a:t> continuo </a:t>
            </a:r>
            <a:r>
              <a:rPr err="1"/>
              <a:t>indeformabile</a:t>
            </a:r>
            <a:r>
              <a:rPr b="1"/>
              <a:t>: la </a:t>
            </a:r>
            <a:r>
              <a:rPr b="1" err="1"/>
              <a:t>distanza</a:t>
            </a:r>
            <a:r>
              <a:rPr b="1"/>
              <a:t> </a:t>
            </a:r>
            <a:r>
              <a:rPr b="1" err="1"/>
              <a:t>relativa</a:t>
            </a:r>
            <a:r>
              <a:rPr b="1"/>
              <a:t> </a:t>
            </a:r>
            <a:r>
              <a:rPr b="1" err="1"/>
              <a:t>tra</a:t>
            </a:r>
            <a:r>
              <a:rPr b="1"/>
              <a:t> due </a:t>
            </a:r>
            <a:r>
              <a:rPr b="1" err="1"/>
              <a:t>qualunque</a:t>
            </a:r>
            <a:r>
              <a:rPr b="1"/>
              <a:t> </a:t>
            </a:r>
            <a:r>
              <a:rPr b="1" err="1"/>
              <a:t>punti</a:t>
            </a:r>
            <a:r>
              <a:rPr b="1"/>
              <a:t> </a:t>
            </a:r>
            <a:r>
              <a:rPr b="1" err="1"/>
              <a:t>costituenti</a:t>
            </a:r>
            <a:r>
              <a:rPr b="1"/>
              <a:t> il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è</a:t>
            </a:r>
            <a:r>
              <a:rPr b="1"/>
              <a:t> </a:t>
            </a:r>
            <a:r>
              <a:rPr b="1" err="1"/>
              <a:t>immutabile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L’insieme</a:t>
            </a:r>
            <a:r>
              <a:t> </a:t>
            </a:r>
            <a:r>
              <a:rPr err="1"/>
              <a:t>delle</a:t>
            </a:r>
            <a:r>
              <a:t> </a:t>
            </a:r>
            <a:r>
              <a:rPr err="1"/>
              <a:t>posizioni</a:t>
            </a:r>
            <a:r>
              <a:t> </a:t>
            </a:r>
            <a:r>
              <a:rPr err="1"/>
              <a:t>occupate</a:t>
            </a:r>
            <a:r>
              <a:t> </a:t>
            </a:r>
            <a:r>
              <a:rPr err="1"/>
              <a:t>dai</a:t>
            </a:r>
            <a:r>
              <a:t> </a:t>
            </a:r>
            <a:r>
              <a:rPr err="1"/>
              <a:t>punti</a:t>
            </a:r>
            <a:r>
              <a:t> </a:t>
            </a:r>
            <a:r>
              <a:rPr err="1"/>
              <a:t>costituenti</a:t>
            </a:r>
            <a:r>
              <a:t> il </a:t>
            </a:r>
            <a:r>
              <a:rPr err="1"/>
              <a:t>sistema</a:t>
            </a:r>
            <a:r>
              <a:t> </a:t>
            </a:r>
            <a:r>
              <a:rPr err="1"/>
              <a:t>è</a:t>
            </a:r>
            <a:r>
              <a:rPr lang="en-US"/>
              <a:t> </a:t>
            </a:r>
            <a:r>
              <a:rPr err="1"/>
              <a:t>detto</a:t>
            </a:r>
            <a:r>
              <a:t> </a:t>
            </a:r>
            <a:r>
              <a:rPr i="1" err="1"/>
              <a:t>configurazione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definisce</a:t>
            </a:r>
            <a:r>
              <a:t> </a:t>
            </a:r>
            <a:r>
              <a:rPr i="1" err="1"/>
              <a:t>sistema</a:t>
            </a:r>
            <a:r>
              <a:rPr i="1"/>
              <a:t> di </a:t>
            </a:r>
            <a:r>
              <a:rPr i="1" err="1"/>
              <a:t>corpi</a:t>
            </a:r>
            <a:r>
              <a:rPr i="1"/>
              <a:t> rigidi</a:t>
            </a:r>
            <a:r>
              <a:t> un </a:t>
            </a:r>
            <a:r>
              <a:rPr err="1"/>
              <a:t>insieme</a:t>
            </a:r>
            <a:r>
              <a:t> di </a:t>
            </a:r>
            <a:r>
              <a:rPr i="1" err="1"/>
              <a:t>n</a:t>
            </a:r>
            <a:r>
              <a:rPr i="1" baseline="-25000" err="1"/>
              <a:t>c</a:t>
            </a:r>
            <a:r>
              <a:t> </a:t>
            </a:r>
            <a:r>
              <a:rPr err="1"/>
              <a:t>corpi</a:t>
            </a:r>
            <a:r>
              <a:t> rigidi </a:t>
            </a:r>
            <a:r>
              <a:rPr err="1"/>
              <a:t>distinti</a:t>
            </a:r>
            <a:r>
              <a:t>.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</a:t>
            </a:r>
            <a:r>
              <a:rPr err="1"/>
              <a:t>numero</a:t>
            </a:r>
            <a:r>
              <a:t> di </a:t>
            </a:r>
            <a:r>
              <a:rPr err="1"/>
              <a:t>parametri</a:t>
            </a:r>
            <a:r>
              <a:t> </a:t>
            </a:r>
            <a:r>
              <a:rPr err="1"/>
              <a:t>indipendenti</a:t>
            </a:r>
            <a:r>
              <a:t>, </a:t>
            </a:r>
            <a:r>
              <a:rPr err="1"/>
              <a:t>strettamente</a:t>
            </a:r>
            <a:r>
              <a:t> </a:t>
            </a:r>
            <a:r>
              <a:rPr err="1"/>
              <a:t>necessari</a:t>
            </a:r>
            <a:r>
              <a:t> a </a:t>
            </a:r>
            <a:r>
              <a:rPr err="1"/>
              <a:t>definire</a:t>
            </a:r>
            <a:r>
              <a:t> la </a:t>
            </a:r>
            <a:r>
              <a:rPr err="1"/>
              <a:t>configurazione</a:t>
            </a:r>
            <a:r>
              <a:t> di un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, </a:t>
            </a:r>
            <a:r>
              <a:rPr err="1"/>
              <a:t>è</a:t>
            </a:r>
            <a:r>
              <a:t> </a:t>
            </a:r>
            <a:r>
              <a:rPr err="1"/>
              <a:t>detto</a:t>
            </a:r>
            <a:r>
              <a:t> </a:t>
            </a:r>
            <a:r>
              <a:rPr err="1"/>
              <a:t>numero</a:t>
            </a:r>
            <a:r>
              <a:t> di </a:t>
            </a:r>
            <a:r>
              <a:rPr i="1" err="1"/>
              <a:t>gradi</a:t>
            </a:r>
            <a:r>
              <a:rPr i="1"/>
              <a:t> di </a:t>
            </a:r>
            <a:r>
              <a:rPr i="1" err="1"/>
              <a:t>libertà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US" b="1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US" b="1"/>
              <a:t>U</a:t>
            </a:r>
            <a:r>
              <a:rPr b="1"/>
              <a:t>n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rigido</a:t>
            </a:r>
            <a:r>
              <a:rPr b="1"/>
              <a:t> </a:t>
            </a:r>
            <a:r>
              <a:rPr b="1" err="1"/>
              <a:t>nello</a:t>
            </a:r>
            <a:r>
              <a:rPr b="1"/>
              <a:t> </a:t>
            </a:r>
            <a:r>
              <a:rPr b="1" err="1"/>
              <a:t>spazio</a:t>
            </a:r>
            <a:r>
              <a:rPr b="1"/>
              <a:t> </a:t>
            </a:r>
            <a:r>
              <a:rPr b="1" err="1"/>
              <a:t>possiede</a:t>
            </a:r>
            <a:r>
              <a:rPr b="1"/>
              <a:t> sei </a:t>
            </a:r>
            <a:r>
              <a:rPr b="1" err="1"/>
              <a:t>gradi</a:t>
            </a:r>
            <a:r>
              <a:rPr b="1"/>
              <a:t> di </a:t>
            </a:r>
            <a:r>
              <a:rPr b="1" err="1"/>
              <a:t>libertà</a:t>
            </a:r>
            <a:r>
              <a:t>, </a:t>
            </a:r>
            <a:r>
              <a:rPr err="1"/>
              <a:t>mentre</a:t>
            </a:r>
            <a:r>
              <a:t> </a:t>
            </a:r>
            <a:r>
              <a:rPr b="1"/>
              <a:t>un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rigido</a:t>
            </a:r>
            <a:r>
              <a:rPr b="1"/>
              <a:t> piano ne </a:t>
            </a:r>
            <a:r>
              <a:rPr b="1" err="1"/>
              <a:t>possiede</a:t>
            </a:r>
            <a:r>
              <a:rPr b="1"/>
              <a:t> </a:t>
            </a:r>
            <a:r>
              <a:rPr b="1" err="1"/>
              <a:t>tre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</a:t>
            </a:r>
            <a:r>
              <a:rPr err="1"/>
              <a:t>numero</a:t>
            </a:r>
            <a:r>
              <a:t> </a:t>
            </a:r>
            <a:r>
              <a:rPr i="1"/>
              <a:t>n</a:t>
            </a:r>
            <a:r>
              <a:t> di </a:t>
            </a:r>
            <a:r>
              <a:rPr err="1"/>
              <a:t>gradi</a:t>
            </a:r>
            <a:r>
              <a:t> di </a:t>
            </a:r>
            <a:r>
              <a:rPr err="1"/>
              <a:t>libertà</a:t>
            </a:r>
            <a:r>
              <a:t>, di un </a:t>
            </a:r>
            <a:r>
              <a:rPr err="1"/>
              <a:t>sistema</a:t>
            </a:r>
            <a:r>
              <a:t> di </a:t>
            </a:r>
            <a:r>
              <a:rPr i="1" err="1"/>
              <a:t>n</a:t>
            </a:r>
            <a:r>
              <a:rPr i="1" baseline="-25000" err="1"/>
              <a:t>c</a:t>
            </a:r>
            <a:r>
              <a:t> </a:t>
            </a:r>
            <a:r>
              <a:rPr err="1"/>
              <a:t>corpi</a:t>
            </a:r>
            <a:r>
              <a:t> rigidi </a:t>
            </a:r>
            <a:r>
              <a:rPr err="1"/>
              <a:t>è</a:t>
            </a:r>
            <a:r>
              <a:t> </a:t>
            </a:r>
            <a:r>
              <a:rPr err="1"/>
              <a:t>dunque</a:t>
            </a:r>
            <a:r>
              <a:t> </a:t>
            </a:r>
            <a:r>
              <a:rPr b="1"/>
              <a:t>6</a:t>
            </a:r>
            <a:r>
              <a:rPr b="1" i="1"/>
              <a:t>n</a:t>
            </a:r>
            <a:r>
              <a:rPr b="1" i="1" baseline="-25000"/>
              <a:t>c</a:t>
            </a:r>
            <a:r>
              <a:rPr b="1"/>
              <a:t> </a:t>
            </a:r>
            <a:r>
              <a:rPr b="1" err="1"/>
              <a:t>nello</a:t>
            </a:r>
            <a:r>
              <a:rPr b="1"/>
              <a:t> </a:t>
            </a:r>
            <a:r>
              <a:rPr b="1" err="1"/>
              <a:t>spazio</a:t>
            </a:r>
            <a:r>
              <a:rPr b="1"/>
              <a:t> e 3</a:t>
            </a:r>
            <a:r>
              <a:rPr b="1" i="1"/>
              <a:t>n</a:t>
            </a:r>
            <a:r>
              <a:rPr b="1" i="1" baseline="-25000"/>
              <a:t>c</a:t>
            </a:r>
            <a:r>
              <a:rPr b="1"/>
              <a:t> </a:t>
            </a:r>
            <a:r>
              <a:rPr b="1" err="1"/>
              <a:t>nel</a:t>
            </a:r>
            <a:r>
              <a:rPr b="1"/>
              <a:t> piano.</a:t>
            </a:r>
          </a:p>
        </p:txBody>
      </p:sp>
      <p:sp>
        <p:nvSpPr>
          <p:cNvPr id="96" name="TextBox 6"/>
          <p:cNvSpPr txBox="1"/>
          <p:nvPr/>
        </p:nvSpPr>
        <p:spPr>
          <a:xfrm>
            <a:off x="807719" y="45652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modello di corpo rigido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2"/>
          <p:cNvSpPr txBox="1"/>
          <p:nvPr/>
        </p:nvSpPr>
        <p:spPr>
          <a:xfrm>
            <a:off x="361404" y="9836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Sistemi di corpi rigidi</a:t>
            </a:r>
          </a:p>
        </p:txBody>
      </p:sp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4" y="458673"/>
            <a:ext cx="7772401" cy="1415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2" y="1899897"/>
            <a:ext cx="4962857" cy="62678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5"/>
          <p:cNvSpPr txBox="1"/>
          <p:nvPr/>
        </p:nvSpPr>
        <p:spPr>
          <a:xfrm>
            <a:off x="230777" y="2950030"/>
            <a:ext cx="663564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Le precedenti equazioni possono essere messe in forma scalare</a:t>
            </a:r>
          </a:p>
        </p:txBody>
      </p:sp>
      <p:pic>
        <p:nvPicPr>
          <p:cNvPr id="178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3538639"/>
            <a:ext cx="5910945" cy="1344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20" descr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03" y="6076582"/>
            <a:ext cx="4495802" cy="81280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dove tutte le grandezze sono riferite alla i-esima terna (Oi, xi, yi, zi)."/>
          <p:cNvSpPr txBox="1"/>
          <p:nvPr/>
        </p:nvSpPr>
        <p:spPr>
          <a:xfrm>
            <a:off x="411736" y="4865033"/>
            <a:ext cx="6614801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dove tutte le grandezze sono riferite alla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-esima terna (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/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 defTabSz="457200">
                  <a:defRPr sz="1600"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  <a:r>
                  <a:t>Nello spazio, dunque, i parametri dello spostamento sono sei per ogni corpo (6</a:t>
                </a:r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n</a:t>
                </a:r>
                <a:r>
                  <a:rPr sz="1000" i="1" baseline="-5998">
                    <a:latin typeface="Georgia"/>
                    <a:ea typeface="Georgia"/>
                    <a:cs typeface="Georgia"/>
                    <a:sym typeface="Georgia"/>
                  </a:rPr>
                  <a:t>c</a:t>
                </a:r>
                <a:r>
                  <a:t>) e il vettore degli spostamenti generalizzati ha dimensione (6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 ×</a:t>
                </a:r>
                <a:r>
                  <a:t> 1) e può essere posto nella forma</a:t>
                </a:r>
              </a:p>
            </p:txBody>
          </p:sp>
        </mc:Choice>
        <mc:Fallback xmlns="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blipFill>
                <a:blip r:embed="rId6"/>
                <a:stretch>
                  <a:fillRect l="-985" t="-1471" r="-1642" b="-117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00" t="-1279" b="-255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00" t="-15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895" t="-1179" r="-994" b="-28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797" t="-2479" r="-797" b="-537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900" t="-619" r="-1200" b="-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 txBox="1"/>
          <p:nvPr/>
        </p:nvSpPr>
        <p:spPr>
          <a:xfrm>
            <a:off x="306975" y="619925"/>
            <a:ext cx="5786849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consideri</a:t>
            </a:r>
            <a:r>
              <a:t> un </a:t>
            </a:r>
            <a:r>
              <a:rPr err="1"/>
              <a:t>elemento</a:t>
            </a:r>
            <a:r>
              <a:t> </a:t>
            </a:r>
            <a:r>
              <a:rPr err="1"/>
              <a:t>materiale</a:t>
            </a:r>
            <a:r>
              <a:t> </a:t>
            </a:r>
            <a:r>
              <a:rPr err="1"/>
              <a:t>che</a:t>
            </a:r>
            <a:r>
              <a:t> </a:t>
            </a:r>
            <a:r>
              <a:rPr err="1"/>
              <a:t>occupa</a:t>
            </a:r>
            <a:r>
              <a:t> il punto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nella</a:t>
            </a:r>
            <a:r>
              <a:t> </a:t>
            </a:r>
            <a:r>
              <a:rPr err="1"/>
              <a:t>configurazione</a:t>
            </a:r>
            <a:r>
              <a:t> </a:t>
            </a:r>
            <a:r>
              <a:rPr err="1"/>
              <a:t>iniziale</a:t>
            </a:r>
            <a:r>
              <a:t>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t> e </a:t>
            </a:r>
            <a:r>
              <a:rPr err="1"/>
              <a:t>sia</a:t>
            </a:r>
            <a:r>
              <a:t>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rPr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t> la </a:t>
            </a:r>
            <a:r>
              <a:rPr err="1"/>
              <a:t>posizione</a:t>
            </a:r>
            <a:r>
              <a:t> da </a:t>
            </a:r>
            <a:r>
              <a:rPr err="1"/>
              <a:t>esso</a:t>
            </a:r>
            <a:r>
              <a:t> </a:t>
            </a:r>
            <a:r>
              <a:rPr err="1"/>
              <a:t>occupata</a:t>
            </a:r>
            <a:r>
              <a:t> </a:t>
            </a:r>
            <a:r>
              <a:rPr err="1"/>
              <a:t>nella</a:t>
            </a:r>
            <a:r>
              <a:t> </a:t>
            </a:r>
            <a:r>
              <a:rPr err="1"/>
              <a:t>configurazione</a:t>
            </a:r>
            <a:r>
              <a:t> finale</a:t>
            </a:r>
            <a:r>
              <a:rPr lang="en-US"/>
              <a:t>. S</a:t>
            </a:r>
            <a:r>
              <a:t>i </a:t>
            </a:r>
            <a:r>
              <a:rPr err="1"/>
              <a:t>definisce</a:t>
            </a:r>
            <a:r>
              <a:t> </a:t>
            </a:r>
            <a:r>
              <a:rPr err="1"/>
              <a:t>spostamento</a:t>
            </a:r>
            <a:r>
              <a:t> </a:t>
            </a:r>
            <a:r>
              <a:rPr err="1"/>
              <a:t>dell’elemento</a:t>
            </a:r>
            <a:r>
              <a:t> o </a:t>
            </a:r>
            <a:r>
              <a:rPr err="1"/>
              <a:t>semplicemente</a:t>
            </a:r>
            <a:r>
              <a:t> </a:t>
            </a:r>
            <a:r>
              <a:rPr i="1" err="1"/>
              <a:t>spostamento</a:t>
            </a:r>
            <a:r>
              <a:rPr i="1"/>
              <a:t> del punto</a:t>
            </a:r>
            <a:r>
              <a:t>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t> , il </a:t>
            </a:r>
            <a:r>
              <a:rPr err="1"/>
              <a:t>vettore</a:t>
            </a:r>
            <a:r>
              <a:t>: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6" y="927428"/>
            <a:ext cx="5234469" cy="1970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7" y="2097253"/>
            <a:ext cx="1943102" cy="74930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9"/>
          <p:cNvSpPr txBox="1"/>
          <p:nvPr/>
        </p:nvSpPr>
        <p:spPr>
          <a:xfrm>
            <a:off x="426935" y="2897744"/>
            <a:ext cx="6004562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Fissato un sistema di riferimento cartesiano </a:t>
            </a:r>
            <a:r>
              <a:rPr i="1"/>
              <a:t>x</a:t>
            </a:r>
            <a:r>
              <a:t>, </a:t>
            </a:r>
            <a:r>
              <a:rPr i="1"/>
              <a:t>y</a:t>
            </a:r>
            <a:r>
              <a:t>, </a:t>
            </a:r>
            <a:r>
              <a:rPr i="1"/>
              <a:t>z</a:t>
            </a:r>
            <a:r>
              <a:t>, le componenti dello spostamento si indicano con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</a:t>
            </a:r>
          </a:p>
        </p:txBody>
      </p:sp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77" y="3647403"/>
            <a:ext cx="2730502" cy="68580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12"/>
          <p:cNvSpPr txBox="1"/>
          <p:nvPr/>
        </p:nvSpPr>
        <p:spPr>
          <a:xfrm>
            <a:off x="426935" y="4323881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essendo </a:t>
            </a:r>
            <a:r>
              <a:rPr b="1"/>
              <a:t>i</a:t>
            </a:r>
            <a:r>
              <a:t>, </a:t>
            </a:r>
            <a:r>
              <a:rPr b="1"/>
              <a:t>j</a:t>
            </a:r>
            <a:r>
              <a:t> e </a:t>
            </a:r>
            <a:r>
              <a:rPr b="1"/>
              <a:t>k</a:t>
            </a:r>
            <a:r>
              <a:t> i versori degli assi coordinati.</a:t>
            </a:r>
          </a:p>
        </p:txBody>
      </p:sp>
      <p:sp>
        <p:nvSpPr>
          <p:cNvPr id="104" name="TextBox 14"/>
          <p:cNvSpPr txBox="1"/>
          <p:nvPr/>
        </p:nvSpPr>
        <p:spPr>
          <a:xfrm>
            <a:off x="426935" y="4776701"/>
            <a:ext cx="10761403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Lo </a:t>
            </a:r>
            <a:r>
              <a:rPr i="1" err="1"/>
              <a:t>spostamento</a:t>
            </a:r>
            <a:r>
              <a:rPr i="1"/>
              <a:t> di un </a:t>
            </a:r>
            <a:r>
              <a:rPr i="1" err="1"/>
              <a:t>corpo</a:t>
            </a:r>
            <a:r>
              <a:rPr i="1"/>
              <a:t> </a:t>
            </a:r>
            <a:r>
              <a:rPr i="1" err="1"/>
              <a:t>rigido</a:t>
            </a:r>
            <a:r>
              <a:t> </a:t>
            </a:r>
            <a:r>
              <a:rPr err="1"/>
              <a:t>è</a:t>
            </a:r>
            <a:r>
              <a:t> </a:t>
            </a:r>
            <a:r>
              <a:rPr err="1"/>
              <a:t>definito</a:t>
            </a:r>
            <a:r>
              <a:t> </a:t>
            </a:r>
            <a:r>
              <a:rPr err="1"/>
              <a:t>dall’insieme</a:t>
            </a:r>
            <a:r>
              <a:t> </a:t>
            </a:r>
            <a:r>
              <a:rPr err="1"/>
              <a:t>degli</a:t>
            </a:r>
            <a:r>
              <a:t> </a:t>
            </a:r>
            <a:r>
              <a:rPr err="1"/>
              <a:t>spostamenti</a:t>
            </a:r>
            <a:r>
              <a:t> </a:t>
            </a:r>
            <a:r>
              <a:rPr err="1"/>
              <a:t>compiuti</a:t>
            </a:r>
            <a:r>
              <a:t> da tutti </a:t>
            </a:r>
            <a:r>
              <a:rPr err="1"/>
              <a:t>i</a:t>
            </a:r>
            <a:r>
              <a:t> </a:t>
            </a:r>
            <a:r>
              <a:rPr err="1"/>
              <a:t>punti</a:t>
            </a:r>
            <a:r>
              <a:t> del </a:t>
            </a:r>
            <a:r>
              <a:rPr err="1"/>
              <a:t>corpo</a:t>
            </a:r>
            <a:r>
              <a:t> </a:t>
            </a:r>
            <a:r>
              <a:rPr err="1"/>
              <a:t>nel</a:t>
            </a:r>
            <a:r>
              <a:t> passaggio </a:t>
            </a:r>
            <a:r>
              <a:rPr err="1"/>
              <a:t>dalla</a:t>
            </a:r>
            <a:r>
              <a:t> </a:t>
            </a:r>
            <a:r>
              <a:rPr err="1"/>
              <a:t>configurazione</a:t>
            </a:r>
            <a:r>
              <a:t> </a:t>
            </a:r>
            <a:r>
              <a:rPr err="1"/>
              <a:t>iniziale</a:t>
            </a:r>
            <a:r>
              <a:t> a </a:t>
            </a:r>
            <a:r>
              <a:rPr err="1"/>
              <a:t>quella</a:t>
            </a:r>
            <a:r>
              <a:t> finale.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Se </a:t>
            </a:r>
            <a:r>
              <a:rPr err="1"/>
              <a:t>tali</a:t>
            </a:r>
            <a:r>
              <a:t> </a:t>
            </a:r>
            <a:r>
              <a:rPr err="1"/>
              <a:t>spostamenti</a:t>
            </a:r>
            <a:r>
              <a:t> </a:t>
            </a:r>
            <a:r>
              <a:rPr err="1"/>
              <a:t>sono</a:t>
            </a:r>
            <a:r>
              <a:t> tutti </a:t>
            </a:r>
            <a:r>
              <a:rPr err="1"/>
              <a:t>paralleli</a:t>
            </a:r>
            <a:r>
              <a:t> ad uno </a:t>
            </a:r>
            <a:r>
              <a:rPr err="1"/>
              <a:t>stesso</a:t>
            </a:r>
            <a:r>
              <a:t> piano, </a:t>
            </a:r>
            <a:r>
              <a:rPr err="1"/>
              <a:t>si</a:t>
            </a:r>
            <a:r>
              <a:t> dice </a:t>
            </a:r>
            <a:r>
              <a:rPr err="1"/>
              <a:t>che</a:t>
            </a:r>
            <a:r>
              <a:t> il </a:t>
            </a:r>
            <a:r>
              <a:rPr err="1"/>
              <a:t>corpo</a:t>
            </a:r>
            <a:r>
              <a:t> </a:t>
            </a:r>
            <a:r>
              <a:rPr err="1"/>
              <a:t>compie</a:t>
            </a:r>
            <a:r>
              <a:t> uno </a:t>
            </a:r>
            <a:r>
              <a:rPr i="1" err="1"/>
              <a:t>spostamento</a:t>
            </a:r>
            <a:r>
              <a:rPr i="1"/>
              <a:t> </a:t>
            </a:r>
            <a:r>
              <a:rPr i="1" err="1"/>
              <a:t>rigido</a:t>
            </a:r>
            <a:r>
              <a:rPr i="1"/>
              <a:t> piano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definiscono</a:t>
            </a:r>
            <a:r>
              <a:t> due tipi </a:t>
            </a:r>
            <a:r>
              <a:rPr err="1"/>
              <a:t>elementari</a:t>
            </a:r>
            <a:r>
              <a:t> di </a:t>
            </a:r>
            <a:r>
              <a:rPr err="1"/>
              <a:t>spostamento</a:t>
            </a:r>
            <a:r>
              <a:t> per un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: la </a:t>
            </a:r>
            <a:r>
              <a:rPr i="1" err="1"/>
              <a:t>traslazione</a:t>
            </a:r>
            <a:r>
              <a:t> e la </a:t>
            </a:r>
            <a:r>
              <a:rPr i="1" err="1"/>
              <a:t>rotazione</a:t>
            </a:r>
            <a:r>
              <a:t> </a:t>
            </a:r>
            <a:r>
              <a:rPr err="1"/>
              <a:t>intorno</a:t>
            </a:r>
            <a:r>
              <a:t> a un asse </a:t>
            </a:r>
            <a:r>
              <a:rPr err="1"/>
              <a:t>fisso</a:t>
            </a:r>
            <a:r>
              <a:t>.</a:t>
            </a:r>
          </a:p>
        </p:txBody>
      </p:sp>
      <p:sp>
        <p:nvSpPr>
          <p:cNvPr id="105" name="TextBox 16"/>
          <p:cNvSpPr txBox="1"/>
          <p:nvPr/>
        </p:nvSpPr>
        <p:spPr>
          <a:xfrm>
            <a:off x="306975" y="0"/>
            <a:ext cx="6004563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5551714" y="1602652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5551714" y="2462016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min(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,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isocinematica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ED1366-A1BF-D552-7E36-25BEC12B3D15}"/>
              </a:ext>
            </a:extLst>
          </p:cNvPr>
          <p:cNvSpPr txBox="1"/>
          <p:nvPr/>
        </p:nvSpPr>
        <p:spPr>
          <a:xfrm>
            <a:off x="589548" y="2228671"/>
            <a:ext cx="1128562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t"/>
            <a:r>
              <a:rPr lang="en-GB" sz="3600" b="1" i="0" dirty="0">
                <a:solidFill>
                  <a:srgbClr val="FFFFFF"/>
                </a:solidFill>
                <a:effectLst/>
                <a:latin typeface="freight-text-pro"/>
              </a:rPr>
              <a:t>2.6</a:t>
            </a:r>
          </a:p>
          <a:p>
            <a:pPr algn="l"/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Metodo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grafico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la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soluzione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sz="3600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DFA-B51C-C885-5D0F-CB749CC6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Ripasso sui centri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F5E6-49D8-686B-2AA2-E44BEB224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infinitesimo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piano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riconducibile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attorno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ad un punto del piano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assoluto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semplicemente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seguito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completamente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conosce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solo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consentono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spostarsi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degeneri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§ 2.3.4,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rimane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fisso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0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mentre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§ 2.4.2 ed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individuata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1,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se: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−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1, dove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945851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383-4454-2EE2-4519-8E7B372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4C21-79CE-76DE-B9AF-4699E044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97" y="365125"/>
            <a:ext cx="9552405" cy="34501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C7AD5-6C34-EEF9-E9D5-B42B37C6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006515"/>
            <a:ext cx="10515600" cy="2081423"/>
          </a:xfrm>
        </p:spPr>
        <p:txBody>
          <a:bodyPr>
            <a:normAutofit fontScale="62500" lnSpcReduction="20000"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titolo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d’esempio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Fig. 2.13a-d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1.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accordo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 </a:t>
            </a:r>
            <a:r>
              <a:rPr lang="en-GB" b="0" i="0" u="none" strike="noStrike" dirty="0">
                <a:solidFill>
                  <a:srgbClr val="0033FF"/>
                </a:solidFill>
                <a:effectLst/>
                <a:latin typeface="freight-text-pro"/>
                <a:hlinkClick r:id="rId3"/>
              </a:rPr>
              <a:t>§ 2.4.2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individua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2.13a;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2.13b,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asse; in Fig. 2.13c,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poiché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contemporaneamente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coincide con il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intersezione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costituire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hanno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2.13d,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tale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costituire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Fig. 2.13e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struttura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2: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individuato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infatti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∞</a:t>
            </a:r>
            <a:r>
              <a:rPr lang="en-GB" b="0" i="0" baseline="30000" dirty="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possibili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quelle per cui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appartiene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CR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∈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970133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CEB5-8A6B-0948-F990-3FF9BF10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Centro di rotazione relativa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F9B9-2610-6DE1-5474-96177CD8D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assoluto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campo 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di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spostamento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∆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Cij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= 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Cj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− 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.</a:t>
            </a:r>
            <a:endParaRPr lang="en-GB" b="0" i="0" dirty="0">
              <a:solidFill>
                <a:srgbClr val="131313"/>
              </a:solidFill>
              <a:effectLst/>
              <a:latin typeface="freight-text-pro"/>
            </a:endParaRP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interni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collegano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così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come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assoluti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ai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nulli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∆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− 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0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forma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=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v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=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0498670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690-B5EE-A146-B1D4-EC92C6D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19"/>
          </a:xfrm>
        </p:spPr>
        <p:txBody>
          <a:bodyPr>
            <a:normAutofit fontScale="90000"/>
          </a:bodyPr>
          <a:lstStyle/>
          <a:p>
            <a:r>
              <a:rPr lang="en-IT" dirty="0"/>
              <a:t>Esempi di posizione dei centri relativi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F3329-180F-2165-FC6C-E3B63898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3" y="860552"/>
            <a:ext cx="10409887" cy="31445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5BD4E7-EA07-6145-2501-16777B17C4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6936" y="4071683"/>
                <a:ext cx="10515600" cy="2421192"/>
              </a:xfrm>
            </p:spPr>
            <p:txBody>
              <a:bodyPr/>
              <a:lstStyle/>
              <a:p>
                <a:r>
                  <a:rPr lang="en-IT" dirty="0"/>
                  <a:t>Il centro relativo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T" dirty="0"/>
                  <a:t> coincide con il centro del corpo i quando il corpo j e’ bloccato.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5BD4E7-EA07-6145-2501-16777B17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6936" y="4071683"/>
                <a:ext cx="10515600" cy="2421192"/>
              </a:xfrm>
              <a:blipFill>
                <a:blip r:embed="rId3"/>
                <a:stretch>
                  <a:fillRect l="-1448" t="-3646" r="-217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3109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9BE7-F97A-4AD0-EA72-449861F4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Teoremi di allineamento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2B6957-ADB2-2E44-4948-03D361CBC5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≥2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). In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labile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ogni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coppia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assoluti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allineati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pPr algn="l"/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•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II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≥3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). In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labile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ogni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terna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jk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allineati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pPr algn="l"/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Nei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di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grado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1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assoluti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individuabili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modo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univoco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;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loro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conoscenza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permette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ottenere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per via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geometrica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∞</a:t>
                </a:r>
                <a:r>
                  <a:rPr lang="en-GB" b="0" i="0" baseline="30000" dirty="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possibili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variate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funzione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 solo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parametro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scalare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ad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componente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un punto o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variata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grado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labilità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1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denominata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comunemente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catena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pPr algn="l"/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La catena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cinematica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geometricamente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l’ausilio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2B6957-ADB2-2E44-4948-03D361CBC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27" t="-2616" r="-724" b="-174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944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459375" y="306365"/>
            <a:ext cx="6004562" cy="154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Traslazione.</a:t>
            </a:r>
            <a:r>
              <a:rPr i="0">
                <a:latin typeface="+mj-lt"/>
                <a:ea typeface="+mj-ea"/>
                <a:cs typeface="+mj-cs"/>
                <a:sym typeface="Calibri"/>
              </a:rPr>
              <a:t> Se tutti i punti </a:t>
            </a:r>
            <a:r>
              <a:t>P</a:t>
            </a:r>
            <a:r>
              <a:rPr i="0">
                <a:latin typeface="+mj-lt"/>
                <a:ea typeface="+mj-ea"/>
                <a:cs typeface="+mj-cs"/>
                <a:sym typeface="Calibri"/>
              </a:rPr>
              <a:t> del corpo compiono spostamenti uguali in direzione, verso e intensità</a:t>
            </a:r>
          </a:p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(2.3)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b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8" name="TextBox 5"/>
          <p:cNvSpPr txBox="1"/>
          <p:nvPr/>
        </p:nvSpPr>
        <p:spPr>
          <a:xfrm>
            <a:off x="454613" y="1882027"/>
            <a:ext cx="6009325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dice che il corpo compie una </a:t>
            </a:r>
            <a:r>
              <a:rPr i="1"/>
              <a:t>traslazione</a:t>
            </a:r>
            <a:r>
              <a:t> e il vettore </a:t>
            </a:r>
            <a:r>
              <a:rPr b="1"/>
              <a:t>d</a:t>
            </a:r>
            <a:r>
              <a:t> è detto vettore di traslazione, Fig. 2.2. La traslazione è un particolare tipo di spostamento rigido piano in quanto può essere studiata su un piano parallelo al vettore </a:t>
            </a:r>
            <a:r>
              <a:rPr b="1"/>
              <a:t>d</a:t>
            </a:r>
            <a:r>
              <a:t>, Fig. 2.2b.</a:t>
            </a:r>
          </a:p>
        </p:txBody>
      </p:sp>
      <p:pic>
        <p:nvPicPr>
          <p:cNvPr id="10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26" y="1045029"/>
            <a:ext cx="3517902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9"/>
          <p:cNvSpPr txBox="1"/>
          <p:nvPr/>
        </p:nvSpPr>
        <p:spPr>
          <a:xfrm>
            <a:off x="454613" y="3321709"/>
            <a:ext cx="6009325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Rotazione.</a:t>
            </a:r>
            <a:r>
              <a:rPr i="0"/>
              <a:t> Se tutti i punti appartenenti a una retta </a:t>
            </a:r>
            <a:r>
              <a:t>a</a:t>
            </a:r>
            <a:r>
              <a:rPr i="0"/>
              <a:t> non mutano posizione nel passaggio dalla configurazione iniziale a quella finale, il corpo rigido compie una </a:t>
            </a:r>
            <a:r>
              <a:t>rotazione intorno all’asse a</a:t>
            </a:r>
            <a:r>
              <a:rPr i="0"/>
              <a:t>, </a:t>
            </a:r>
            <a:r>
              <a:rPr b="1" i="0"/>
              <a:t>Fig a)</a:t>
            </a:r>
            <a:r>
              <a:rPr i="0"/>
              <a:t>, detto </a:t>
            </a:r>
            <a:r>
              <a:t>asse di rotazione</a:t>
            </a:r>
            <a:r>
              <a:rPr i="0"/>
              <a:t>. La rotazione è descritta dal vettore </a:t>
            </a:r>
            <a:r>
              <a:rPr b="1" i="0"/>
              <a:t>θ</a:t>
            </a:r>
          </a:p>
        </p:txBody>
      </p:sp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92" y="4831693"/>
            <a:ext cx="321310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443" y="2584612"/>
            <a:ext cx="4446156" cy="258705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2"/>
          <p:cNvSpPr txBox="1"/>
          <p:nvPr/>
        </p:nvSpPr>
        <p:spPr>
          <a:xfrm>
            <a:off x="454614" y="5521915"/>
            <a:ext cx="8138160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Lo spostamento del generico punto </a:t>
            </a:r>
            <a:r>
              <a:rPr i="1"/>
              <a:t>P</a:t>
            </a:r>
            <a:r>
              <a:t> del corpo avviene nel piano </a:t>
            </a:r>
            <a:r>
              <a:rPr i="1"/>
              <a:t>π</a:t>
            </a:r>
            <a:r>
              <a:t> perpendicolare all’asse di rotazione e passante per </a:t>
            </a:r>
            <a:r>
              <a:rPr i="1"/>
              <a:t>P</a:t>
            </a:r>
            <a:r>
              <a:t>; la traiettoria è un arco di circonferenza di centro </a:t>
            </a:r>
            <a:r>
              <a:rPr i="1"/>
              <a:t>O</a:t>
            </a:r>
            <a:r>
              <a:t> intersezione dell’asse con il piano </a:t>
            </a:r>
            <a:r>
              <a:rPr i="1"/>
              <a:t>π</a:t>
            </a:r>
            <a:r>
              <a:t>. Anche la rotazione è uno spostamento piano, poiché gli spostamenti di tutti i punti sono paralleli alla giacitura </a:t>
            </a:r>
            <a:r>
              <a:rPr i="1"/>
              <a:t>π</a:t>
            </a:r>
            <a:r>
              <a:t>, Fig. b.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/>
          <p:cNvSpPr txBox="1"/>
          <p:nvPr/>
        </p:nvSpPr>
        <p:spPr>
          <a:xfrm>
            <a:off x="404947" y="187795"/>
            <a:ext cx="7626533" cy="213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Spostamento generico.</a:t>
            </a:r>
            <a:r>
              <a:rPr i="0"/>
              <a:t> Nei casi più generali, lo spostamento di un corpo rigido può essere sempre espresso come composizione di una traslazione </a:t>
            </a:r>
            <a:r>
              <a:rPr b="1" i="0"/>
              <a:t>u</a:t>
            </a:r>
            <a:r>
              <a:rPr baseline="-25000"/>
              <a:t>O</a:t>
            </a:r>
            <a:r>
              <a:rPr i="0"/>
              <a:t> e di una rotazione </a:t>
            </a:r>
            <a:r>
              <a:rPr b="1" i="0"/>
              <a:t>θ</a:t>
            </a:r>
            <a:r>
              <a:rPr i="0"/>
              <a:t> (</a:t>
            </a:r>
            <a:r>
              <a:t>rototraslazione</a:t>
            </a:r>
            <a:r>
              <a:rPr i="0"/>
              <a:t>); ciò è esemplificato nel caso piano in Fig. Come si vede in figura, infatti, la generica trasformazione </a:t>
            </a:r>
            <a:r>
              <a:rPr i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i="0">
                <a:latin typeface="MJXc-TeX-main-R"/>
                <a:ea typeface="MJXc-TeX-main-R"/>
                <a:cs typeface="MJXc-TeX-main-R"/>
                <a:sym typeface="MJXc-TeX-main-R"/>
              </a:rPr>
              <a:t>→</a:t>
            </a:r>
            <a:r>
              <a:rPr i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i="0"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rPr i="0"/>
              <a:t> è descritta sommando la traslazione rappresentata dallo spostamento </a:t>
            </a:r>
            <a:r>
              <a:rPr b="1" i="0"/>
              <a:t>u</a:t>
            </a:r>
            <a:r>
              <a:rPr baseline="-25000"/>
              <a:t>O</a:t>
            </a:r>
            <a:r>
              <a:rPr i="0"/>
              <a:t> di un arbitrario punto </a:t>
            </a:r>
            <a:r>
              <a:t>O</a:t>
            </a:r>
            <a:r>
              <a:rPr i="0"/>
              <a:t> e la rotazione del corpo intorno all’asse perpendicolare al piano e passante per </a:t>
            </a:r>
            <a:r>
              <a:t>O</a:t>
            </a:r>
            <a:r>
              <a:rPr i="0"/>
              <a:t>.</a:t>
            </a:r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87795"/>
            <a:ext cx="3630651" cy="2833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"/>
          <p:cNvSpPr txBox="1"/>
          <p:nvPr/>
        </p:nvSpPr>
        <p:spPr>
          <a:xfrm>
            <a:off x="404946" y="248441"/>
            <a:ext cx="9487990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Se le configurazioni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t> e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t> sono molto vicine, come è lecito supporre nello studio di molte applicazioni strutturali in ambito civile, si dice che lo spostamento del corpo rigido, definito nel paragrafo precedente, è infinitesimo. In questo caso (ipotesi dei ‘piccoli’ spostamenti) è possibile introdurre notevoli semplificazioni. In primo luogo si consideri una rotazione </a:t>
            </a:r>
            <a:r>
              <a:rPr i="1"/>
              <a:t>infinitesima</a:t>
            </a:r>
            <a:r>
              <a:t> del corpo rigido intorno ad un asse fisso passante per il punto </a:t>
            </a:r>
            <a:r>
              <a:rPr i="1"/>
              <a:t>O</a:t>
            </a:r>
            <a:r>
              <a:t>: in tal caso, lo spostamento di un generico punto </a:t>
            </a:r>
            <a:r>
              <a:rPr i="1"/>
              <a:t>P</a:t>
            </a:r>
            <a:r>
              <a:t> del corpo è perpendicolare alla direzione </a:t>
            </a:r>
            <a:r>
              <a:rPr i="1"/>
              <a:t>OP</a:t>
            </a:r>
            <a:r>
              <a:t> e si esprime:</a:t>
            </a:r>
          </a:p>
        </p:txBody>
      </p:sp>
      <p:pic>
        <p:nvPicPr>
          <p:cNvPr id="11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13" y="1959430"/>
            <a:ext cx="2057402" cy="77470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7"/>
          <p:cNvSpPr txBox="1"/>
          <p:nvPr/>
        </p:nvSpPr>
        <p:spPr>
          <a:xfrm>
            <a:off x="404946" y="2734131"/>
            <a:ext cx="6004562" cy="179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Di </a:t>
            </a:r>
            <a:r>
              <a:rPr err="1"/>
              <a:t>conseguenza</a:t>
            </a:r>
            <a:r>
              <a:t>, </a:t>
            </a:r>
            <a:r>
              <a:rPr err="1"/>
              <a:t>poiché</a:t>
            </a:r>
            <a:r>
              <a:t> </a:t>
            </a:r>
            <a:r>
              <a:rPr err="1"/>
              <a:t>si</a:t>
            </a:r>
            <a:r>
              <a:t> </a:t>
            </a:r>
            <a:r>
              <a:rPr err="1"/>
              <a:t>è</a:t>
            </a:r>
            <a:r>
              <a:t> visto </a:t>
            </a:r>
            <a:r>
              <a:rPr err="1"/>
              <a:t>che</a:t>
            </a:r>
            <a:r>
              <a:t> il </a:t>
            </a:r>
            <a:r>
              <a:rPr err="1"/>
              <a:t>generico</a:t>
            </a:r>
            <a:r>
              <a:t> </a:t>
            </a:r>
            <a:r>
              <a:rPr err="1"/>
              <a:t>spostamento</a:t>
            </a:r>
            <a:r>
              <a:t> </a:t>
            </a:r>
            <a:r>
              <a:rPr err="1"/>
              <a:t>rigido</a:t>
            </a:r>
            <a:r>
              <a:t> </a:t>
            </a:r>
            <a:r>
              <a:rPr err="1"/>
              <a:t>è</a:t>
            </a:r>
            <a:r>
              <a:t> sempre </a:t>
            </a:r>
            <a:r>
              <a:rPr err="1"/>
              <a:t>riconducibile</a:t>
            </a:r>
            <a:r>
              <a:t> a </a:t>
            </a:r>
            <a:r>
              <a:rPr err="1"/>
              <a:t>una</a:t>
            </a:r>
            <a:r>
              <a:t> </a:t>
            </a:r>
            <a:r>
              <a:rPr err="1"/>
              <a:t>rototraslazione</a:t>
            </a:r>
            <a:r>
              <a:t>, </a:t>
            </a:r>
            <a:r>
              <a:rPr err="1"/>
              <a:t>si</a:t>
            </a:r>
            <a:r>
              <a:t> </a:t>
            </a:r>
            <a:r>
              <a:rPr err="1"/>
              <a:t>avrà</a:t>
            </a:r>
            <a:r>
              <a:t> </a:t>
            </a:r>
            <a:r>
              <a:rPr err="1"/>
              <a:t>nei</a:t>
            </a:r>
            <a:r>
              <a:t> </a:t>
            </a:r>
            <a:r>
              <a:rPr err="1"/>
              <a:t>casi</a:t>
            </a:r>
            <a:r>
              <a:t> </a:t>
            </a:r>
            <a:r>
              <a:rPr err="1"/>
              <a:t>generali</a:t>
            </a:r>
            <a:endParaRPr/>
          </a:p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(2.6)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b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1" name="TextBox 10"/>
          <p:cNvSpPr txBox="1"/>
          <p:nvPr/>
        </p:nvSpPr>
        <p:spPr>
          <a:xfrm>
            <a:off x="404946" y="4165290"/>
            <a:ext cx="6004562" cy="97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dove </a:t>
            </a:r>
            <a:r>
              <a:rPr b="1"/>
              <a:t>u</a:t>
            </a:r>
            <a:r>
              <a:rPr i="1" baseline="-25000"/>
              <a:t>O</a:t>
            </a:r>
            <a:r>
              <a:t> è lo spostamento di un punto </a:t>
            </a:r>
            <a:r>
              <a:rPr i="1"/>
              <a:t>O</a:t>
            </a:r>
            <a:r>
              <a:t> solidale al corpo scelto in modo arbitrario, mentre </a:t>
            </a:r>
            <a:r>
              <a:rPr b="1"/>
              <a:t>θ</a:t>
            </a:r>
            <a:r>
              <a:t> è il vettore della rotazione.</a:t>
            </a:r>
          </a:p>
        </p:txBody>
      </p:sp>
      <p:pic>
        <p:nvPicPr>
          <p:cNvPr id="12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62" y="3519611"/>
            <a:ext cx="3822702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6"/>
          <p:cNvSpPr txBox="1"/>
          <p:nvPr/>
        </p:nvSpPr>
        <p:spPr>
          <a:xfrm>
            <a:off x="404945" y="4903952"/>
            <a:ext cx="6875420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L’Equazione (2.6) è detta</a:t>
            </a:r>
            <a:r>
              <a:rPr b="1"/>
              <a:t> </a:t>
            </a:r>
            <a:r>
              <a:rPr b="1" i="1"/>
              <a:t>formula generale dello spostamento rigido infinitesimo</a:t>
            </a:r>
            <a:r>
              <a:t>, o, brevemente, formula generale dello spostamento. In tale formula lo spostamento del generico punto </a:t>
            </a:r>
            <a:r>
              <a:rPr i="1"/>
              <a:t>P</a:t>
            </a:r>
            <a:r>
              <a:t> è espresso in funzione dello spostamento del punto </a:t>
            </a:r>
            <a:r>
              <a:rPr i="1"/>
              <a:t>O</a:t>
            </a:r>
            <a:r>
              <a:t>, scelto arbitrariamente: </a:t>
            </a:r>
            <a:r>
              <a:rPr b="1"/>
              <a:t>si dice che gli spostamenti sono stati riferiti o </a:t>
            </a:r>
            <a:r>
              <a:rPr b="1" i="1"/>
              <a:t>ridotti</a:t>
            </a:r>
            <a:r>
              <a:rPr b="1"/>
              <a:t> al punto </a:t>
            </a:r>
            <a:r>
              <a:rPr b="1" i="1"/>
              <a:t>O</a:t>
            </a:r>
            <a:r>
              <a:rPr b="1"/>
              <a:t> che prende pertanto il nome di </a:t>
            </a:r>
            <a:r>
              <a:rPr b="1" i="1"/>
              <a:t>polo di riduzione degli spostamenti</a:t>
            </a:r>
            <a:r>
              <a:rPr b="1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6"/>
          <p:cNvSpPr txBox="1"/>
          <p:nvPr/>
        </p:nvSpPr>
        <p:spPr>
          <a:xfrm>
            <a:off x="753290" y="14190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Rappresentazione scalare</a:t>
            </a:r>
          </a:p>
        </p:txBody>
      </p:sp>
      <p:sp>
        <p:nvSpPr>
          <p:cNvPr id="126" name="TextBox 8"/>
          <p:cNvSpPr txBox="1"/>
          <p:nvPr/>
        </p:nvSpPr>
        <p:spPr>
          <a:xfrm>
            <a:off x="176348" y="966202"/>
            <a:ext cx="6004562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scelga un sistema cartesiano ortogonale con origine coincidente con il polo </a:t>
            </a:r>
            <a:r>
              <a:rPr i="1"/>
              <a:t>O</a:t>
            </a:r>
            <a:r>
              <a:t>, (</a:t>
            </a:r>
            <a:r>
              <a:rPr i="1"/>
              <a:t>O</a:t>
            </a:r>
            <a:r>
              <a:t>, </a:t>
            </a:r>
            <a:r>
              <a:rPr i="1"/>
              <a:t>x</a:t>
            </a:r>
            <a:r>
              <a:t>, </a:t>
            </a:r>
            <a:r>
              <a:rPr i="1"/>
              <a:t>y</a:t>
            </a:r>
            <a:r>
              <a:t>, </a:t>
            </a:r>
            <a:r>
              <a:rPr i="1"/>
              <a:t>z</a:t>
            </a:r>
            <a:r>
              <a:t>); in tale sistema di riferimento le componenti dei vettori che compaiono nella Eq. (2.6) sono:</a:t>
            </a:r>
          </a:p>
        </p:txBody>
      </p:sp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58646"/>
            <a:ext cx="3822700" cy="66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8" y="2217055"/>
            <a:ext cx="6009822" cy="907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13"/>
          <p:cNvSpPr txBox="1"/>
          <p:nvPr/>
        </p:nvSpPr>
        <p:spPr>
          <a:xfrm>
            <a:off x="149133" y="3267729"/>
            <a:ext cx="60589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Poiché risulta</a:t>
            </a:r>
          </a:p>
        </p:txBody>
      </p:sp>
      <p:sp>
        <p:nvSpPr>
          <p:cNvPr id="130" name="TextBox 17"/>
          <p:cNvSpPr txBox="1"/>
          <p:nvPr/>
        </p:nvSpPr>
        <p:spPr>
          <a:xfrm>
            <a:off x="6901543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rPr err="1"/>
              <a:t>l’Eq</a:t>
            </a:r>
            <a:r>
              <a:t>. (2.6) </a:t>
            </a:r>
            <a:r>
              <a:rPr err="1"/>
              <a:t>può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posta</a:t>
            </a:r>
            <a:r>
              <a:t> in forma </a:t>
            </a:r>
            <a:r>
              <a:rPr err="1"/>
              <a:t>scalare</a:t>
            </a:r>
            <a:endParaRPr/>
          </a:p>
        </p:txBody>
      </p:sp>
      <p:sp>
        <p:nvSpPr>
          <p:cNvPr id="131" name="TextBox 20"/>
          <p:cNvSpPr txBox="1"/>
          <p:nvPr/>
        </p:nvSpPr>
        <p:spPr>
          <a:xfrm>
            <a:off x="6901543" y="297564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rPr err="1"/>
              <a:t>ovvero</a:t>
            </a:r>
            <a:r>
              <a:t>, in forma </a:t>
            </a:r>
            <a:r>
              <a:rPr err="1"/>
              <a:t>matriciale</a:t>
            </a:r>
            <a:r>
              <a:t>:</a:t>
            </a:r>
          </a:p>
        </p:txBody>
      </p:sp>
      <p:pic>
        <p:nvPicPr>
          <p:cNvPr id="132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84" y="3513405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22" descr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652527"/>
            <a:ext cx="3013986" cy="1085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3" descr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91" y="4710938"/>
            <a:ext cx="4849587" cy="62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5" descr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852" y="4985082"/>
            <a:ext cx="35687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60257-AF7B-7180-9A88-639036F39227}"/>
              </a:ext>
            </a:extLst>
          </p:cNvPr>
          <p:cNvSpPr txBox="1"/>
          <p:nvPr/>
        </p:nvSpPr>
        <p:spPr>
          <a:xfrm>
            <a:off x="5940879" y="5962100"/>
            <a:ext cx="648244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GB" err="1"/>
              <a:t>L’equazione</a:t>
            </a:r>
            <a:r>
              <a:rPr lang="en-GB"/>
              <a:t> Eq. (2.10) </a:t>
            </a:r>
            <a:r>
              <a:rPr lang="en-GB" err="1"/>
              <a:t>mostra</a:t>
            </a:r>
            <a:r>
              <a:rPr lang="en-GB"/>
              <a:t> </a:t>
            </a:r>
            <a:r>
              <a:rPr lang="en-GB" err="1"/>
              <a:t>che</a:t>
            </a:r>
            <a:r>
              <a:rPr lang="en-GB"/>
              <a:t> la </a:t>
            </a:r>
            <a:r>
              <a:rPr lang="en-GB" err="1"/>
              <a:t>matrice</a:t>
            </a:r>
            <a:r>
              <a:rPr lang="en-GB"/>
              <a:t> </a:t>
            </a:r>
            <a:r>
              <a:rPr lang="el-GR" b="1"/>
              <a:t>Ω</a:t>
            </a:r>
            <a:r>
              <a:rPr lang="en-GB" i="1" baseline="-25000"/>
              <a:t>R</a:t>
            </a:r>
            <a:r>
              <a:rPr lang="en-GB"/>
              <a:t>, </a:t>
            </a:r>
            <a:r>
              <a:rPr lang="en-GB" err="1"/>
              <a:t>detta</a:t>
            </a:r>
            <a:r>
              <a:rPr lang="en-GB"/>
              <a:t> </a:t>
            </a:r>
            <a:r>
              <a:rPr lang="en-GB" i="1" err="1"/>
              <a:t>matrice</a:t>
            </a:r>
            <a:r>
              <a:rPr lang="en-GB" i="1"/>
              <a:t> di </a:t>
            </a:r>
            <a:r>
              <a:rPr lang="en-GB" i="1" err="1"/>
              <a:t>rotazione</a:t>
            </a:r>
            <a:r>
              <a:rPr lang="en-GB" i="1"/>
              <a:t> rigida</a:t>
            </a:r>
            <a:r>
              <a:rPr lang="en-GB"/>
              <a:t>, </a:t>
            </a:r>
            <a:r>
              <a:rPr lang="en-GB" err="1"/>
              <a:t>è</a:t>
            </a:r>
            <a:r>
              <a:rPr lang="en-GB"/>
              <a:t> </a:t>
            </a:r>
            <a:r>
              <a:rPr lang="en-GB" err="1"/>
              <a:t>emisimmetrica</a:t>
            </a:r>
            <a:r>
              <a:rPr lang="en-GB"/>
              <a:t>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 txBox="1"/>
          <p:nvPr/>
        </p:nvSpPr>
        <p:spPr>
          <a:xfrm>
            <a:off x="753290" y="14190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Rappresentazione scalare</a:t>
            </a:r>
          </a:p>
        </p:txBody>
      </p:sp>
      <p:pic>
        <p:nvPicPr>
          <p:cNvPr id="13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58646"/>
            <a:ext cx="3822700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17"/>
          <p:cNvSpPr txBox="1"/>
          <p:nvPr/>
        </p:nvSpPr>
        <p:spPr>
          <a:xfrm>
            <a:off x="7175862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l’Eq. (2.6) può essere posta in forma scalare</a:t>
            </a:r>
          </a:p>
        </p:txBody>
      </p:sp>
      <p:sp>
        <p:nvSpPr>
          <p:cNvPr id="141" name="TextBox 20"/>
          <p:cNvSpPr txBox="1"/>
          <p:nvPr/>
        </p:nvSpPr>
        <p:spPr>
          <a:xfrm>
            <a:off x="7175862" y="2965744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ovvero, in forma matriciale:</a:t>
            </a:r>
          </a:p>
        </p:txBody>
      </p:sp>
      <p:pic>
        <p:nvPicPr>
          <p:cNvPr id="142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9" y="3469506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543" y="4868321"/>
            <a:ext cx="35687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/>
        </p:nvSpPr>
        <p:spPr>
          <a:xfrm>
            <a:off x="45720" y="896039"/>
            <a:ext cx="654884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Dall’esame</a:t>
            </a:r>
            <a:r>
              <a:t> </a:t>
            </a:r>
            <a:r>
              <a:rPr err="1"/>
              <a:t>della</a:t>
            </a:r>
            <a:r>
              <a:t> Eq. (2.10) emerge </a:t>
            </a:r>
            <a:r>
              <a:rPr err="1"/>
              <a:t>inoltre</a:t>
            </a:r>
            <a:r>
              <a:t> </a:t>
            </a:r>
            <a:r>
              <a:rPr err="1"/>
              <a:t>che</a:t>
            </a:r>
            <a:r>
              <a:t> lo </a:t>
            </a:r>
            <a:r>
              <a:rPr err="1"/>
              <a:t>spostamento</a:t>
            </a:r>
            <a:r>
              <a:t> </a:t>
            </a:r>
            <a:r>
              <a:rPr b="1" err="1"/>
              <a:t>u</a:t>
            </a:r>
            <a:r>
              <a:rPr i="1" baseline="-25000" err="1"/>
              <a:t>P</a:t>
            </a:r>
            <a:r>
              <a:t> di </a:t>
            </a:r>
            <a:r>
              <a:rPr err="1"/>
              <a:t>ogni</a:t>
            </a:r>
            <a:r>
              <a:t> punto del </a:t>
            </a:r>
            <a:r>
              <a:rPr err="1"/>
              <a:t>corpo</a:t>
            </a:r>
            <a:r>
              <a:t> </a:t>
            </a:r>
            <a:r>
              <a:rPr err="1"/>
              <a:t>è</a:t>
            </a:r>
            <a:r>
              <a:t> </a:t>
            </a:r>
            <a:r>
              <a:rPr err="1"/>
              <a:t>noto</a:t>
            </a:r>
            <a:r>
              <a:t> se </a:t>
            </a:r>
            <a:r>
              <a:rPr err="1"/>
              <a:t>sono</a:t>
            </a:r>
            <a:r>
              <a:t> note le sei </a:t>
            </a:r>
            <a:r>
              <a:rPr err="1"/>
              <a:t>grandezze</a:t>
            </a:r>
            <a:r>
              <a:t>:</a:t>
            </a: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36" y="2161513"/>
            <a:ext cx="5372102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4"/>
          <p:cNvSpPr txBox="1"/>
          <p:nvPr/>
        </p:nvSpPr>
        <p:spPr>
          <a:xfrm>
            <a:off x="18504" y="3045356"/>
            <a:ext cx="6576060" cy="176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vettore </a:t>
            </a:r>
            <a:r>
              <a:rPr b="1"/>
              <a:t>q</a:t>
            </a:r>
            <a:r>
              <a:t> è detto vettore degli spostamenti generalizzati e le sue sei componenti prendono il nome di </a:t>
            </a:r>
            <a:r>
              <a:rPr i="1"/>
              <a:t>parametri dello spostamento</a:t>
            </a:r>
            <a:r>
              <a:t>, </a:t>
            </a:r>
            <a:r>
              <a:rPr i="1"/>
              <a:t>parametri lagrangiani</a:t>
            </a:r>
            <a:r>
              <a:t> o </a:t>
            </a:r>
            <a:r>
              <a:rPr i="1"/>
              <a:t>spostamenti generalizzati</a:t>
            </a:r>
            <a:r>
              <a:t>. L’equazione Eq. (2.9), valida nell’ipotesi di spostamenti infinitesimi, mostra infine che gli spostamenti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 </a:t>
            </a:r>
            <a:r>
              <a:rPr b="1"/>
              <a:t>sono funzioni lineari dei parametri di spostamento.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5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3" y="-28015"/>
            <a:ext cx="3822703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17"/>
          <p:cNvSpPr txBox="1"/>
          <p:nvPr/>
        </p:nvSpPr>
        <p:spPr>
          <a:xfrm>
            <a:off x="7175862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l’Eq. (2.6) può essere posta in forma scalare</a:t>
            </a:r>
          </a:p>
        </p:txBody>
      </p:sp>
      <p:sp>
        <p:nvSpPr>
          <p:cNvPr id="152" name="TextBox 20"/>
          <p:cNvSpPr txBox="1"/>
          <p:nvPr/>
        </p:nvSpPr>
        <p:spPr>
          <a:xfrm>
            <a:off x="7175862" y="2965744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ovvero, in forma matriciale:</a:t>
            </a:r>
          </a:p>
        </p:txBody>
      </p:sp>
      <p:pic>
        <p:nvPicPr>
          <p:cNvPr id="153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9" y="3469506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543" y="4868321"/>
            <a:ext cx="3568702" cy="63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7" descr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7" y="751010"/>
            <a:ext cx="7021377" cy="1264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6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" y="751012"/>
            <a:ext cx="6226977" cy="1121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66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5"/>
              <p:cNvSpPr txBox="1"/>
              <p:nvPr/>
            </p:nvSpPr>
            <p:spPr>
              <a:xfrm>
                <a:off x="6696892" y="171073"/>
                <a:ext cx="5286100" cy="18067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rPr err="1"/>
                  <a:t>Dall’esame</a:t>
                </a:r>
                <a:r>
                  <a:t> </a:t>
                </a:r>
                <a:r>
                  <a:rPr err="1"/>
                  <a:t>dell’Eq</a:t>
                </a:r>
                <a:r>
                  <a:t>. (2.14) emerge </a:t>
                </a:r>
                <a:r>
                  <a:rPr err="1"/>
                  <a:t>che</a:t>
                </a:r>
                <a:r>
                  <a:t> </a:t>
                </a:r>
                <a:r>
                  <a:rPr err="1"/>
                  <a:t>esiste</a:t>
                </a:r>
                <a:r>
                  <a:t> sempre un punto </a:t>
                </a:r>
                <a:r>
                  <a:rPr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t> del piano </a:t>
                </a:r>
                <a:r>
                  <a:rPr err="1"/>
                  <a:t>che</a:t>
                </a:r>
                <a:r>
                  <a:t> non </a:t>
                </a:r>
                <a:r>
                  <a:rPr err="1"/>
                  <a:t>subisce</a:t>
                </a:r>
                <a:r>
                  <a:t> </a:t>
                </a:r>
                <a:r>
                  <a:rPr err="1"/>
                  <a:t>spostamenti</a:t>
                </a:r>
                <a: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t>=0</a:t>
                </a:r>
                <a:r>
                  <a:rPr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 </a:t>
                </a:r>
              </a:p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br>
                  <a:rPr/>
                </a:br>
                <a:r>
                  <a:t>Tale punto, ha coordinate</a:t>
                </a:r>
              </a:p>
            </p:txBody>
          </p:sp>
        </mc:Choice>
        <mc:Fallback xmlns="">
          <p:sp>
            <p:nvSpPr>
              <p:cNvPr id="16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92" y="171073"/>
                <a:ext cx="5286100" cy="1806711"/>
              </a:xfrm>
              <a:prstGeom prst="rect">
                <a:avLst/>
              </a:prstGeom>
              <a:blipFill>
                <a:blip r:embed="rId5"/>
                <a:stretch>
                  <a:fillRect l="-1918" t="-1399" r="-16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519" y="1933350"/>
            <a:ext cx="4076703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16"/>
          <p:cNvSpPr txBox="1"/>
          <p:nvPr/>
        </p:nvSpPr>
        <p:spPr>
          <a:xfrm>
            <a:off x="6696892" y="2701033"/>
            <a:ext cx="5013958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punto e’ detto </a:t>
            </a:r>
            <a:r>
              <a:rPr i="1"/>
              <a:t>centro di rotazione</a:t>
            </a:r>
            <a:r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La formula generale dello spostamento nel piano, Eq. (2.14), può quindi essere riscritta nella forma:</a:t>
            </a:r>
          </a:p>
        </p:txBody>
      </p:sp>
      <p:pic>
        <p:nvPicPr>
          <p:cNvPr id="171" name="Picture 18" descr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7884" y="4023262"/>
            <a:ext cx="2707476" cy="91298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22"/>
              <p:cNvSpPr txBox="1"/>
              <p:nvPr/>
            </p:nvSpPr>
            <p:spPr>
              <a:xfrm>
                <a:off x="7021089" y="5380672"/>
                <a:ext cx="4940134" cy="17872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t>Ogni spostamento rigido piano è dunque una rotazione. In particolare, la traslazione (</a:t>
                </a:r>
                <a:r>
                  <a:rPr i="1"/>
                  <a:t>θ</a:t>
                </a:r>
                <a:r>
                  <a:t> = 0) può essere interpretata come una rotazione infinitesima il cui centro </a:t>
                </a:r>
                <a:r>
                  <a:rPr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t> è un punto all’infinito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>
                    <a:latin typeface="MJXc-TeX-main-R"/>
                    <a:ea typeface="MJXc-TeX-main-R"/>
                    <a:cs typeface="MJXc-TeX-main-R"/>
                    <a:sym typeface="MJXc-TeX-main-R"/>
                  </a:rPr>
                  <a:t>→∞,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>
                  <a:latin typeface="MJXc-TeX-main-R"/>
                  <a:ea typeface="MJXc-TeX-main-R"/>
                  <a:cs typeface="MJXc-TeX-main-R"/>
                  <a:sym typeface="MJXc-TeX-main-R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t>→∞</a:t>
                </a:r>
                <a:r>
                  <a:rPr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</a:t>
                </a:r>
              </a:p>
            </p:txBody>
          </p:sp>
        </mc:Choice>
        <mc:Fallback xmlns="">
          <p:sp>
            <p:nvSpPr>
              <p:cNvPr id="172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89" y="5380672"/>
                <a:ext cx="4940134" cy="1787275"/>
              </a:xfrm>
              <a:prstGeom prst="rect">
                <a:avLst/>
              </a:prstGeom>
              <a:blipFill>
                <a:blip r:embed="rId8"/>
                <a:stretch>
                  <a:fillRect l="-1795" t="-1408" r="-28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4152</Words>
  <Application>Microsoft Macintosh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freight-text-pro</vt:lpstr>
      <vt:lpstr>Georgia</vt:lpstr>
      <vt:lpstr>Helvetica</vt:lpstr>
      <vt:lpstr>jaf-bernina-sans</vt:lpstr>
      <vt:lpstr>Lucida Grande</vt:lpstr>
      <vt:lpstr>MJXc-TeX-main-B</vt:lpstr>
      <vt:lpstr>MJXc-TeX-main-R</vt:lpstr>
      <vt:lpstr>MJXc-TeX-math-I</vt:lpstr>
      <vt:lpstr>MJXc-TeX-script-R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Ripasso sui centri</vt:lpstr>
      <vt:lpstr>PowerPoint Presentation</vt:lpstr>
      <vt:lpstr>Centro di rotazione relativa</vt:lpstr>
      <vt:lpstr>Esempi di posizione dei centri relativi</vt:lpstr>
      <vt:lpstr>Teoremi di allineamento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1</cp:revision>
  <dcterms:modified xsi:type="dcterms:W3CDTF">2023-07-11T08:04:43Z</dcterms:modified>
</cp:coreProperties>
</file>