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>
      <p:cViewPr>
        <p:scale>
          <a:sx n="97" d="100"/>
          <a:sy n="97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589-EE75-1F52-F2A6-1FC3DA86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48BB-0654-CA19-6C8C-7FF065CAC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6BFB0-28B3-97BD-F8B5-0B8564AF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943E-697E-498F-7704-72C78A23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F6A-287E-8CE2-272A-E22A6F3D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975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E211-D39D-85EC-70BA-A8D5BB9C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F93E-8BAD-5CCD-92AF-83ECA604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BD950-D9AD-D1E5-EBF6-A3320AA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95AD-E2B1-EF2D-E44C-BEE949AA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774E-F1BF-B581-3308-9DC5E6D3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594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1556C-06CD-66B5-7213-B1FED1EC0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AF66B-E844-252F-E9CB-E91C09E9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483D-A157-EA55-03FD-9243A5DF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FA618-57C7-1FD5-3E70-49C24C37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33CF-3664-B5FB-3FBE-A4D868DF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671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4673-EAC0-595D-A11A-A5FF6CB5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C011-A681-D49D-2DC0-8676638A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166A-22E0-C203-EE63-3E1410E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0673-80CF-6A10-5F5D-48D22B47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9F265-CC43-6A44-E2A7-2893898E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424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8262-361A-6394-CDF9-F580A662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01A9C-4E02-E210-6C73-41A7D8BB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FDA8-63CE-22B6-B4D4-E120ED2F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2C6E-9D84-B68E-9AE5-F4DE30EE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C6CE-8FE1-F174-7788-23D714C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92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CE98-B413-E650-7249-83F214B8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82E9-8CA3-3370-C2AD-D71B9764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566D4-BB33-6AA6-DE65-758ADD2A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A670-F7B0-988E-ECD8-53CA1D9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598AB-AA9B-C6F7-A43C-C66DC3D7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FF95-DD4C-7E75-EB4F-5FF2E45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0795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0A18-680C-5AE9-9B47-2221CD8B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E10A-40E3-3E86-9FBF-4C42598C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275C-3F0F-BC75-DC14-B7AB1B75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646A0-5E2F-D4D1-0DF3-1F643FC6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F83DF-1FB7-DBAF-161C-F2C449F42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1CC8D-54BE-EA67-46F7-F00DDE6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0F8EE-EB74-C26D-82FC-D6E756C9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5B277-5326-5E5E-C699-3DC618E2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875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1849-85F5-C952-44F6-22541088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F81B3-0DD9-BB85-A946-050D5178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9C85-759F-07A2-02F8-74FE49F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0A68F-AFD7-47F8-96D6-62D15CA8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888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344C9-EB84-9715-F9E6-1CE1441E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C43FB-83A5-6C0C-B2EF-AD195C5D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32B13-4081-3802-465D-48612DB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374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12E-5FB6-473C-7E91-B8743FA2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4646-5A1D-F6AD-F8D9-8CF28226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A8CBF-FD72-B36A-8C04-14D8EA3E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EC6A-26B9-C75F-156D-E409B0B8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3C9F9-1F6A-EB6A-C2FC-ADF40326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4478-B9C3-155E-78CA-0AC09249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87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E787-FF94-B31D-145B-0ACAB3C4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2CEFB-F510-37C0-36D1-7BAD2CC1C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BE3D-FD32-3F0D-AE4A-A918BA6F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33063-A7F5-75D5-AFDA-325C8CE0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02F4-B388-23C1-3179-293FE02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AFD3-1D86-906E-FEC9-81C2EF5B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29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869F0-25AC-A67B-AC3D-D589250C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ADF96-A569-C9EA-36CA-9F148007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58C7-E6CF-4708-600F-8AC4C277A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C273E-BCC5-CD48-9927-1EA3C6831A87}" type="datetimeFigureOut">
              <a:rPr lang="en-IT" smtClean="0"/>
              <a:t>23/05/23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F343-CC04-2360-D781-19AE6709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3EC9-FD6E-4501-A626-6D23EC8FB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4DC2-9C78-844B-8DB8-74DD31D00C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57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emf"/><Relationship Id="rId5" Type="http://schemas.openxmlformats.org/officeDocument/2006/relationships/tags" Target="../tags/tag6.xml"/><Relationship Id="rId10" Type="http://schemas.openxmlformats.org/officeDocument/2006/relationships/image" Target="../media/image5.emf"/><Relationship Id="rId4" Type="http://schemas.openxmlformats.org/officeDocument/2006/relationships/tags" Target="../tags/tag5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916187-7F97-C268-5BEF-863B1E4123E4}"/>
              </a:ext>
            </a:extLst>
          </p:cNvPr>
          <p:cNvSpPr txBox="1"/>
          <p:nvPr/>
        </p:nvSpPr>
        <p:spPr>
          <a:xfrm>
            <a:off x="3049929" y="32472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CAPITOLO 5 Torsione</a:t>
            </a:r>
          </a:p>
        </p:txBody>
      </p:sp>
    </p:spTree>
    <p:extLst>
      <p:ext uri="{BB962C8B-B14F-4D97-AF65-F5344CB8AC3E}">
        <p14:creationId xmlns:p14="http://schemas.microsoft.com/office/powerpoint/2010/main" val="371258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}&#10;\pagestyle{empty}&#10;\begin{document}&#10;&#10;&#10;5.1 DEFORMAZIONE PER TORSIONE DI UN ALBERO CIRCOLARE&#10;La coppia è un momento che tende a torcere un elemento attorno al suo asse longitudinale. Il suo effetto è di primaria importanza nella progettazione degli alberi di trasmissione utilizzati in veicoli e macchinari, ed è pertanto importante essere in grado di determinare lo sforzo e la deformazione che si verificano in un albero quando è sottoposto a carichi di torsione.&#10;&#10;&#10;\end{document}" title="IguanaTex Bitmap Display">
            <a:extLst>
              <a:ext uri="{FF2B5EF4-FFF2-40B4-BE49-F238E27FC236}">
                <a16:creationId xmlns:a16="http://schemas.microsoft.com/office/drawing/2014/main" id="{8DC308D1-47EE-4848-906B-DEB4138620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39900" y="942693"/>
            <a:ext cx="8712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892060-3497-0838-FB84-27A704A3BE8B}"/>
              </a:ext>
            </a:extLst>
          </p:cNvPr>
          <p:cNvSpPr txBox="1"/>
          <p:nvPr/>
        </p:nvSpPr>
        <p:spPr>
          <a:xfrm>
            <a:off x="110640" y="259060"/>
            <a:ext cx="75358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1400" dirty="0"/>
              <a:t>Possiamo illustrare fisicamente ciò che accade quando una coppia viene applicata a un albero circolare considerando l'albero come composto da un materiale altamente deformabile come la gomma. Quando la coppia viene applicata, le linee di griglia longitudinali inizialmente tracciate sull'albero, Figura 5-1a, tendono a deformarsi in un'elica, Figura 5-1b, che interseca i cerchi ad angoli uguali. Inoltre, tutte le sezioni trasversali dell'albero rimarranno piatte, cioè non si deformano o si gonfiano verso l'interno o verso l'esterno, e le linee radiali rimangono dritte e ruotano durante questa deformazione. A condizione che l'angolo di torsione sia piccolo, la lunghezza dell'albero e il suo raggio rimarranno praticamente invariati.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7EDD6-2195-60CB-33DF-17CDA0AE6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617" y="0"/>
            <a:ext cx="4169742" cy="68580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Prima della deformazione&#10;&#10;(a)&#10;&#10;\end{document}" title="IguanaTex Bitmap Display">
            <a:extLst>
              <a:ext uri="{FF2B5EF4-FFF2-40B4-BE49-F238E27FC236}">
                <a16:creationId xmlns:a16="http://schemas.microsoft.com/office/drawing/2014/main" id="{EC05F31D-C91B-B2FF-5241-84379F13E2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375140" y="2728912"/>
            <a:ext cx="1736877" cy="34424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8" name="Picture 17" descr="\documentclass{article}&#10;\usepackage{amsmath}&#10;\pagestyle{empty}&#10;\begin{document}&#10;&#10;&#10;La circonferenze&#10;&#10;rimangono circolari&#10;&#10;\end{document}" title="IguanaTex Bitmap Display">
            <a:extLst>
              <a:ext uri="{FF2B5EF4-FFF2-40B4-BE49-F238E27FC236}">
                <a16:creationId xmlns:a16="http://schemas.microsoft.com/office/drawing/2014/main" id="{DC8D1BAB-0EF8-2F29-8E02-EBD09674E4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92617" y="3675380"/>
            <a:ext cx="1280160" cy="32004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" name="Picture 19" descr="\documentclass{article}&#10;\usepackage{amsmath}&#10;\pagestyle{empty}&#10;\begin{document}&#10;&#10;&#10;Le linee longitudinali &#10;&#10;si inclinano&#10;&#10;\end{document}" title="IguanaTex Bitmap Display">
            <a:extLst>
              <a:ext uri="{FF2B5EF4-FFF2-40B4-BE49-F238E27FC236}">
                <a16:creationId xmlns:a16="http://schemas.microsoft.com/office/drawing/2014/main" id="{9C28B67F-8A9A-5E63-0178-B08C99A652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16833" y="4368405"/>
            <a:ext cx="1563347" cy="3758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2" name="Picture 21" descr="\documentclass{article}&#10;\usepackage{amsmath}&#10;\pagestyle{empty}&#10;\begin{document}&#10;&#10;&#10;dopo la &#10;&#10;deformazione (b)&#10;&#10;\end{document}" title="IguanaTex Bitmap Display">
            <a:extLst>
              <a:ext uri="{FF2B5EF4-FFF2-40B4-BE49-F238E27FC236}">
                <a16:creationId xmlns:a16="http://schemas.microsoft.com/office/drawing/2014/main" id="{1CA3B110-AD8F-FEF3-F922-4F1EEA0AFE1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587727" y="5997386"/>
            <a:ext cx="1197113" cy="36077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4" name="Picture 23" descr="\documentclass{article}&#10;\usepackage{amsmath}&#10;\pagestyle{empty}&#10;\begin{document}&#10;&#10;&#10;Le linee radiali &#10;&#10;non si deformano&#10;&#10;\end{document}" title="IguanaTex Bitmap Display">
            <a:extLst>
              <a:ext uri="{FF2B5EF4-FFF2-40B4-BE49-F238E27FC236}">
                <a16:creationId xmlns:a16="http://schemas.microsoft.com/office/drawing/2014/main" id="{AF9ED407-E00F-3626-1A07-79D63BFB5F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27781" y="5574574"/>
            <a:ext cx="1143000" cy="28956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BD5B7D-ECB0-F513-760D-F4E8E598F3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74944" y="4019215"/>
            <a:ext cx="3030951" cy="28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0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}&#10;\pagestyle{empty}&#10;\begin{document}&#10;&#10;&#10;Se l'albero è fissato ad un'estremità e su di esso viene applicata una coppia all'altra estremità, allora il piano sfumato di verde scuro nella Figura 5-2a si deformera in una forma inclinata come mostrato. Qui una linea radiale situata sulla sezione trasversale a una distanza $x$ dall'estremità fissata dell'albero ruoterà attraverso un angolo $\phi(x)$. Questo angolo è chiamato angolo di torsione. Dipende dalla posizione $x$ e varierà lungo l'albero come mostrato.&#10;&#10;Al fine di comprendere come questa deformazione solleciti il materiale, isoleremo ora un piccolo elemento a disco situato a $x$ dall'estremità dell'albero, Figura 5-2b. A causa della deformazione, le facce anteriore e posteriore dell'elemento subiranno una rotazione - la faccia posteriore di $\phi(x)$ e la faccia anteriore di $\phi(x) + d\phi$. Di conseguenza, la differenza tra queste rotazioni, $d\phi$, provoca che l'elemento sia soggetto a una deformazione di scorrimento, $\gamma$ (vedi Figura 3-25b).&#10;&#10;\end{document}" title="IguanaTex Bitmap Display">
            <a:extLst>
              <a:ext uri="{FF2B5EF4-FFF2-40B4-BE49-F238E27FC236}">
                <a16:creationId xmlns:a16="http://schemas.microsoft.com/office/drawing/2014/main" id="{E339E307-B281-B6A6-822F-6D6E5BDC35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6900" y="319617"/>
            <a:ext cx="6011866" cy="236120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" name="Picture 10" descr="\documentclass{article}&#10;\usepackage{amsmath}&#10;\pagestyle{empty}&#10;\begin{document}&#10;&#10;Questo angolo (o deformazione tangenziale) può essere correlato all'angolo $d\phi$ notando che la lunghezza dell'arco rosso nella Figura 5-2b è&#10;$$&#10;\rho d\phi = dx \gamma&#10;$$&#10;o&#10;$$&#10;\gamma = {\rho}\frac{d\phi}{dx}&#10;$$&#10;Poiché $dx$ e $d\phi$ sono uguali per tutti gli elementi, allora $d\phi / dx$ è costante sulla sezione trasversale e l'equazione 5-1 afferma che la magnitudine della deformazione tangenziale varia solo con la sua distanza radiale $\rho$ dall'asse dell'albero. Poiché $d\phi / dx = \gamma / \rho = \gamma_{\max} / c$, allora&#10;$$&#10;\gamma = \left(\frac{\rho}{c}\right) \gamma_{\max}&#10;$$&#10;In altre parole, la deformazione tangenziale all'interno dell'albero varia linearmente lungo ogni linea radiale, da zero all'asse dell'albero a un massimo $\gamma_{\max}$ al suo confine esterno, Figura 5-2b.&#10;&#10;&#10;\end{document}" title="IguanaTex Bitmap Display">
            <a:extLst>
              <a:ext uri="{FF2B5EF4-FFF2-40B4-BE49-F238E27FC236}">
                <a16:creationId xmlns:a16="http://schemas.microsoft.com/office/drawing/2014/main" id="{962CC79E-7AE2-E491-386B-F93CDA0B6D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318" y="3055973"/>
            <a:ext cx="5242560" cy="321564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18A758-EFAF-D519-00BA-E905B135E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125" y="62948"/>
            <a:ext cx="3467100" cy="346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614BB1-51FA-B994-7434-915B206DB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810" y="3581952"/>
            <a:ext cx="2527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0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"/>
  <p:tag name="ORIGINALWIDTH" val="343"/>
  <p:tag name="OUTPUTTYPE" val="PDF"/>
  <p:tag name="IGUANATEXVERSION" val="160"/>
  <p:tag name="LATEXADDIN" val="\documentclass{article}&#10;\usepackage{amsmath}&#10;\pagestyle{empty}&#10;\begin{document}&#10;&#10;&#10;5.1 DEFORMAZIONE PER TORSIONE DI UN ALBERO CIRCOLARE&#10;La coppia è un momento che tende a torcere un elemento attorno al suo asse longitudinale. Il suo effetto è di primaria importanza nella progettazione degli alberi di trasmissione utilizzati in veicoli e macchinari, ed è pertanto importante essere in grado di determinare lo sforzo e la deformazione che si verificano in un albero quando è sottoposto a carichi di torsione.&#10;&#10;&#10;\end{document}"/>
  <p:tag name="IGUANATEXSIZE" val="20"/>
  <p:tag name="IGUANATEXCURSOR" val="50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11"/>
  <p:tag name="OUTPUTTYPE" val="PDF"/>
  <p:tag name="IGUANATEXVERSION" val="160"/>
  <p:tag name="LATEXADDIN" val="\documentclass{article}&#10;\usepackage{amsmath}&#10;\pagestyle{empty}&#10;\begin{document}&#10;&#10;&#10;Prima della deformazione&#10;&#10;(a)&#10;&#10;\end{document}"/>
  <p:tag name="IGUANATEXSIZE" val="20"/>
  <p:tag name="IGUANATEXCURSOR" val="107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84"/>
  <p:tag name="OUTPUTTYPE" val="PDF"/>
  <p:tag name="IGUANATEXVERSION" val="160"/>
  <p:tag name="LATEXADDIN" val="\documentclass{article}&#10;\usepackage{amsmath}&#10;\pagestyle{empty}&#10;\begin{document}&#10;&#10;&#10;La circonferenze&#10;&#10;rimangono circolari&#10;&#10;\end{document}"/>
  <p:tag name="IGUANATEXSIZE" val="12"/>
  <p:tag name="IGUANATEXCURSOR" val="119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"/>
  <p:tag name="ORIGINALWIDTH" val="92"/>
  <p:tag name="OUTPUTTYPE" val="PDF"/>
  <p:tag name="IGUANATEXVERSION" val="160"/>
  <p:tag name="LATEXADDIN" val="\documentclass{article}&#10;\usepackage{amsmath}&#10;\pagestyle{empty}&#10;\begin{document}&#10;&#10;&#10;Le linee longitudinali &#10;&#10;si inclinano&#10;&#10;\end{document}"/>
  <p:tag name="IGUANATEXSIZE" val="12"/>
  <p:tag name="IGUANATEXCURSOR" val="107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73"/>
  <p:tag name="OUTPUTTYPE" val="PDF"/>
  <p:tag name="IGUANATEXVERSION" val="160"/>
  <p:tag name="LATEXADDIN" val="\documentclass{article}&#10;\usepackage{amsmath}&#10;\pagestyle{empty}&#10;\begin{document}&#10;&#10;&#10;dopo la &#10;&#10;deformazione (b)&#10;&#10;\end{document}"/>
  <p:tag name="IGUANATEXSIZE" val="20"/>
  <p:tag name="IGUANATEXCURSOR" val="108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"/>
  <p:tag name="ORIGINALWIDTH" val="75"/>
  <p:tag name="OUTPUTTYPE" val="PDF"/>
  <p:tag name="IGUANATEXVERSION" val="160"/>
  <p:tag name="LATEXADDIN" val="\documentclass{article}&#10;\usepackage{amsmath}&#10;\pagestyle{empty}&#10;\begin{document}&#10;&#10;&#10;Le linee radiali &#10;&#10;non si deformano&#10;&#10;\end{document}"/>
  <p:tag name="IGUANATEXSIZE" val="12"/>
  <p:tag name="IGUANATEXCURSOR" val="101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59"/>
  <p:tag name="OUTPUTTYPE" val="PDF"/>
  <p:tag name="IGUANATEXVERSION" val="160"/>
  <p:tag name="LATEXADDIN" val="\documentclass{article}&#10;\usepackage{amsmath}&#10;\pagestyle{empty}&#10;\begin{document}&#10;&#10;&#10;Se l'albero è fissato ad un'estremità e su di esso viene applicata una coppia all'altra estremità, allora il piano sfumato di verde scuro nella Figura 5-2a si deformera in una forma inclinata come mostrato. Qui una linea radiale situata sulla sezione trasversale a una distanza $x$ dall'estremità fissata dell'albero ruoterà attraverso un angolo $\phi(x)$. Questo angolo è chiamato angolo di torsione. Dipende dalla posizione $x$ e varierà lungo l'albero come mostrato.&#10;&#10;Al fine di comprendere come questa deformazione solleciti il materiale, isoleremo ora un piccolo elemento a disco situato a $x$ dall'estremità dell'albero, Figura 5-2b. A causa della deformazione, le facce anteriore e posteriore dell'elemento subiranno una rotazione - la faccia posteriore di $\phi(x)$ e la faccia anteriore di $\phi(x) + d\phi$. Di conseguenza, la differenza tra queste rotazioni, $d\phi$, provoca che l'elemento sia soggetto a una deformazione di scorrimento, $\gamma$ (vedi Figura 3-25b).&#10;&#10;\end{document}"/>
  <p:tag name="IGUANATEXSIZE" val="12"/>
  <p:tag name="IGUANATEXCURSOR" val="1030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"/>
  <p:tag name="ORIGINALWIDTH" val="344"/>
  <p:tag name="OUTPUTTYPE" val="PDF"/>
  <p:tag name="IGUANATEXVERSION" val="160"/>
  <p:tag name="LATEXADDIN" val="\documentclass{article}&#10;\usepackage{amsmath}&#10;\pagestyle{empty}&#10;\begin{document}&#10;&#10;Questo angolo (o deformazione tangenziale) può essere correlato all'angolo $d\phi$ notando che la lunghezza dell'arco rosso nella Figura 5-2b è&#10;$$&#10;\rho d\phi = dx \gamma&#10;$$&#10;o&#10;$$&#10;\gamma = {\rho}\frac{d\phi}{dx}&#10;$$&#10;Poiché $dx$ e $d\phi$ sono uguali per tutti gli elementi, allora $d\phi / dx$ è costante sulla sezione trasversale e l'equazione 5-1 afferma che la magnitudine della deformazione tangenziale varia solo con la sua distanza radiale $\rho$ dall'asse dell'albero. Poiché $d\phi / dx = \gamma / \rho = \gamma_{\max} / c$, allora&#10;$$&#10;\gamma = \left(\frac{\rho}{c}\right) \gamma_{\max}&#10;$$&#10;In altre parole, la deformazione tangenziale all'interno dell'albero varia linearmente lungo ogni linea radiale, da zero all'asse dell'albero a un massimo $\gamma_{\max}$ al suo confine esterno, Figura 5-2b.&#10;&#10;&#10;\end{document}"/>
  <p:tag name="IGUANATEXSIZE" val="12"/>
  <p:tag name="IGUANATEXCURSOR" val="268"/>
  <p:tag name="TRANSPARENCY" val="Fals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121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1</cp:revision>
  <dcterms:created xsi:type="dcterms:W3CDTF">2023-05-23T09:32:32Z</dcterms:created>
  <dcterms:modified xsi:type="dcterms:W3CDTF">2023-05-24T03:54:46Z</dcterms:modified>
</cp:coreProperties>
</file>