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58" r:id="rId9"/>
    <p:sldId id="261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58D1CA-82C9-4847-B376-278F2BD50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895A3D-A797-49FE-BCB8-7B0003510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2297F1-7811-4FEA-B813-230C6A26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2344-6AF2-4459-886A-337D4512D173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C1A159-F2E6-42A1-9852-91291C55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DC21FF-3828-44D1-A88A-5CC6488D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D173-29C8-4719-8037-691E14FED9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0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E00D2-0922-4565-A7E7-E04EE10F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2CDE0CF-D29D-401D-85B6-02270EB8C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095232-F6BC-4AC3-AE0F-BE401A0E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2344-6AF2-4459-886A-337D4512D173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E60EE-EB42-43CB-816C-628D9F8D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F438A9-935E-4EC4-A9BB-3F3AA8B4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D173-29C8-4719-8037-691E14FED9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58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5EB3EC-2DCF-4438-BE21-40EC5C43E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FC70AF4-AFB9-4037-BC48-CB4E9CA57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C86379-CEED-47AD-A033-FC95315C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2344-6AF2-4459-886A-337D4512D173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27CAF6-57B8-4B17-AB1C-836BA111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BA6938-42CF-4EED-8437-43FFA076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D173-29C8-4719-8037-691E14FED9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93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59A8C3-9D82-4614-807F-D6F85239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DE6236-5A3E-42AA-9E1D-CF9A3757D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1F8F21-6C5C-4817-9EA3-D612F723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2344-6AF2-4459-886A-337D4512D173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AD534E-7A2E-4157-8EFB-1914A5C9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040695-88C0-4FFE-9BB5-86C45E55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D173-29C8-4719-8037-691E14FED9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69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03AB72-8CF5-4DC6-BE90-975ED359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360C42-C922-4A18-B517-4E2FCAE25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1F05B9-23A2-444B-A219-9EC443E3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2344-6AF2-4459-886A-337D4512D173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D05DC2-B0E6-45B4-8C6D-E21F090C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1C9B8E-2A63-44C8-B4F5-4A0B22ED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D173-29C8-4719-8037-691E14FED9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63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D6117E-8B72-446D-A74E-93024C54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B9764E-AA6C-480B-888F-154341CA8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0D0056-9254-4519-B25E-3E187624A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D7C2D9-1E22-4F53-9AA8-00E35526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2344-6AF2-4459-886A-337D4512D173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F5AEF6-8735-4365-ADBD-BFB39F4E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E9E09B-303C-4CC6-A928-C5204E6F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D173-29C8-4719-8037-691E14FED9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480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960D66-607F-4BA1-8D5E-234F2618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34B0B1-9C81-4FCA-8059-4C6402A21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FCEAF5-73C3-4F5F-865F-0F194577A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6D61DC-1D2E-43A0-9AF4-146D4CD84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123F24C-76C4-445D-A282-1EA810A25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24F2A0-C70D-4DEC-BF6B-CB7C1315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2344-6AF2-4459-886A-337D4512D173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E4D834-25DF-430B-B0B3-B1CF8CE4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8AE5B3F-0108-4A96-89D2-E18371BD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D173-29C8-4719-8037-691E14FED9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04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46316B-2243-4293-B483-7BAA4670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2193C1D-9661-45D7-98C5-96B486F2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2344-6AF2-4459-886A-337D4512D173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C7A2410-34BA-4AA4-8394-E8DCEAB9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F01787-92B2-4D1D-B90A-AFA8172E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D173-29C8-4719-8037-691E14FED9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148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88CE6C7-98B7-4008-B892-3AB612FE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2344-6AF2-4459-886A-337D4512D173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59830E7-CF86-4485-9771-58CDB808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EE0036-CB78-410D-AC10-19C0D958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D173-29C8-4719-8037-691E14FED9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52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51799-395F-4F54-A6A0-F821C884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6172AD-925E-4B86-B969-34A0AE5C1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342C51-E0BC-456F-A00B-ED7098663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3992C5-3272-49D2-880C-FCC8E917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2344-6AF2-4459-886A-337D4512D173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AB0B8B-41CD-4E6B-BB50-E3DEF0A8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BBBD53-0A5D-4E3E-8535-160573A2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D173-29C8-4719-8037-691E14FED9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99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B09A78-7C13-4133-9BDE-33C3130A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1CA63C4-5490-4D27-9679-5F565899E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7ED095-4762-43C9-9C7F-52AEC7153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8C12FE-8B57-4B24-80B5-18D42C7D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2344-6AF2-4459-886A-337D4512D173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FF2624-6E56-46E2-882C-3260D0D2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5AC1123-78A8-436C-9329-235EF454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D173-29C8-4719-8037-691E14FED9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539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C63896B-58E4-4E09-B62E-41B53A5F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84EC58-EB67-4104-9BCB-9C673A01D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ED0F5D-B944-487D-8C58-6260C669A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2344-6AF2-4459-886A-337D4512D173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210AA9-7F80-4959-96B3-3AF059EE9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04F416-6FE9-4FA4-A1CF-A954C3F21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D173-29C8-4719-8037-691E14FED9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713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212277-B607-4592-85B2-2013A028D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Esempio</a:t>
            </a:r>
            <a:r>
              <a:rPr lang="en-US" dirty="0"/>
              <a:t> di </a:t>
            </a:r>
            <a:r>
              <a:rPr lang="en-US" dirty="0" err="1"/>
              <a:t>calcolo</a:t>
            </a:r>
            <a:r>
              <a:rPr lang="en-US" dirty="0"/>
              <a:t> delle </a:t>
            </a:r>
            <a:r>
              <a:rPr lang="en-US" dirty="0" err="1"/>
              <a:t>CdS</a:t>
            </a:r>
            <a:r>
              <a:rPr lang="en-US" dirty="0"/>
              <a:t> in un </a:t>
            </a:r>
            <a:r>
              <a:rPr lang="en-US" dirty="0" err="1"/>
              <a:t>sistema</a:t>
            </a:r>
            <a:r>
              <a:rPr lang="en-US" dirty="0"/>
              <a:t> di </a:t>
            </a:r>
            <a:r>
              <a:rPr lang="en-US" dirty="0" err="1"/>
              <a:t>corpi</a:t>
            </a:r>
            <a:r>
              <a:rPr lang="en-US" dirty="0"/>
              <a:t> rigidi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F54A75E-14C4-441B-AFA2-1A5F46988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338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0427C4F-0D14-486A-979A-769D9222B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62" y="1371976"/>
            <a:ext cx="3931049" cy="3547158"/>
          </a:xfrm>
          <a:prstGeom prst="rect">
            <a:avLst/>
          </a:prstGeom>
        </p:spPr>
      </p:pic>
      <p:pic>
        <p:nvPicPr>
          <p:cNvPr id="6" name="Immagine 5" descr="\documentclass{article}&#10;\usepackage[italian]{babel}&#10;\usepackage{amsmath,mathrsfs,bm,bbm,color,geometry}&#10;\pagestyle{empty}&#10;\setlength\parskip{1em}&#10;\setlength\textwidth{20em}&#10;\begin{document}&#10;&#10;Assumendo che il peso in C sia di 20kg, si calcolino le caratteristiche della sollecitazione in a-a e b-b&#10;&#10;&#10;\end{document}" title="IguanaTex Bitmap Display">
            <a:extLst>
              <a:ext uri="{FF2B5EF4-FFF2-40B4-BE49-F238E27FC236}">
                <a16:creationId xmlns:a16="http://schemas.microsoft.com/office/drawing/2014/main" id="{5011CA0B-7E8A-444D-97A0-7C68FAC0D20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354698"/>
            <a:ext cx="5043809" cy="7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5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66A008E-C50E-424B-9048-EEC99E92E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2614980"/>
            <a:ext cx="4706598" cy="3982507"/>
          </a:xfrm>
          <a:prstGeom prst="rect">
            <a:avLst/>
          </a:prstGeom>
        </p:spPr>
      </p:pic>
      <p:pic>
        <p:nvPicPr>
          <p:cNvPr id="6" name="Immagine 5" descr="\documentclass{article}&#10;\usepackage[italian]{babel}&#10;\usepackage{amsmath,mathrsfs,bm,bbm,color,geometry}&#10;\pagestyle{empty}&#10;\setlength\parskip{1em}&#10;\setlength\textwidth{20em}&#10;\begin{document}&#10;&#10;Dal diagramma di struttura libera del tratto $B C$ si trova:&#10;$$&#10;\begin{array}{lll}&#10;\subseteq+\Sigma M_B=0 ; &amp; F \sin 45^{\circ}(1)-20(9.81)(2)=0 &amp; F=554.94 \mathrm{~N} \\&#10;\xrightarrow{+} \Sigma F_x=0 ; &amp; 554.94 \cos 45^{\circ}-B_x=0 &amp; B_x=392.4 \mathrm{~N} \\&#10;+\uparrow \Sigma F_y=0 ; &amp; 554.94 \sin 45^{\circ}-20(9.81)-B_y=0 &amp; B_y=196.2 \mathrm{~N}&#10;\end{array}&#10;$$&#10;&#10;&#10;\end{document}" title="IguanaTex Bitmap Display">
            <a:extLst>
              <a:ext uri="{FF2B5EF4-FFF2-40B4-BE49-F238E27FC236}">
                <a16:creationId xmlns:a16="http://schemas.microsoft.com/office/drawing/2014/main" id="{E012087D-F99B-4C86-B49C-8113598FE3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423334"/>
            <a:ext cx="7492571" cy="17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5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69BF987-1E75-4169-872E-918E7DACD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172" y="3142732"/>
            <a:ext cx="4458322" cy="3715268"/>
          </a:xfrm>
          <a:prstGeom prst="rect">
            <a:avLst/>
          </a:prstGeom>
        </p:spPr>
      </p:pic>
      <p:pic>
        <p:nvPicPr>
          <p:cNvPr id="11" name="Immagine 10" descr="\documentclass{article}&#10;\usepackage[italian]{babel}&#10;\usepackage{amsmath,mathrsfs,bm,bbm,color,geometry}&#10;\pagestyle{empty}&#10;\setlength\parskip{1em}&#10;\setlength\textwidth{20em}&#10;\begin{document}&#10;&#10;CdS. Imponendo l'equilibrio del tratto mostrato in Fig. $b$.&#10;$$&#10;\begin{array}{lll}&#10;+\Sigma F_x=0 ; &amp; N-392.4=0 &amp; N=392.4 \mathrm{~N} \\&#10;+\uparrow \Sigma F_y=0 ; &amp; -V-196.2=0 &amp; V=-196.2 \mathrm{~N} \\&#10;\Sigma M_C=0 ; &amp; 196.2(0.5)+M=0 &amp; M=-98.1 \mathrm{~N} \cdot \mathrm{m}&#10;\end{array}&#10;$$&#10;&#10;&#10;\end{document}" title="IguanaTex Bitmap Display">
            <a:extLst>
              <a:ext uri="{FF2B5EF4-FFF2-40B4-BE49-F238E27FC236}">
                <a16:creationId xmlns:a16="http://schemas.microsoft.com/office/drawing/2014/main" id="{B74C7664-CE59-448A-B953-99448CD0CE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60" y="356638"/>
            <a:ext cx="8610132" cy="237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2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7ACE6F-450F-49D9-948E-E71C337F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Reazioni</a:t>
            </a:r>
            <a:r>
              <a:rPr lang="en-US" dirty="0"/>
              <a:t> </a:t>
            </a:r>
            <a:r>
              <a:rPr lang="en-US" dirty="0" err="1"/>
              <a:t>vincolari</a:t>
            </a:r>
            <a:endParaRPr lang="it-IT" dirty="0"/>
          </a:p>
        </p:txBody>
      </p:sp>
      <p:pic>
        <p:nvPicPr>
          <p:cNvPr id="5" name="Immagine 4" descr="\documentclass{article}&#10;\usepackage[italian]{babel}&#10;\usepackage{amsmath,mathrsfs,bm,bbm,color,geometry}&#10;\pagestyle{empty}&#10;\setlength\parskip{1em}&#10;\setlength\textwidth{20em}&#10;\begin{document}&#10;&#10;Dallo schema di struttura libera applicato all'intera struttura:&#10;$$&#10;\begin{array}{lll}&#10;C+\Sigma M_A=0 ; &amp; F_{B D} \sin 30^{\circ}(3)-20(9.81)(2)=0 &amp; F_{B D}=261.6 \mathrm{~N} \\&#10;+\uparrow \Sigma F_y=0 ; &amp; A_y-261.6 \cos 30^{\circ}-20(9.81)=0 &amp; A_y=422.75 \mathrm{~N} \\&#10;+\Sigma F_x=0 ; &amp; A_x-261.6 \sin 30^{\circ}=0 &amp; A_x=130.8 \mathrm{~N}&#10;\end{array}&#10;$$&#10;&#10;&#10;\end{document}" title="IguanaTex Bitmap Display">
            <a:extLst>
              <a:ext uri="{FF2B5EF4-FFF2-40B4-BE49-F238E27FC236}">
                <a16:creationId xmlns:a16="http://schemas.microsoft.com/office/drawing/2014/main" id="{82F7B6E2-267A-43C9-B021-0C04FB51C1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8" y="1937311"/>
            <a:ext cx="6200453" cy="132556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EF79F3F-EA34-437E-BB6D-AC1687848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266" y="1412852"/>
            <a:ext cx="4047066" cy="403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8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616C9-3659-4A8D-A3E4-18F5AE50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CdS</a:t>
            </a:r>
            <a:r>
              <a:rPr lang="en-US" dirty="0"/>
              <a:t> in b-b </a:t>
            </a:r>
            <a:endParaRPr lang="it-IT" dirty="0"/>
          </a:p>
        </p:txBody>
      </p:sp>
      <p:pic>
        <p:nvPicPr>
          <p:cNvPr id="11" name="Immagine 10" descr="\documentclass{article}&#10;\usepackage[italian]{babel}&#10;\usepackage{amsmath,mathrsfs,bm,bbm,color,geometry}&#10;\pagestyle{empty}&#10;\setlength\parskip{1em}&#10;\setlength\textwidth{20em}&#10;\begin{document}&#10;&#10;Imponendo l'equilibrio del tratto inferiore del montante:&#10;$$&#10;\begin{array}{lll}&#10;\xrightarrow{+} \Sigma F_x=0 ; &amp; 130.8+V=0 &amp; V=-130.8 \mathrm{~N} \\&#10;+\uparrow \Sigma F_y=0 ; &amp; 422.75+N=0 &amp; N=-422.75 \mathrm{~N} \\&#10;\varsigma+\Sigma M_C=0 ; &amp; 130.8(1)+M=0 &amp; M=-130.8 \mathrm{~N} \cdot \mathrm{m}&#10;\end{array}&#10;$$&#10;&#10;&#10;\end{document}" title="IguanaTex Bitmap Display">
            <a:extLst>
              <a:ext uri="{FF2B5EF4-FFF2-40B4-BE49-F238E27FC236}">
                <a16:creationId xmlns:a16="http://schemas.microsoft.com/office/drawing/2014/main" id="{D3E3F266-0935-401C-B3A1-A75F24B8E6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22" y="2372048"/>
            <a:ext cx="6168380" cy="170971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697A69A-7339-44FD-9B2C-C14AFC4EA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66" y="491693"/>
            <a:ext cx="3839111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45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9.2013"/>
  <p:tag name="ORIGINALWIDTH" val="2482.19"/>
  <p:tag name="OUTPUTTYPE" val="PNG"/>
  <p:tag name="IGUANATEXVERSION" val="160"/>
  <p:tag name="LATEXADDIN" val="\documentclass{article}&#10;\usepackage[italian]{babel}&#10;\usepackage{amsmath,mathrsfs,bm,bbm,color,geometry}&#10;\pagestyle{empty}&#10;\setlength\parskip{1em}&#10;\setlength\textwidth{20em}&#10;\begin{document}&#10;&#10;Assumendo che il peso in C sia di 20kg, si calcolino le caratteristiche della sollecitazione in a-a e b-b&#10;&#10;&#10;\end{document}"/>
  <p:tag name="IGUANATEXSIZE" val="20"/>
  <p:tag name="IGUANATEXCURSOR" val="29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5.1443"/>
  <p:tag name="ORIGINALWIDTH" val="3687.289"/>
  <p:tag name="OUTPUTTYPE" val="PNG"/>
  <p:tag name="IGUANATEXVERSION" val="160"/>
  <p:tag name="LATEXADDIN" val="\documentclass{article}&#10;\usepackage[italian]{babel}&#10;\usepackage{amsmath,mathrsfs,bm,bbm,color,geometry}&#10;\pagestyle{empty}&#10;\setlength\parskip{1em}&#10;\setlength\textwidth{20em}&#10;\begin{document}&#10;&#10;Dal diagramma di struttura libera del tratto $B C$ si trova:&#10;$$&#10;\begin{array}{lll}&#10;\subseteq+\Sigma M_B=0 ; &amp; F \sin 45^{\circ}(1)-20(9.81)(2)=0 &amp; F=554.94 \mathrm{~N} \\&#10;\xrightarrow{+} \Sigma F_x=0 ; &amp; 554.94 \cos 45^{\circ}-B_x=0 &amp; B_x=392.4 \mathrm{~N} \\&#10;+\uparrow \Sigma F_y=0 ; &amp; 554.94 \sin 45^{\circ}-20(9.81)-B_y=0 &amp; B_y=196.2 \mathrm{~N}&#10;\end{array}&#10;$$&#10;&#10;&#10;\end{document}"/>
  <p:tag name="IGUANATEXSIZE" val="20"/>
  <p:tag name="IGUANATEXCURSOR" val="251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3.1458"/>
  <p:tag name="ORIGINALWIDTH" val="3026.622"/>
  <p:tag name="OUTPUTTYPE" val="PNG"/>
  <p:tag name="IGUANATEXVERSION" val="160"/>
  <p:tag name="LATEXADDIN" val="\documentclass{article}&#10;\usepackage[italian]{babel}&#10;\usepackage{amsmath,mathrsfs,bm,bbm,color,geometry}&#10;\pagestyle{empty}&#10;\setlength\parskip{1em}&#10;\setlength\textwidth{20em}&#10;\begin{document}&#10;&#10;CdS. Imponendo l'equilibrio del tratto mostrato in Fig. $b$.&#10;$$&#10;\begin{array}{lll}&#10;+\Sigma F_x=0 ; &amp; N-392.4=0 &amp; N=392.4 \mathrm{~N} \\&#10;+\uparrow \Sigma F_y=0 ; &amp; -V-196.2=0 &amp; V=-196.2 \mathrm{~N} \\&#10;\Sigma M_C=0 ; &amp; 196.2(0.5)+M=0 &amp; M=-98.1 \mathrm{~N} \cdot \mathrm{m}&#10;\end{array}&#10;$$&#10;&#10;&#10;\end{document}"/>
  <p:tag name="IGUANATEXSIZE" val="28"/>
  <p:tag name="IGUANATEXCURSOR" val="391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0.15"/>
  <p:tag name="ORIGINALWIDTH" val="3742.782"/>
  <p:tag name="OUTPUTTYPE" val="PNG"/>
  <p:tag name="IGUANATEXVERSION" val="160"/>
  <p:tag name="LATEXADDIN" val="\documentclass{article}&#10;\usepackage[italian]{babel}&#10;\usepackage{amsmath,mathrsfs,bm,bbm,color,geometry}&#10;\pagestyle{empty}&#10;\setlength\parskip{1em}&#10;\setlength\textwidth{20em}&#10;\begin{document}&#10;&#10;Dallo schema di struttura libera applicato all'intera struttura:&#10;$$&#10;\begin{array}{lll}&#10;C+\Sigma M_A=0 ; &amp; F_{B D} \sin 30^{\circ}(3)-20(9.81)(2)=0 &amp; F_{B D}=261.6 \mathrm{~N} \\&#10;+\uparrow \Sigma F_y=0 ; &amp; A_y-261.6 \cos 30^{\circ}-20(9.81)=0 &amp; A_y=422.75 \mathrm{~N} \\&#10;+\Sigma F_x=0 ; &amp; A_x-261.6 \sin 30^{\circ}=0 &amp; A_x=130.8 \mathrm{~N}&#10;\end{array}&#10;$$&#10;&#10;&#10;\end{document}"/>
  <p:tag name="IGUANATEXSIZE" val="20"/>
  <p:tag name="IGUANATEXCURSOR" val="25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1.3948"/>
  <p:tag name="ORIGINALWIDTH" val="3035.62"/>
  <p:tag name="OUTPUTTYPE" val="PNG"/>
  <p:tag name="IGUANATEXVERSION" val="160"/>
  <p:tag name="LATEXADDIN" val="\documentclass{article}&#10;\usepackage[italian]{babel}&#10;\usepackage{amsmath,mathrsfs,bm,bbm,color,geometry}&#10;\pagestyle{empty}&#10;\setlength\parskip{1em}&#10;\setlength\textwidth{20em}&#10;\begin{document}&#10;&#10;Imponendo l'equilibrio del tratto inferiore del montante:&#10;$$&#10;\begin{array}{lll}&#10;\xrightarrow{+} \Sigma F_x=0 ; &amp; 130.8+V=0 &amp; V=-130.8 \mathrm{~N} \\&#10;+\uparrow \Sigma F_y=0 ; &amp; 422.75+N=0 &amp; N=-422.75 \mathrm{~N} \\&#10;\varsigma+\Sigma M_C=0 ; &amp; 130.8(1)+M=0 &amp; M=-130.8 \mathrm{~N} \cdot \mathrm{m}&#10;\end{array}&#10;$$&#10;&#10;&#10;\end{document}"/>
  <p:tag name="IGUANATEXSIZE" val="20"/>
  <p:tag name="IGUANATEXCURSOR" val="441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9929692BC56F140946246E3265C9B81" ma:contentTypeVersion="39" ma:contentTypeDescription="Creare un nuovo documento." ma:contentTypeScope="" ma:versionID="8652274c22fbf3400022168f415402de">
  <xsd:schema xmlns:xsd="http://www.w3.org/2001/XMLSchema" xmlns:xs="http://www.w3.org/2001/XMLSchema" xmlns:p="http://schemas.microsoft.com/office/2006/metadata/properties" xmlns:ns3="0147d05b-9e35-4e67-bd4f-1b87cab029d1" xmlns:ns4="3d5c11fe-f6c4-49c4-abff-f688f33cf61a" targetNamespace="http://schemas.microsoft.com/office/2006/metadata/properties" ma:root="true" ma:fieldsID="2d74655f041834326f5b8629cad1182c" ns3:_="" ns4:_="">
    <xsd:import namespace="0147d05b-9e35-4e67-bd4f-1b87cab029d1"/>
    <xsd:import namespace="3d5c11fe-f6c4-49c4-abff-f688f33cf61a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TeamsChannelId" minOccurs="0"/>
                <xsd:element ref="ns3:Math_Settings" minOccurs="0"/>
                <xsd:element ref="ns3:Distribution_Groups" minOccurs="0"/>
                <xsd:element ref="ns3:LMS_Mappings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Teams_Channel_Section_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7d05b-9e35-4e67-bd4f-1b87cab029d1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2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3" nillable="true" ma:displayName="Culture Name" ma:internalName="CultureName">
      <xsd:simpleType>
        <xsd:restriction base="dms:Text"/>
      </xsd:simpleType>
    </xsd:element>
    <xsd:element name="AppVersion" ma:index="14" nillable="true" ma:displayName="App Version" ma:internalName="AppVersion">
      <xsd:simpleType>
        <xsd:restriction base="dms:Text"/>
      </xsd:simpleType>
    </xsd:element>
    <xsd:element name="Teachers" ma:index="1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8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9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0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1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2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9" nillable="true" ma:displayName="MediaServiceAutoTags" ma:internalName="MediaServiceAutoTags" ma:readOnly="true">
      <xsd:simpleType>
        <xsd:restriction base="dms:Text"/>
      </xsd:simpleType>
    </xsd:element>
    <xsd:element name="MediaServiceLocation" ma:index="30" nillable="true" ma:displayName="MediaServiceLocation" ma:internalName="MediaServiceLocation" ma:readOnly="true">
      <xsd:simpleType>
        <xsd:restriction base="dms:Text"/>
      </xsd:simpleType>
    </xsd:element>
    <xsd:element name="MediaServiceOCR" ma:index="3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eamsChannelId" ma:index="34" nillable="true" ma:displayName="Teams Channel Id" ma:internalName="TeamsChannelId">
      <xsd:simpleType>
        <xsd:restriction base="dms:Text"/>
      </xsd:simpleType>
    </xsd:element>
    <xsd:element name="Math_Settings" ma:index="35" nillable="true" ma:displayName="Math Settings" ma:internalName="Math_Settings">
      <xsd:simpleType>
        <xsd:restriction base="dms:Text"/>
      </xsd:simpleType>
    </xsd:element>
    <xsd:element name="Distribution_Groups" ma:index="36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7" nillable="true" ma:displayName="LMS Mappings" ma:internalName="LMS_Mappings">
      <xsd:simpleType>
        <xsd:restriction base="dms:Note">
          <xsd:maxLength value="255"/>
        </xsd:restriction>
      </xsd:simpleType>
    </xsd:element>
    <xsd:element name="IsNotebookLocked" ma:index="38" nillable="true" ma:displayName="Is Notebook Locked" ma:internalName="IsNotebookLocked">
      <xsd:simpleType>
        <xsd:restriction base="dms:Boolean"/>
      </xsd:simpleType>
    </xsd:element>
    <xsd:element name="MediaServiceAutoKeyPoints" ma:index="3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eams_Channel_Section_Location" ma:index="41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2" nillable="true" ma:displayName="Length (seconds)" ma:internalName="MediaLengthInSeconds" ma:readOnly="true">
      <xsd:simpleType>
        <xsd:restriction base="dms:Unknown"/>
      </xsd:simpleType>
    </xsd:element>
    <xsd:element name="_activity" ma:index="43" nillable="true" ma:displayName="_activity" ma:hidden="true" ma:internalName="_activity">
      <xsd:simpleType>
        <xsd:restriction base="dms:Note"/>
      </xsd:simpleType>
    </xsd:element>
    <xsd:element name="MediaServiceObjectDetectorVersions" ma:index="4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c11fe-f6c4-49c4-abff-f688f33cf61a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Condivis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Condiviso con dettagli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5" nillable="true" ma:displayName="Hash suggerimento condivisione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h_Settings xmlns="0147d05b-9e35-4e67-bd4f-1b87cab029d1" xsi:nil="true"/>
    <Invited_Teachers xmlns="0147d05b-9e35-4e67-bd4f-1b87cab029d1" xsi:nil="true"/>
    <IsNotebookLocked xmlns="0147d05b-9e35-4e67-bd4f-1b87cab029d1" xsi:nil="true"/>
    <FolderType xmlns="0147d05b-9e35-4e67-bd4f-1b87cab029d1" xsi:nil="true"/>
    <Owner xmlns="0147d05b-9e35-4e67-bd4f-1b87cab029d1">
      <UserInfo>
        <DisplayName/>
        <AccountId xsi:nil="true"/>
        <AccountType/>
      </UserInfo>
    </Owner>
    <Students xmlns="0147d05b-9e35-4e67-bd4f-1b87cab029d1">
      <UserInfo>
        <DisplayName/>
        <AccountId xsi:nil="true"/>
        <AccountType/>
      </UserInfo>
    </Students>
    <_activity xmlns="0147d05b-9e35-4e67-bd4f-1b87cab029d1" xsi:nil="true"/>
    <NotebookType xmlns="0147d05b-9e35-4e67-bd4f-1b87cab029d1" xsi:nil="true"/>
    <Teachers xmlns="0147d05b-9e35-4e67-bd4f-1b87cab029d1">
      <UserInfo>
        <DisplayName/>
        <AccountId xsi:nil="true"/>
        <AccountType/>
      </UserInfo>
    </Teachers>
    <Student_Groups xmlns="0147d05b-9e35-4e67-bd4f-1b87cab029d1">
      <UserInfo>
        <DisplayName/>
        <AccountId xsi:nil="true"/>
        <AccountType/>
      </UserInfo>
    </Student_Groups>
    <AppVersion xmlns="0147d05b-9e35-4e67-bd4f-1b87cab029d1" xsi:nil="true"/>
    <Is_Collaboration_Space_Locked xmlns="0147d05b-9e35-4e67-bd4f-1b87cab029d1" xsi:nil="true"/>
    <Self_Registration_Enabled xmlns="0147d05b-9e35-4e67-bd4f-1b87cab029d1" xsi:nil="true"/>
    <Has_Teacher_Only_SectionGroup xmlns="0147d05b-9e35-4e67-bd4f-1b87cab029d1" xsi:nil="true"/>
    <CultureName xmlns="0147d05b-9e35-4e67-bd4f-1b87cab029d1" xsi:nil="true"/>
    <Distribution_Groups xmlns="0147d05b-9e35-4e67-bd4f-1b87cab029d1" xsi:nil="true"/>
    <Invited_Students xmlns="0147d05b-9e35-4e67-bd4f-1b87cab029d1" xsi:nil="true"/>
    <LMS_Mappings xmlns="0147d05b-9e35-4e67-bd4f-1b87cab029d1" xsi:nil="true"/>
    <Teams_Channel_Section_Location xmlns="0147d05b-9e35-4e67-bd4f-1b87cab029d1" xsi:nil="true"/>
    <Templates xmlns="0147d05b-9e35-4e67-bd4f-1b87cab029d1" xsi:nil="true"/>
    <TeamsChannelId xmlns="0147d05b-9e35-4e67-bd4f-1b87cab029d1" xsi:nil="true"/>
    <DefaultSectionNames xmlns="0147d05b-9e35-4e67-bd4f-1b87cab029d1" xsi:nil="true"/>
  </documentManagement>
</p:properties>
</file>

<file path=customXml/itemProps1.xml><?xml version="1.0" encoding="utf-8"?>
<ds:datastoreItem xmlns:ds="http://schemas.openxmlformats.org/officeDocument/2006/customXml" ds:itemID="{EC153E90-FCAA-4FDF-BED4-33A3806235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47d05b-9e35-4e67-bd4f-1b87cab029d1"/>
    <ds:schemaRef ds:uri="3d5c11fe-f6c4-49c4-abff-f688f33cf6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FFA43B-6999-49E5-B95E-E578A03F36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A31E9E-44C6-46D5-BB5F-88687CBE19A1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3d5c11fe-f6c4-49c4-abff-f688f33cf61a"/>
    <ds:schemaRef ds:uri="http://schemas.openxmlformats.org/package/2006/metadata/core-properties"/>
    <ds:schemaRef ds:uri="0147d05b-9e35-4e67-bd4f-1b87cab029d1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Esempio di calcolo delle CdS in un sistema di corpi rigidi</vt:lpstr>
      <vt:lpstr>Presentazione standard di PowerPoint</vt:lpstr>
      <vt:lpstr>Presentazione standard di PowerPoint</vt:lpstr>
      <vt:lpstr>Presentazione standard di PowerPoint</vt:lpstr>
      <vt:lpstr>Reazioni vincolari</vt:lpstr>
      <vt:lpstr>CdS in b-b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Equilibrio di sistemi di corpi rigidi</dc:title>
  <dc:creator>Giuseppe Tomassetti</dc:creator>
  <cp:lastModifiedBy>Giuseppe Tomassetti</cp:lastModifiedBy>
  <cp:revision>3</cp:revision>
  <dcterms:created xsi:type="dcterms:W3CDTF">2024-02-25T18:22:55Z</dcterms:created>
  <dcterms:modified xsi:type="dcterms:W3CDTF">2024-02-25T18:35:29Z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0x01010079929692BC56F140946246E3265C9B81</vt:lpwstr>
  </property>
</Properties>
</file>