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30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8C016E9D-4043-AE4C-855C-7EAA71B98D6D}"/>
    <pc:docChg chg="modSld">
      <pc:chgData name="Giuseppe Tomassetti" userId="602e5fa9-ac8c-4882-a6c6-5d2537fdee56" providerId="ADAL" clId="{8C016E9D-4043-AE4C-855C-7EAA71B98D6D}" dt="2023-12-18T07:21:33.478" v="0" actId="1076"/>
      <pc:docMkLst>
        <pc:docMk/>
      </pc:docMkLst>
      <pc:sldChg chg="modSp mod">
        <pc:chgData name="Giuseppe Tomassetti" userId="602e5fa9-ac8c-4882-a6c6-5d2537fdee56" providerId="ADAL" clId="{8C016E9D-4043-AE4C-855C-7EAA71B98D6D}" dt="2023-12-18T07:21:33.478" v="0" actId="1076"/>
        <pc:sldMkLst>
          <pc:docMk/>
          <pc:sldMk cId="2865808664" sldId="263"/>
        </pc:sldMkLst>
        <pc:picChg chg="mod">
          <ac:chgData name="Giuseppe Tomassetti" userId="602e5fa9-ac8c-4882-a6c6-5d2537fdee56" providerId="ADAL" clId="{8C016E9D-4043-AE4C-855C-7EAA71B98D6D}" dt="2023-12-18T07:21:33.478" v="0" actId="1076"/>
          <ac:picMkLst>
            <pc:docMk/>
            <pc:sldMk cId="2865808664" sldId="263"/>
            <ac:picMk id="14" creationId="{253A1C06-5AEA-3A0B-8715-91DF8D3B485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D5E1-939F-6658-8555-D92E1108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7D421-41F5-EEE3-16E8-70EDBBA2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858C-677B-960D-835A-C8600DE0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18/12/23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FA3C-3AC5-C66B-2923-0666D7C5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0B9C-EC50-80FC-7FD6-DC11A00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9913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893D-117A-986F-7202-DB2EAECC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99FC1-FE5B-07AA-7E97-94072AA95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CE0A-2322-5814-BDAA-27282FAB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18/12/23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94D8-CC20-DBC4-27B4-4E7A6ED8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1646-C14F-7F10-2CC4-007BCD58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308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82652-298B-C175-FF03-97E11DE0C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9D66A-128B-3BD4-759A-3D9E9C16A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05C4-38BD-C77C-D6EC-1CE5F84E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18/12/23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6916C-D19D-7A4F-EBFD-DF2C8F2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CF34-3352-2288-75BE-6887176F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9673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CC86-D3B5-C1A7-9F73-BA2C0452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C4E4-20FF-F9E8-27C8-DA1F88FD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3643-54EB-AABA-6ADA-3E9062BE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18/12/23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97F7B-A16F-7034-EA00-1A7F9C7D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DCC9-B153-74F1-42B8-0DEBB710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587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241D-DB10-FE9D-3689-414372EC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FBFE-94F2-F211-B990-CEABB754D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F56C-580A-7E77-1B4B-4AE53FFD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18/12/23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7CED-E434-FC1C-6C97-E48D30CC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C303-F47C-672F-9779-AC6752BE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7121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CB5D-2232-2C8C-DCCC-447E41DF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063F-A077-4736-5871-6877B175D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CABCA-A990-999C-7C67-59CA1766A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5D806-0D8B-2D2C-5DA6-D81830C5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18/12/23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76645-0CB9-D7F8-383E-AFFFFC54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92029-DCE6-6976-E3EF-6A3B58CB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843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7CB6-FCC8-39D0-6995-41079B24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CABE8-739A-5B29-12E3-EB571329C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1200E-EC8E-CF92-6585-AED657CC7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CC93B-CD99-338B-F20B-FCC3F00EA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4F9DC-3C98-A862-2DE0-F92DA4494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8A67-7F89-7F6B-9E83-4DA777B4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18/12/23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B7ADC-04BB-E305-18DC-7A464743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7DD0-D800-6C13-6ECB-76A75016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81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D56-F805-8196-7CC8-FED136D9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1FC30-C1DA-4DC7-21BE-F0ABA995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18/12/23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62D12-12FE-78F8-6117-08A56FE5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BB2-45A6-D4C3-56B1-1AA4DB51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131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177D9-C096-A42B-09FE-6EC00F4D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18/12/23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65BE7-AE07-EFCA-86BA-87355D9C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9CF11-4C8D-10E0-CF4E-CE6D7153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042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DC8F-138C-57F2-4AD3-5F00BA1C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F8CD-FCD2-64BA-667C-5D1E7C76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DA1B5-ADD7-728B-FCE3-FB16BEB8E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9B8AF-4CC8-4B14-C6BB-9D06CA66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18/12/23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5A855-7745-DF3B-CC07-B718F243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3EA6C-1324-85DA-F499-674D9203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35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AAE9-2CDD-7DFB-31A6-D8043913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8985C-8C34-C36F-01BF-30861960A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10DE6-7561-77C7-9979-49273565E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14954-B180-621D-1BDD-3B350FCC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18/12/23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4984A-AB72-58D0-96A8-09A6C1BF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F7C31-CA41-843E-68D4-8B7F6A4D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3102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877F8-95E7-9E04-0A46-93F403FF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D8FCD-E47F-89BD-24EE-FAAB335E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9E3E4-4B75-5AA8-D1B1-0121E8130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200F-C796-0445-AD8E-733D756C4A1A}" type="datetimeFigureOut">
              <a:rPr lang="en-IT" smtClean="0"/>
              <a:t>18/12/23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8E830-41B9-B2D7-2389-38B93B66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FB4A-8452-8D45-F76B-D1E155993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6631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1169-4866-2047-13BB-8F17BC3E7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Applicazione del PLV al metodo delle forze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F3B0-6825-FB39-5C5D-E3480BB5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Rif. Hibbeler, Sez. 15.2 Casini-Vasta Cap 11</a:t>
            </a:r>
          </a:p>
        </p:txBody>
      </p:sp>
    </p:spTree>
    <p:extLst>
      <p:ext uri="{BB962C8B-B14F-4D97-AF65-F5344CB8AC3E}">
        <p14:creationId xmlns:p14="http://schemas.microsoft.com/office/powerpoint/2010/main" val="348227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A56A-854C-EDC1-C274-C50B32B6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8566"/>
            <a:ext cx="10515600" cy="1325563"/>
          </a:xfrm>
        </p:spPr>
        <p:txBody>
          <a:bodyPr/>
          <a:lstStyle/>
          <a:p>
            <a:r>
              <a:rPr lang="en-IT" dirty="0"/>
              <a:t>Struttura 1 volta iperstatica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DC4FB-78CA-1873-D86A-1F90B6F5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0" y="1397552"/>
            <a:ext cx="3733800" cy="2413000"/>
          </a:xfrm>
          <a:prstGeom prst="rect">
            <a:avLst/>
          </a:prstGeom>
        </p:spPr>
      </p:pic>
      <p:pic>
        <p:nvPicPr>
          <p:cNvPr id="11" name="Picture 10" descr="\documentclass{article}&#10;\usepackage{amssymb,amsmath,bbm,mathrsfs}&#10;\setlength\parindent{0em}&#10;\usepackage{geometry}&#10;\geometry{textwidth=10cm}&#10;\setlength\parskip{1em}&#10;\pagestyle{empty}&#10;\begin{document}&#10;&#10;La struttura ha grado di iperstaticità $n=1$, occorre scegliere un sistema isostatico principale sopprimendo un vincolo semplice. &#10;&#10;Ciò si può fare in molti modi: la Figura 11.2 mostra tre possibili sistemi principali ottenuti sopprimendo un vincolo esterno; nella stessa figura sono illustrate le incognite iperstatiche ${ }^{[2]}$, i sistemi ' 0 ' e ' 1 '.&#10;&#10;Ognuno dei possibili sistemi principali a), b) e c) può essere legittimamente utilizzato per determinare la risposta strutturale della trave: si scelga ad esempio il sistema a).&#10;&#10;\end{document}" title="IguanaTex Bitmap Display">
            <a:extLst>
              <a:ext uri="{FF2B5EF4-FFF2-40B4-BE49-F238E27FC236}">
                <a16:creationId xmlns:a16="http://schemas.microsoft.com/office/drawing/2014/main" id="{44017C15-E17F-A2E8-43B8-E0039B5F69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3570" y="1237968"/>
            <a:ext cx="7188200" cy="317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1A2758-838C-DE10-4FE9-CC6B90513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430" y="5239558"/>
            <a:ext cx="7772400" cy="16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2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A56A-854C-EDC1-C274-C50B32B6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8566"/>
            <a:ext cx="10515600" cy="1325563"/>
          </a:xfrm>
        </p:spPr>
        <p:txBody>
          <a:bodyPr/>
          <a:lstStyle/>
          <a:p>
            <a:r>
              <a:rPr lang="en-IT" dirty="0"/>
              <a:t>Struttura 1 volta iperstatica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DC4FB-78CA-1873-D86A-1F90B6F5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0" y="1397552"/>
            <a:ext cx="3733800" cy="2413000"/>
          </a:xfrm>
          <a:prstGeom prst="rect">
            <a:avLst/>
          </a:prstGeom>
        </p:spPr>
      </p:pic>
      <p:pic>
        <p:nvPicPr>
          <p:cNvPr id="11" name="Picture 10" descr="\documentclass{article}&#10;\usepackage{amssymb,amsmath,bbm,mathrsfs}&#10;\setlength\parindent{0em}&#10;\usepackage{geometry}&#10;\geometry{textwidth=10cm}&#10;\setlength\parskip{1em}&#10;\pagestyle{empty}&#10;\begin{document}&#10;&#10;La struttura ha grado di iperstaticità $n=1$, occorre scegliere un sistema isostatico principale sopprimendo un vincolo semplice. &#10;&#10;Ciò si può fare in molti modi: la Figura 11.2 mostra tre possibili sistemi principali ottenuti sopprimendo un vincolo esterno; nella stessa figura sono illustrate le incognite iperstatiche ${ }^{[2]}$, i sistemi ' 0 ' e ' 1 '.&#10;&#10;Ognuno dei possibili sistemi principali a), b) e c) può essere legittimamente utilizzato per determinare la risposta strutturale della trave: si scelga ad esempio il sistema a).&#10;&#10;\end{document}" title="IguanaTex Bitmap Display">
            <a:extLst>
              <a:ext uri="{FF2B5EF4-FFF2-40B4-BE49-F238E27FC236}">
                <a16:creationId xmlns:a16="http://schemas.microsoft.com/office/drawing/2014/main" id="{44017C15-E17F-A2E8-43B8-E0039B5F69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828" y="880685"/>
            <a:ext cx="7188200" cy="317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1A2758-838C-DE10-4FE9-CC6B90513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55685"/>
            <a:ext cx="7302942" cy="1520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B624F-7263-E77F-EBFA-88735F16A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422160"/>
            <a:ext cx="6541053" cy="14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4629-D979-D760-7AEA-421414FC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345"/>
            <a:ext cx="10515600" cy="1325563"/>
          </a:xfrm>
        </p:spPr>
        <p:txBody>
          <a:bodyPr/>
          <a:lstStyle/>
          <a:p>
            <a:r>
              <a:rPr lang="en-IT" dirty="0"/>
              <a:t>Sovrapposizione degli effetti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CF3AC-56AB-162C-23BE-BE24F8245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02834"/>
            <a:ext cx="7772400" cy="1706136"/>
          </a:xfrm>
          <a:prstGeom prst="rect">
            <a:avLst/>
          </a:prstGeom>
        </p:spPr>
      </p:pic>
      <p:pic>
        <p:nvPicPr>
          <p:cNvPr id="9" name="Picture 8" descr="\documentclass{article}&#10;\usepackage{amssymb,amsmath,bbm,mathrsfs}&#10;\setlength\parindent{0em}&#10;\usepackage{geometry}&#10;\geometry{textwidth=10cm}&#10;\setlength\parskip{1em}&#10;\pagestyle{empty}&#10;\begin{document}&#10;&#10;Ogni quantità Q nel sistema originale può essere scritta come &#10;$$&#10;Q=Q_0+XQ_1&#10;$$&#10;dove $Q_0$ e $Q_1$ sono i valori di tale quantità rispettivamente nel sistema 0 e 1.&#10;&#10;\end{document}" title="IguanaTex Bitmap Display">
            <a:extLst>
              <a:ext uri="{FF2B5EF4-FFF2-40B4-BE49-F238E27FC236}">
                <a16:creationId xmlns:a16="http://schemas.microsoft.com/office/drawing/2014/main" id="{4DB42411-3CD1-2AD2-2219-A3B6042D53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3635" y="1114218"/>
            <a:ext cx="7188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2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8944-1DEC-97E8-A3DF-BEF21502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22904" cy="788850"/>
          </a:xfrm>
        </p:spPr>
        <p:txBody>
          <a:bodyPr/>
          <a:lstStyle/>
          <a:p>
            <a:r>
              <a:rPr lang="en-IT" dirty="0"/>
              <a:t>Compatibilità</a:t>
            </a:r>
          </a:p>
        </p:txBody>
      </p:sp>
      <p:pic>
        <p:nvPicPr>
          <p:cNvPr id="42" name="Picture 41" descr="\documentclass{article}&#10;\usepackage{amssymb,amsmath,bbm,mathrsfs}&#10;\setlength\parindent{0em}&#10;\usepackage{geometry}&#10;\geometry{textwidth=15cm}&#10;\setlength\parskip{1em}&#10;\pagestyle{empty}&#10;\begin{document}&#10;Indicando con $\eta$ lo spostamento in corrispondenza del vincolo soppresso, dal PLV si trova&#10;$$&#10;1\cdot \eta=\int_0^L (\varepsilon N_1+k M_1)dx&#10;$$&#10;dove $\varepsilon$ e $k$ sono le deformazioni del sistema principale. &#10;&#10;Per sovrapposizione&#10;$$&#10;\varepsilon=\varepsilon_0+X\varepsilon_1,\qquad\kappa=\kappa_0+X\kappa_1.&#10;$$&#10;Si ottiene&#10;$$&#10;\eta=\int_0^L (\varepsilon_0 N_1+k_0 M_1) dx+X\int_0^L (\varepsilon_1 N_1+k_1 M_1)dx,&#10;$$&#10;equazione che può riscritta nella forma&#10;$$&#10;\eta=\eta_0+\eta_1 X.&#10;$$&#10;L'incognita $X$ si ottiene imponendo $\eta=0$:&#10;$$&#10;X=-\frac{\eta_0}{\eta_1}.&#10;$$&#10;\end{document}" title="IguanaTex Bitmap Display">
            <a:extLst>
              <a:ext uri="{FF2B5EF4-FFF2-40B4-BE49-F238E27FC236}">
                <a16:creationId xmlns:a16="http://schemas.microsoft.com/office/drawing/2014/main" id="{AE0384BD-E959-A58E-F18A-D12910113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36146" y="1087024"/>
            <a:ext cx="8492436" cy="50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2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8944-1DEC-97E8-A3DF-BEF21502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22904" cy="788850"/>
          </a:xfrm>
        </p:spPr>
        <p:txBody>
          <a:bodyPr/>
          <a:lstStyle/>
          <a:p>
            <a:r>
              <a:rPr lang="en-IT" dirty="0"/>
              <a:t>Compatibilità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3A1C06-5AEA-3A0B-8715-91DF8D3B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904" y="-110538"/>
            <a:ext cx="3006880" cy="3268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D6EB66-2528-80ED-6A17-68038193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761" y="3268041"/>
            <a:ext cx="2791239" cy="3366833"/>
          </a:xfrm>
          <a:prstGeom prst="rect">
            <a:avLst/>
          </a:prstGeom>
        </p:spPr>
      </p:pic>
      <p:pic>
        <p:nvPicPr>
          <p:cNvPr id="23" name="Picture 22" descr="\documentclass{article}&#10;\usepackage{amssymb,amsmath,bbm,mathrsfs}&#10;\setlength\parindent{0em}&#10;\usepackage{geometry}&#10;\geometry{textwidth=15cm}&#10;\setlength\parskip{1em}&#10;\pagestyle{empty}&#10;\begin{document}&#10;Le deformazioni $\varepsilon_i$ e $k_i$ si ottengo a partire dalle caratteristiche della sollecitazione mediante le equazioni costitutive.&#10;&#10;Pertanto&#10;$$&#10;\eta_i=\int_0^L (\varepsilon_i N_1+k_iM_1)dx=\int_0^L \Big(\frac {N_i}{EA}N_1+\frac{M_i}{EI}M_1\Big)dx.&#10;$$&#10;In questo caso&#10;$$&#10;N_0=0, \quad M_0=-\frac{q x^2}{2},\qquad N_1=0, \quad M_1=x.&#10;$$&#10;Si trova:&#10;$$&#10;\eta_0=-\frac{q L^4}{8 E I},\qquad \eta_1=\frac{L^3}{3 E I}.&#10;$$&#10;Ciò permette di determinare l'incognita iperstatica:&#10;$$&#10;X=\frac{3}{8} q l.&#10;$$&#10;&#10;&#10;&#10;\end{document}" title="IguanaTex Bitmap Display">
            <a:extLst>
              <a:ext uri="{FF2B5EF4-FFF2-40B4-BE49-F238E27FC236}">
                <a16:creationId xmlns:a16="http://schemas.microsoft.com/office/drawing/2014/main" id="{397B3E4F-F084-49AA-48B7-E9E2B2D385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4487" y="1104983"/>
            <a:ext cx="9230908" cy="41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0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7115-C0B4-ED65-A6FE-EBE6558A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" y="-191466"/>
            <a:ext cx="10515600" cy="1325563"/>
          </a:xfrm>
        </p:spPr>
        <p:txBody>
          <a:bodyPr/>
          <a:lstStyle/>
          <a:p>
            <a:r>
              <a:rPr lang="en-IT" dirty="0"/>
              <a:t>Strutture n volte iperstatiche</a:t>
            </a:r>
          </a:p>
        </p:txBody>
      </p:sp>
      <p:pic>
        <p:nvPicPr>
          <p:cNvPr id="13" name="Picture 12" descr="\documentclass{article}&#10;\usepackage{amssymb,amsmath,bbm,mathrsfs}&#10;\setlength\parindent{0em}&#10;\usepackage{geometry}&#10;\geometry{textwidth=10cm}&#10;\setlength\parskip{1em}&#10;\pagestyle{empty}&#10;\begin{document}&#10;&#10;&#10;&#10;Si classifica la struttura e, detto $n$ il grado di iperstaticità, si sopprimono dal sistema effettivo $n$ vincoli semplici ottenendo così un possibile sistema isostatico principale. &#10;&#10;Si sostituiscono ai vincoli soppressi le reazioni che essi esercitano nella struttura reale e le si trattano quali azioni esterne $X_i$ (incognite iperstatiche).&#10;&#10;Si considera il sistema principale e vi si applicano le sole forze esterne attive che agiscono nel sistema effettivo, ottenendo in tal modo il sistema 'o' di cui si possono calcolare le caratteristiche della sollecitazione $N_0, T_0$ e $M_0$.&#10;&#10;Si considera il sistema principale e si applicano a esso, una alla volta, le $n$ incognite iperstatiche cui si assegna un valore arbitrario (ad esempio unitario); ciascuno degli $n$ sistemi ottenuti è detto sistema ' $i$ ' ( $i=1,2, \ldots, n)$. Quindi si calcolano per ciascuno le caratteristiche della sollecitazione $N_i, T_i$ e $M_i$.&#10;&#10;\end{document}" title="IguanaTex Bitmap Display">
            <a:extLst>
              <a:ext uri="{FF2B5EF4-FFF2-40B4-BE49-F238E27FC236}">
                <a16:creationId xmlns:a16="http://schemas.microsoft.com/office/drawing/2014/main" id="{62B63CB0-7225-47B1-669C-920A4FB2E7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4122" y="1029250"/>
            <a:ext cx="71882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2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7C2F-DDF0-F750-7A71-2AAB989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953"/>
            <a:ext cx="10515600" cy="1325563"/>
          </a:xfrm>
        </p:spPr>
        <p:txBody>
          <a:bodyPr/>
          <a:lstStyle/>
          <a:p>
            <a:r>
              <a:rPr lang="en-IT" dirty="0"/>
              <a:t>Strutture n volte iperstatiche</a:t>
            </a:r>
          </a:p>
        </p:txBody>
      </p:sp>
      <p:pic>
        <p:nvPicPr>
          <p:cNvPr id="5" name="Picture 4" descr="\documentclass{article}&#10;\usepackage{amssymb,amsmath,bbm,mathrsfs}&#10;\setlength\parindent{0em}&#10;\usepackage{geometry}&#10;\geometry{textwidth=10cm}&#10;\setlength\parskip{1em}&#10;\pagestyle{empty}&#10;\begin{document}&#10;&#10;Si determinano le $n$ incognite iperstatiche $X_i$ calcolando gli spostamenti in corrispondenza dei vincoli soppressi e imponendo che essi soddisfino le condizioni di compatibilità cinematica con i vincoli della struttura reale. &#10;&#10;Si ottiene in tal modo un sistema di $n$ equazioni algebriche lineari nelle $n$ incognite iperstatiche $X_i$. Se sono soddisfatte le ipotesi generali sul problema elastico, la matrice dei coefficienti del sistema ottenuto ha determinante non nullo, e quindi la soluzione esiste ed è unica.&#10;&#10;Ricavate le $X_i$, si determinano le caratteristiche della sollecitazione effettive $N, T$ e $M$ mediante le seguenti formule che sfruttano il principio di sovrapposizione degli effetti:&#10;$$&#10;N=N_0+\sum_{i=1}^n X_i N_i, \quad T=T_0+\sum_{i=1}^n X_i T_i, \quad M=M_0+\sum_{i=1}^n X_i M_i&#10;$$&#10;&#10;\end{document}" title="IguanaTex Bitmap Display">
            <a:extLst>
              <a:ext uri="{FF2B5EF4-FFF2-40B4-BE49-F238E27FC236}">
                <a16:creationId xmlns:a16="http://schemas.microsoft.com/office/drawing/2014/main" id="{354049B9-C11E-1E1B-32AE-A6C079C282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2539" y="1128644"/>
            <a:ext cx="72136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26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La struttura ha grado di iperstaticità $n=1$, occorre scegliere un sistema isostatico principale sopprimendo un vincolo semplice. &#10;&#10;Ciò si può fare in molti modi: la Figura 11.2 mostra tre possibili sistemi principali ottenuti sopprimendo un vincolo esterno; nella stessa figura sono illustrate le incognite iperstatiche ${ }^{[2]}$, i sistemi ' 0 ' e ' 1 '.&#10;&#10;Ognuno dei possibili sistemi principali a), b) e c) può essere legittimamente utilizzato per determinare la risposta strutturale della trave: si scelga ad esempio il sistema a).&#10;&#10;\end{document}"/>
  <p:tag name="IGUANATEXSIZE" val="20"/>
  <p:tag name="IGUANATEXCURSOR" val="73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La struttura ha grado di iperstaticità $n=1$, occorre scegliere un sistema isostatico principale sopprimendo un vincolo semplice. &#10;&#10;Ciò si può fare in molti modi: la Figura 11.2 mostra tre possibili sistemi principali ottenuti sopprimendo un vincolo esterno; nella stessa figura sono illustrate le incognite iperstatiche ${ }^{[2]}$, i sistemi ' 0 ' e ' 1 '.&#10;&#10;Ognuno dei possibili sistemi principali a), b) e c) può essere legittimamente utilizzato per determinare la risposta strutturale della trave: si scelga ad esempio il sistema a).&#10;&#10;\end{document}"/>
  <p:tag name="IGUANATEXSIZE" val="20"/>
  <p:tag name="IGUANATEXCURSOR" val="73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Ogni quantità Q nel sistema originale può essere scritta come &#10;$$&#10;Q=Q_0+XQ_1&#10;$$&#10;dove $Q_0$ e $Q_1$ sono i valori di tale quantità rispettivamente nel sistema 0 e 1.&#10;&#10;\end{document}"/>
  <p:tag name="IGUANATEXSIZE" val="20"/>
  <p:tag name="IGUANATEXCURSOR" val="36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"/>
  <p:tag name="ORIGINALWIDTH" val="391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Indicando con $\eta$ lo spostamento in corrispondenza del vincolo soppresso, dal PLV si trova&#10;$$&#10;1\cdot \eta=\int_0^L (\varepsilon N_1+k M_1)dx&#10;$$&#10;dove $\varepsilon$ e $k$ sono le deformazioni del sistema principale. &#10;&#10;Per sovrapposizione&#10;$$&#10;\varepsilon=\varepsilon_0+X\varepsilon_1,\qquad\kappa=\kappa_0+X\kappa_1.&#10;$$&#10;Si ottiene&#10;$$&#10;\eta=\int_0^L (\varepsilon_0 N_1+k_0 M_1) dx+X\int_0^L (\varepsilon_1 N_1+k_1 M_1)dx,&#10;$$&#10;equazione che può riscritta nella forma&#10;$$&#10;\eta=\eta_0+\eta_1 X.&#10;$$&#10;L'incognita $X$ si ottiene imponendo $\eta=0$:&#10;$$&#10;X=-\frac{\eta_0}{\eta_1}.&#10;$$&#10;\end{document}"/>
  <p:tag name="IGUANATEXSIZE" val="20"/>
  <p:tag name="IGUANATEXCURSOR" val="66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Le deformazioni $\varepsilon_i$ e $k_i$ si ottengo a partire dalle caratteristiche della sollecitazione mediante le equazioni costitutive.&#10;&#10;Pertanto&#10;$$&#10;\eta_i=\int_0^L (\varepsilon_i N_1+k_iM_1)dx=\int_0^L \Big(\frac {N_i}{EA}N_1+\frac{M_i}{EI}M_1\Big)dx.&#10;$$&#10;In questo caso&#10;$$&#10;N_0=0, \quad M_0=-\frac{q x^2}{2},\qquad N_1=0, \quad M_1=x.&#10;$$&#10;Si trova:&#10;$$&#10;\eta_0=-\frac{q L^4}{8 E I},\qquad \eta_1=\frac{L^3}{3 E I}.&#10;$$&#10;Ciò permette di determinare l'incognita iperstatica:&#10;$$&#10;X=\frac{3}{8} q l.&#10;$$&#10;&#10;&#10;&#10;\end{document}"/>
  <p:tag name="IGUANATEXSIZE" val="20"/>
  <p:tag name="IGUANATEXCURSOR" val="23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&#10;&#10;Si classifica la struttura e, detto $n$ il grado di iperstaticità, si sopprimono dal sistema effettivo $n$ vincoli semplici ottenendo così un possibile sistema isostatico principale. &#10;&#10;Si sostituiscono ai vincoli soppressi le reazioni che essi esercitano nella struttura reale e le si trattano quali azioni esterne $X_i$ (incognite iperstatiche).&#10;&#10;Si considera il sistema principale e vi si applicano le sole forze esterne attive che agiscono nel sistema effettivo, ottenendo in tal modo il sistema 'o' di cui si possono calcolare le caratteristiche della sollecitazione $N_0, T_0$ e $M_0$.&#10;&#10;Si considera il sistema principale e si applicano a esso, una alla volta, le $n$ incognite iperstatiche cui si assegna un valore arbitrario (ad esempio unitario); ciascuno degli $n$ sistemi ottenuti è detto sistema ' $i$ ' ( $i=1,2, \ldots, n)$. Quindi si calcolano per ciascuno le caratteristiche della sollecitazione $N_i, T_i$ e $M_i$.&#10;&#10;\end{document}"/>
  <p:tag name="IGUANATEXSIZE" val="20"/>
  <p:tag name="IGUANATEXCURSOR" val="38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"/>
  <p:tag name="ORIGINALWIDTH" val="284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Si determinano le $n$ incognite iperstatiche $X_i$ calcolando gli spostamenti in corrispondenza dei vincoli soppressi e imponendo che essi soddisfino le condizioni di compatibilità cinematica con i vincoli della struttura reale. &#10;&#10;Si ottiene in tal modo un sistema di $n$ equazioni algebriche lineari nelle $n$ incognite iperstatiche $X_i$. Se sono soddisfatte le ipotesi generali sul problema elastico, la matrice dei coefficienti del sistema ottenuto ha determinante non nullo, e quindi la soluzione esiste ed è unica.&#10;&#10;Ricavate le $X_i$, si determinano le caratteristiche della sollecitazione effettive $N, T$ e $M$ mediante le seguenti formule che sfruttano il principio di sovrapposizione degli effetti:&#10;$$&#10;N=N_0+\sum_{i=1}^n X_i N_i, \quad T=T_0+\sum_{i=1}^n X_i T_i, \quad M=M_0+\sum_{i=1}^n X_i M_i&#10;$$&#10;&#10;\end{document}"/>
  <p:tag name="IGUANATEXSIZE" val="20"/>
  <p:tag name="IGUANATEXCURSOR" val="90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38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Applicazione del PLV al metodo delle forze</vt:lpstr>
      <vt:lpstr>Struttura 1 volta iperstatica</vt:lpstr>
      <vt:lpstr>Struttura 1 volta iperstatica</vt:lpstr>
      <vt:lpstr>Sovrapposizione degli effetti</vt:lpstr>
      <vt:lpstr>Compatibilità</vt:lpstr>
      <vt:lpstr>Compatibilità</vt:lpstr>
      <vt:lpstr>Strutture n volte iperstatiche</vt:lpstr>
      <vt:lpstr>Strutture n volte iperstatiche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Applicazione del PLV al metodo delle forze</dc:title>
  <dc:creator>Giuseppe Tomassetti</dc:creator>
  <cp:lastModifiedBy>Giuseppe Tomassetti</cp:lastModifiedBy>
  <cp:revision>4</cp:revision>
  <dcterms:created xsi:type="dcterms:W3CDTF">2023-12-16T08:19:06Z</dcterms:created>
  <dcterms:modified xsi:type="dcterms:W3CDTF">2023-12-18T07:21:43Z</dcterms:modified>
</cp:coreProperties>
</file>