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59" r:id="rId6"/>
    <p:sldId id="262" r:id="rId7"/>
    <p:sldId id="263" r:id="rId8"/>
    <p:sldId id="264" r:id="rId9"/>
    <p:sldId id="265" r:id="rId10"/>
    <p:sldId id="260" r:id="rId11"/>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307D2-2474-1944-8D16-93BE0C877B93}" v="30" dt="2023-11-11T09:50:46.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710"/>
  </p:normalViewPr>
  <p:slideViewPr>
    <p:cSldViewPr snapToGrid="0">
      <p:cViewPr varScale="1">
        <p:scale>
          <a:sx n="144" d="100"/>
          <a:sy n="144"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B29F-92C2-71BD-6CF2-2D5D8BED6C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17429EA8-3889-C329-DAC5-DCF4EFC92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79C7790C-A936-646B-B5A8-37560D04C446}"/>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523BEC86-B369-2276-7BAB-63C494DFD540}"/>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4B56DB4A-5A5B-F432-A5EF-4E41BE0121A1}"/>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133948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76CA-8CBC-F8E5-3330-E2AD2FFBA986}"/>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A199D3F8-CABB-1868-548C-6F1B0798719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3BBB771-4B39-CD9B-9B29-F233828EC96B}"/>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DDECE593-517A-049C-08A8-D945605CD90E}"/>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1BE66BFF-0A6E-0197-D159-6382EE98F124}"/>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37445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F25D60-5A94-B8B9-7A84-FC2C3E3BADA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FA514A02-FA3A-A28F-3019-508A8006F9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7E15F495-8B40-3E41-33F9-0A17C7BF408C}"/>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BE578A8E-C6D6-829F-7A84-E41A56DF5CFF}"/>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C6CDE6F-78DC-EAEF-ED5C-01D58ED300EC}"/>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421993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701E-280C-D320-2601-C791F095AABA}"/>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3F2956AA-7C5C-153C-735F-1A27D83390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8F4BF053-5600-160D-BFA5-23CA72A429F3}"/>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A5662BC3-80B1-66C0-EED9-056275983F76}"/>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278A2828-0403-D07C-8DF6-8607A00B27E7}"/>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258641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BF3F-A14C-E48A-B7E0-10D2156CE7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DCA34BE8-0BA5-D790-C962-F2CE929A00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076D213-19EA-0B45-3E96-35C008443E63}"/>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2DDF7A60-4D4F-3AC9-ABA9-F2C1752761A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4061F72E-7D88-7AE5-1843-205229A884A5}"/>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60930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A027-4353-5E7E-EF10-0CE8B9690235}"/>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FA180FC0-3240-A461-3A43-F0CA1D2784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D47CAB48-F91A-5A4E-0EB5-F73E7EE4E18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27BFEE1D-4EB8-698B-D070-9FD596D98DA1}"/>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6" name="Footer Placeholder 5">
            <a:extLst>
              <a:ext uri="{FF2B5EF4-FFF2-40B4-BE49-F238E27FC236}">
                <a16:creationId xmlns:a16="http://schemas.microsoft.com/office/drawing/2014/main" id="{361FECFD-76E4-CFB5-8DD3-8A761F0B6CA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5351003F-7FA7-8872-ACA6-6B651DA678DB}"/>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2225672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5818-80CB-D016-7B51-949DDA0E8CBC}"/>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D3C54A1C-B99D-96B4-B2DF-38BCEC610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F04F7F-8999-3D29-A7B7-D6714C7775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980558C2-79A3-EE5D-0C66-0256CC5FC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1B2A59-E899-B45C-3FB0-BB809882A6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5A365692-EF34-B5AC-9159-E9633954F441}"/>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8" name="Footer Placeholder 7">
            <a:extLst>
              <a:ext uri="{FF2B5EF4-FFF2-40B4-BE49-F238E27FC236}">
                <a16:creationId xmlns:a16="http://schemas.microsoft.com/office/drawing/2014/main" id="{A3980B67-5B4A-3FB0-8818-3F8ACF75EE3A}"/>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294CC8E6-7A59-753F-C96B-6D9C1A970D7E}"/>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342661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E314-5EAB-06B4-7C24-C3F9D6796C5D}"/>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FE559917-E172-A56F-FD5D-6FF06AF0898B}"/>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4" name="Footer Placeholder 3">
            <a:extLst>
              <a:ext uri="{FF2B5EF4-FFF2-40B4-BE49-F238E27FC236}">
                <a16:creationId xmlns:a16="http://schemas.microsoft.com/office/drawing/2014/main" id="{02BB34FF-01DA-F0EB-AC2D-0FC8902D6EC0}"/>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ACBD0462-1F8B-4AC2-C6D5-A70EDA7C7F53}"/>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2399001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9A1A9-F430-7BA9-8E62-AD51F1B4FA21}"/>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3" name="Footer Placeholder 2">
            <a:extLst>
              <a:ext uri="{FF2B5EF4-FFF2-40B4-BE49-F238E27FC236}">
                <a16:creationId xmlns:a16="http://schemas.microsoft.com/office/drawing/2014/main" id="{EFCB420B-487F-DD16-B98C-0B25CBC735CD}"/>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7A407470-0964-90C0-EF85-5B732FA86793}"/>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129028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CC96-CE88-3329-9703-CBFA6F2891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4F6F1D21-B1F7-9A39-6A3B-A343B6614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0FF24CC2-B7ED-D31D-D3ED-B76CFAE21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4AE9CD-8E4A-C1DF-4F01-26B2669C9368}"/>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6" name="Footer Placeholder 5">
            <a:extLst>
              <a:ext uri="{FF2B5EF4-FFF2-40B4-BE49-F238E27FC236}">
                <a16:creationId xmlns:a16="http://schemas.microsoft.com/office/drawing/2014/main" id="{C58158C8-464A-8E77-99CF-F378707417F3}"/>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671CC9C8-3499-D7C7-387E-EFE213408A79}"/>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29733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63FC-D641-8166-00EA-D494A0064C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58B318FA-796A-1D62-DD9F-7591C46E62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4C24EC60-B5B2-6613-D03E-BBEB1F63B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C2C22F-272F-7F43-0848-07F2340055EE}"/>
              </a:ext>
            </a:extLst>
          </p:cNvPr>
          <p:cNvSpPr>
            <a:spLocks noGrp="1"/>
          </p:cNvSpPr>
          <p:nvPr>
            <p:ph type="dt" sz="half" idx="10"/>
          </p:nvPr>
        </p:nvSpPr>
        <p:spPr/>
        <p:txBody>
          <a:bodyPr/>
          <a:lstStyle/>
          <a:p>
            <a:fld id="{24CDC03A-7BC8-2446-BA1B-C95947482343}" type="datetimeFigureOut">
              <a:rPr lang="en-IT" smtClean="0"/>
              <a:t>16/12/23</a:t>
            </a:fld>
            <a:endParaRPr lang="en-IT"/>
          </a:p>
        </p:txBody>
      </p:sp>
      <p:sp>
        <p:nvSpPr>
          <p:cNvPr id="6" name="Footer Placeholder 5">
            <a:extLst>
              <a:ext uri="{FF2B5EF4-FFF2-40B4-BE49-F238E27FC236}">
                <a16:creationId xmlns:a16="http://schemas.microsoft.com/office/drawing/2014/main" id="{6ACC403E-DBF7-D0A7-9B6E-28F9640C3BD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E88CF17B-A1F6-48FB-3641-C54EC8438A22}"/>
              </a:ext>
            </a:extLst>
          </p:cNvPr>
          <p:cNvSpPr>
            <a:spLocks noGrp="1"/>
          </p:cNvSpPr>
          <p:nvPr>
            <p:ph type="sldNum" sz="quarter" idx="12"/>
          </p:nvPr>
        </p:nvSpPr>
        <p:spPr/>
        <p:txBody>
          <a:bodyPr/>
          <a:lstStyle/>
          <a:p>
            <a:fld id="{6CF9E069-B3BA-0647-80D3-464BED4842B5}" type="slidenum">
              <a:rPr lang="en-IT" smtClean="0"/>
              <a:t>‹#›</a:t>
            </a:fld>
            <a:endParaRPr lang="en-IT"/>
          </a:p>
        </p:txBody>
      </p:sp>
    </p:spTree>
    <p:extLst>
      <p:ext uri="{BB962C8B-B14F-4D97-AF65-F5344CB8AC3E}">
        <p14:creationId xmlns:p14="http://schemas.microsoft.com/office/powerpoint/2010/main" val="4014319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1875A6-3694-7647-7BBD-A20A74F3E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1AD220FA-976E-0C4B-2D48-05DE9EC3A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AC463FDD-EBA6-44E5-4696-5D7982F4D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DC03A-7BC8-2446-BA1B-C95947482343}" type="datetimeFigureOut">
              <a:rPr lang="en-IT" smtClean="0"/>
              <a:t>16/12/23</a:t>
            </a:fld>
            <a:endParaRPr lang="en-IT"/>
          </a:p>
        </p:txBody>
      </p:sp>
      <p:sp>
        <p:nvSpPr>
          <p:cNvPr id="5" name="Footer Placeholder 4">
            <a:extLst>
              <a:ext uri="{FF2B5EF4-FFF2-40B4-BE49-F238E27FC236}">
                <a16:creationId xmlns:a16="http://schemas.microsoft.com/office/drawing/2014/main" id="{F2A3C08F-E09F-F2B5-19EC-D0491C2A0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7AFA6F6C-4846-1838-0B04-DCB3ED19D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9E069-B3BA-0647-80D3-464BED4842B5}" type="slidenum">
              <a:rPr lang="en-IT" smtClean="0"/>
              <a:t>‹#›</a:t>
            </a:fld>
            <a:endParaRPr lang="en-IT"/>
          </a:p>
        </p:txBody>
      </p:sp>
    </p:spTree>
    <p:extLst>
      <p:ext uri="{BB962C8B-B14F-4D97-AF65-F5344CB8AC3E}">
        <p14:creationId xmlns:p14="http://schemas.microsoft.com/office/powerpoint/2010/main" val="1989662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D717B-AB9B-EF95-7F44-88CD4AACA9CA}"/>
              </a:ext>
            </a:extLst>
          </p:cNvPr>
          <p:cNvSpPr>
            <a:spLocks noGrp="1"/>
          </p:cNvSpPr>
          <p:nvPr>
            <p:ph type="ctrTitle"/>
          </p:nvPr>
        </p:nvSpPr>
        <p:spPr/>
        <p:txBody>
          <a:bodyPr/>
          <a:lstStyle/>
          <a:p>
            <a:r>
              <a:rPr lang="en-IT" dirty="0"/>
              <a:t>Travi curve </a:t>
            </a:r>
          </a:p>
        </p:txBody>
      </p:sp>
      <p:sp>
        <p:nvSpPr>
          <p:cNvPr id="3" name="Subtitle 2">
            <a:extLst>
              <a:ext uri="{FF2B5EF4-FFF2-40B4-BE49-F238E27FC236}">
                <a16:creationId xmlns:a16="http://schemas.microsoft.com/office/drawing/2014/main" id="{41AD4368-912A-E5FE-D416-2B9DA99BC0C2}"/>
              </a:ext>
            </a:extLst>
          </p:cNvPr>
          <p:cNvSpPr>
            <a:spLocks noGrp="1"/>
          </p:cNvSpPr>
          <p:nvPr>
            <p:ph type="subTitle" idx="1"/>
          </p:nvPr>
        </p:nvSpPr>
        <p:spPr/>
        <p:txBody>
          <a:bodyPr/>
          <a:lstStyle/>
          <a:p>
            <a:r>
              <a:rPr lang="en-IT" dirty="0"/>
              <a:t>Rif. Hibbeler, sez. 10.6</a:t>
            </a:r>
          </a:p>
        </p:txBody>
      </p:sp>
    </p:spTree>
    <p:extLst>
      <p:ext uri="{BB962C8B-B14F-4D97-AF65-F5344CB8AC3E}">
        <p14:creationId xmlns:p14="http://schemas.microsoft.com/office/powerpoint/2010/main" val="162079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E8A66A-5A84-90A7-5375-AA9EBA752840}"/>
              </a:ext>
            </a:extLst>
          </p:cNvPr>
          <p:cNvPicPr>
            <a:picLocks noChangeAspect="1"/>
          </p:cNvPicPr>
          <p:nvPr/>
        </p:nvPicPr>
        <p:blipFill>
          <a:blip r:embed="rId2"/>
          <a:stretch>
            <a:fillRect/>
          </a:stretch>
        </p:blipFill>
        <p:spPr>
          <a:xfrm>
            <a:off x="5819859" y="106532"/>
            <a:ext cx="5861128" cy="6858000"/>
          </a:xfrm>
          <a:prstGeom prst="rect">
            <a:avLst/>
          </a:prstGeom>
        </p:spPr>
      </p:pic>
    </p:spTree>
    <p:extLst>
      <p:ext uri="{BB962C8B-B14F-4D97-AF65-F5344CB8AC3E}">
        <p14:creationId xmlns:p14="http://schemas.microsoft.com/office/powerpoint/2010/main" val="413087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0D1B1F-8336-501E-1055-2D10F472FDD8}"/>
              </a:ext>
            </a:extLst>
          </p:cNvPr>
          <p:cNvPicPr>
            <a:picLocks noChangeAspect="1"/>
          </p:cNvPicPr>
          <p:nvPr/>
        </p:nvPicPr>
        <p:blipFill>
          <a:blip r:embed="rId3"/>
          <a:stretch>
            <a:fillRect/>
          </a:stretch>
        </p:blipFill>
        <p:spPr>
          <a:xfrm>
            <a:off x="194798" y="3024986"/>
            <a:ext cx="8633400" cy="3575562"/>
          </a:xfrm>
          <a:prstGeom prst="rect">
            <a:avLst/>
          </a:prstGeom>
        </p:spPr>
      </p:pic>
      <p:pic>
        <p:nvPicPr>
          <p:cNvPr id="5" name="Picture 4" descr="\documentclass{article}&#10;\usepackage{amssymb,amsmath,bbm,mathrsfs}&#10;\setlength\parindent{0em}&#10;\usepackage{geometry}&#10;\geometry{textwidth=10cm}&#10;\setlength\parskip{1em}&#10;\pagestyle{empty}&#10;\begin{document}&#10;Nella Figura b vengono evidenziati tre raggi definiti a partire dal centro di curvatura $O^{\prime}$. Sono definiti come segue: $\bar{r}$ definisce la posizione nota del baricentro della sezione trasversale, $R$ è la posizione ancora incognita dell'asse neutro ed $r$ definisce la posizione di un punto generico o di un'area infinitesima $d A$ sulla sezione trasversale. È importante notare che l'asse neutro giace sulla sezione trasversale, poiché il momento $M$ genera compressione nelle fibre superiori della trave e trazione in quelle inferiori e per definizione l'asse neutro è il luogo geometrico dei punti caratterizzati da tensioni e deformazioni nulle.&#10;&#10;&#10;\end{document}" title="IguanaTex Bitmap Display">
            <a:extLst>
              <a:ext uri="{FF2B5EF4-FFF2-40B4-BE49-F238E27FC236}">
                <a16:creationId xmlns:a16="http://schemas.microsoft.com/office/drawing/2014/main" id="{AB377CA7-EDC8-68D9-3FBA-E37A946CB8C6}"/>
              </a:ext>
            </a:extLst>
          </p:cNvPr>
          <p:cNvPicPr>
            <a:picLocks noChangeAspect="1"/>
          </p:cNvPicPr>
          <p:nvPr>
            <p:custDataLst>
              <p:tags r:id="rId1"/>
            </p:custDataLst>
          </p:nvPr>
        </p:nvPicPr>
        <p:blipFill>
          <a:blip r:embed="rId4"/>
          <a:stretch>
            <a:fillRect/>
          </a:stretch>
        </p:blipFill>
        <p:spPr>
          <a:xfrm>
            <a:off x="681742" y="329460"/>
            <a:ext cx="5653953" cy="2289453"/>
          </a:xfrm>
          <a:prstGeom prst="rect">
            <a:avLst/>
          </a:prstGeom>
        </p:spPr>
      </p:pic>
    </p:spTree>
    <p:extLst>
      <p:ext uri="{BB962C8B-B14F-4D97-AF65-F5344CB8AC3E}">
        <p14:creationId xmlns:p14="http://schemas.microsoft.com/office/powerpoint/2010/main" val="9497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ocumentclass{article}&#10;\usepackage{amssymb,amsmath,bbm,mathrsfs}&#10;\setlength\parindent{0em}&#10;\usepackage{geometry}&#10;\geometry{textwidth=10cm}&#10;\setlength\parskip{1em}&#10;\pagestyle{empty}&#10;\begin{document}&#10;&#10;Se si immagina di isolare un tratto infinitesimo di trave la tensione tende a deformare il materiale in modo che la sezione trasversale ruoti di $\delta \theta / 2$. Si può ora determinare la deformazione normale $\varepsilon$ nella fibra arbitraria di materiale posta a $r$. La lunghezza iniziale della fibra è pari a $r d \theta$.&#10;&#10;A seguito della rotazione la variazione della lunghezza totale della fibra è pari a $\delta \theta(R-r)$. Ne consegue che:&#10;$$&#10;\varepsilon=\frac{\delta \theta(R-r)}{r d \theta}&#10;$$&#10;&#10;\end{document}" title="IguanaTex Bitmap Display">
            <a:extLst>
              <a:ext uri="{FF2B5EF4-FFF2-40B4-BE49-F238E27FC236}">
                <a16:creationId xmlns:a16="http://schemas.microsoft.com/office/drawing/2014/main" id="{763F4BEF-854B-A529-7BC6-753E8B7BBD64}"/>
              </a:ext>
            </a:extLst>
          </p:cNvPr>
          <p:cNvPicPr>
            <a:picLocks noChangeAspect="1"/>
          </p:cNvPicPr>
          <p:nvPr>
            <p:custDataLst>
              <p:tags r:id="rId1"/>
            </p:custDataLst>
          </p:nvPr>
        </p:nvPicPr>
        <p:blipFill>
          <a:blip r:embed="rId3"/>
          <a:stretch>
            <a:fillRect/>
          </a:stretch>
        </p:blipFill>
        <p:spPr>
          <a:xfrm>
            <a:off x="336516" y="1854200"/>
            <a:ext cx="7188200" cy="3149600"/>
          </a:xfrm>
          <a:prstGeom prst="rect">
            <a:avLst/>
          </a:prstGeom>
        </p:spPr>
      </p:pic>
      <p:pic>
        <p:nvPicPr>
          <p:cNvPr id="8" name="Picture 7">
            <a:extLst>
              <a:ext uri="{FF2B5EF4-FFF2-40B4-BE49-F238E27FC236}">
                <a16:creationId xmlns:a16="http://schemas.microsoft.com/office/drawing/2014/main" id="{ADEF2DE6-2904-7313-5C01-FB97C4C042FF}"/>
              </a:ext>
            </a:extLst>
          </p:cNvPr>
          <p:cNvPicPr>
            <a:picLocks noChangeAspect="1"/>
          </p:cNvPicPr>
          <p:nvPr/>
        </p:nvPicPr>
        <p:blipFill>
          <a:blip r:embed="rId4"/>
          <a:stretch>
            <a:fillRect/>
          </a:stretch>
        </p:blipFill>
        <p:spPr>
          <a:xfrm>
            <a:off x="7925654" y="1217227"/>
            <a:ext cx="4346245" cy="3851762"/>
          </a:xfrm>
          <a:prstGeom prst="rect">
            <a:avLst/>
          </a:prstGeom>
        </p:spPr>
      </p:pic>
    </p:spTree>
    <p:extLst>
      <p:ext uri="{BB962C8B-B14F-4D97-AF65-F5344CB8AC3E}">
        <p14:creationId xmlns:p14="http://schemas.microsoft.com/office/powerpoint/2010/main" val="264064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EF2DE6-2904-7313-5C01-FB97C4C042FF}"/>
              </a:ext>
            </a:extLst>
          </p:cNvPr>
          <p:cNvPicPr>
            <a:picLocks noChangeAspect="1"/>
          </p:cNvPicPr>
          <p:nvPr/>
        </p:nvPicPr>
        <p:blipFill>
          <a:blip r:embed="rId3"/>
          <a:stretch>
            <a:fillRect/>
          </a:stretch>
        </p:blipFill>
        <p:spPr>
          <a:xfrm>
            <a:off x="7925654" y="1217227"/>
            <a:ext cx="4346245" cy="3851762"/>
          </a:xfrm>
          <a:prstGeom prst="rect">
            <a:avLst/>
          </a:prstGeom>
        </p:spPr>
      </p:pic>
      <p:pic>
        <p:nvPicPr>
          <p:cNvPr id="5" name="Picture 4" descr="\documentclass{article}&#10;\usepackage{amssymb,amsmath,bbm,mathrsfs}&#10;\setlength\parindent{0em}&#10;\usepackage{geometry}&#10;\geometry{textwidth=10cm}&#10;\setlength\parskip{1em}&#10;\pagestyle{empty}&#10;\begin{document}&#10;&#10;Se $k=\delta \theta / d \theta$ che risulta costante in un particolare elemento, si ha:&#10;$$&#10;\varepsilon=k\left(\frac{R-r}{r}\right)&#10;$$&#10;&#10;A differenza delle travi ad asse rettilineo, in questo caso si vede che la elongazione è una funzione non lineare di $r$, infatti ha variazione iperbolica. Ciò avviene sebbene la sezione trasversale della trave rimanga piana dopo la deformazione. Poiché a seguito dell'applicazione del momento il materiale ha comportamento elastico, vale la legge di Hooke e pertanto la tensione è funzione della posizione e vale:&#10;$$&#10;\sigma=E k\left(\frac{R-r}{r}\right)&#10;$$&#10;&#10;Anche tale funzione è parabolica e poiché è stata appena definita, è possibile definire la posizione dell'asse neutro e trovare una relazione tra la distribuzione di tensione e il momento $M$.&#10;&#10;\end{document}" title="IguanaTex Bitmap Display">
            <a:extLst>
              <a:ext uri="{FF2B5EF4-FFF2-40B4-BE49-F238E27FC236}">
                <a16:creationId xmlns:a16="http://schemas.microsoft.com/office/drawing/2014/main" id="{E5BD5A27-D473-29C5-CDA8-B42E41BA7DCF}"/>
              </a:ext>
            </a:extLst>
          </p:cNvPr>
          <p:cNvPicPr>
            <a:picLocks noChangeAspect="1"/>
          </p:cNvPicPr>
          <p:nvPr>
            <p:custDataLst>
              <p:tags r:id="rId1"/>
            </p:custDataLst>
          </p:nvPr>
        </p:nvPicPr>
        <p:blipFill>
          <a:blip r:embed="rId4"/>
          <a:stretch>
            <a:fillRect/>
          </a:stretch>
        </p:blipFill>
        <p:spPr>
          <a:xfrm>
            <a:off x="320582" y="418237"/>
            <a:ext cx="7188200" cy="5816600"/>
          </a:xfrm>
          <a:prstGeom prst="rect">
            <a:avLst/>
          </a:prstGeom>
        </p:spPr>
      </p:pic>
    </p:spTree>
    <p:extLst>
      <p:ext uri="{BB962C8B-B14F-4D97-AF65-F5344CB8AC3E}">
        <p14:creationId xmlns:p14="http://schemas.microsoft.com/office/powerpoint/2010/main" val="271841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A85E6B-8E6D-4834-7B88-7FC48A26BF0D}"/>
              </a:ext>
            </a:extLst>
          </p:cNvPr>
          <p:cNvPicPr>
            <a:picLocks noChangeAspect="1"/>
          </p:cNvPicPr>
          <p:nvPr/>
        </p:nvPicPr>
        <p:blipFill>
          <a:blip r:embed="rId3"/>
          <a:stretch>
            <a:fillRect/>
          </a:stretch>
        </p:blipFill>
        <p:spPr>
          <a:xfrm>
            <a:off x="14939" y="170792"/>
            <a:ext cx="5700241" cy="5051711"/>
          </a:xfrm>
          <a:prstGeom prst="rect">
            <a:avLst/>
          </a:prstGeom>
        </p:spPr>
      </p:pic>
      <p:pic>
        <p:nvPicPr>
          <p:cNvPr id="3" name="Picture 2" descr="\documentclass{article}&#10;\usepackage{amsmath,bbm,mathrsfs}&#10;\setlength\parindent{0em}&#10;\usepackage{geometry}&#10;\geometry{textwidth=10cm}&#10;\setlength\parskip{1em}&#10;\pagestyle{empty}&#10;\begin{document}&#10;&#10;&#10;Per ottenere la posizione $R$ dell'asse neutro, si impone che la risultante delle forze interne dovute alla distribuzione di tensione sulla sezione trasversale sia nulla, ossia:&#10;$$&#10;\int_A \sigma d A=0&#10;$$&#10;vale a dire,&#10;$$&#10;\int_A E k\left(\frac{R-r}{r}\right) d A=0&#10;$$&#10;&#10;Poiché $E k$ ed $R$ sono costanti, si ha:&#10;$$&#10;R \int_A \frac{d A}{r}-\int_A d A=0&#10;$$&#10;&#10;Risolvendo in funzione di $R$ si ha&#10;$$&#10;R=\frac{A}{\int_A \frac{d A}{r}}&#10;$$&#10;&#10;&#10;\end{document}" title="IguanaTex Bitmap Display">
            <a:extLst>
              <a:ext uri="{FF2B5EF4-FFF2-40B4-BE49-F238E27FC236}">
                <a16:creationId xmlns:a16="http://schemas.microsoft.com/office/drawing/2014/main" id="{00F55617-31AE-6C9F-BB14-5545C6FB337B}"/>
              </a:ext>
            </a:extLst>
          </p:cNvPr>
          <p:cNvPicPr>
            <a:picLocks noChangeAspect="1"/>
          </p:cNvPicPr>
          <p:nvPr>
            <p:custDataLst>
              <p:tags r:id="rId1"/>
            </p:custDataLst>
          </p:nvPr>
        </p:nvPicPr>
        <p:blipFill>
          <a:blip r:embed="rId4"/>
          <a:stretch>
            <a:fillRect/>
          </a:stretch>
        </p:blipFill>
        <p:spPr>
          <a:xfrm>
            <a:off x="5477527" y="750920"/>
            <a:ext cx="6342231" cy="5244107"/>
          </a:xfrm>
          <a:prstGeom prst="rect">
            <a:avLst/>
          </a:prstGeom>
        </p:spPr>
      </p:pic>
    </p:spTree>
    <p:extLst>
      <p:ext uri="{BB962C8B-B14F-4D97-AF65-F5344CB8AC3E}">
        <p14:creationId xmlns:p14="http://schemas.microsoft.com/office/powerpoint/2010/main" val="29297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A85E6B-8E6D-4834-7B88-7FC48A26BF0D}"/>
              </a:ext>
            </a:extLst>
          </p:cNvPr>
          <p:cNvPicPr>
            <a:picLocks noChangeAspect="1"/>
          </p:cNvPicPr>
          <p:nvPr/>
        </p:nvPicPr>
        <p:blipFill>
          <a:blip r:embed="rId3"/>
          <a:stretch>
            <a:fillRect/>
          </a:stretch>
        </p:blipFill>
        <p:spPr>
          <a:xfrm>
            <a:off x="-428945" y="250691"/>
            <a:ext cx="5700241" cy="5051711"/>
          </a:xfrm>
          <a:prstGeom prst="rect">
            <a:avLst/>
          </a:prstGeom>
        </p:spPr>
      </p:pic>
      <p:pic>
        <p:nvPicPr>
          <p:cNvPr id="15" name="Picture 14" descr="\documentclass{article}&#10;\usepackage{amssymb,amsmath,bbm,mathrsfs}&#10;\setlength\parindent{0em}&#10;\usepackage{geometry}&#10;\geometry{textwidth=10cm}&#10;\setlength\parskip{1em}&#10;\pagestyle{empty}&#10;\begin{document}&#10;Per l'intera sezione trasversale, si richiede che $M=\int y \sigma d A$. Poiché $y=R-r$ e $\sigma=E k\left(\frac{R-r}{r}\right)$, si ha:&#10;$$&#10;M=\int_A(R-r) E k\left(\frac{R-r}{r}\right) d A&#10;$$&#10;Espandendo i termini e notando che $E k$ ed $R$ sono costanti si ha:&#10;$$&#10;M=E k\left(R^2 \int_A \frac{d A}{r}-2 R \int_A d A+\int_A r d A\right)&#10;$$&#10;Il primo integrale equivale ad $A / R$ e il secondo integrale è semplicemente l'area della sezione trasversale $A$. Si noti che la posizione dell'asse neutro viene definita da $\bar{r}=\int r d A / A$, il terzo integrale può essere sostituito da $\bar{r} A$. Pertanto è possibile scrivere&#10;$$&#10;M=E k A(\bar{r}-R)&#10;$$&#10;Risolvendo l'equazione $\sigma=E k\left(\frac{R-r}{r}\right)$ rispetto a $E k$, sostituendo nell'equazione appena scritta e risolvendola in funzione di $\sigma$, si ottiene&#10;$$&#10;\sigma=\frac{M(R-r)}{\operatorname{Ar}(\bar{r}-R)}&#10;$$&#10;&#10;&#10;\end{document}" title="IguanaTex Bitmap Display">
            <a:extLst>
              <a:ext uri="{FF2B5EF4-FFF2-40B4-BE49-F238E27FC236}">
                <a16:creationId xmlns:a16="http://schemas.microsoft.com/office/drawing/2014/main" id="{525BFF8C-43F5-20C1-8DC6-BAFEC86F59EA}"/>
              </a:ext>
            </a:extLst>
          </p:cNvPr>
          <p:cNvPicPr>
            <a:picLocks noChangeAspect="1"/>
          </p:cNvPicPr>
          <p:nvPr>
            <p:custDataLst>
              <p:tags r:id="rId1"/>
            </p:custDataLst>
          </p:nvPr>
        </p:nvPicPr>
        <p:blipFill>
          <a:blip r:embed="rId4"/>
          <a:stretch>
            <a:fillRect/>
          </a:stretch>
        </p:blipFill>
        <p:spPr>
          <a:xfrm>
            <a:off x="4874827" y="170792"/>
            <a:ext cx="7188200" cy="6604000"/>
          </a:xfrm>
          <a:prstGeom prst="rect">
            <a:avLst/>
          </a:prstGeom>
        </p:spPr>
      </p:pic>
    </p:spTree>
    <p:extLst>
      <p:ext uri="{BB962C8B-B14F-4D97-AF65-F5344CB8AC3E}">
        <p14:creationId xmlns:p14="http://schemas.microsoft.com/office/powerpoint/2010/main" val="66348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A85E6B-8E6D-4834-7B88-7FC48A26BF0D}"/>
              </a:ext>
            </a:extLst>
          </p:cNvPr>
          <p:cNvPicPr>
            <a:picLocks noChangeAspect="1"/>
          </p:cNvPicPr>
          <p:nvPr/>
        </p:nvPicPr>
        <p:blipFill>
          <a:blip r:embed="rId3"/>
          <a:stretch>
            <a:fillRect/>
          </a:stretch>
        </p:blipFill>
        <p:spPr>
          <a:xfrm>
            <a:off x="-535477" y="649057"/>
            <a:ext cx="5700241" cy="5051711"/>
          </a:xfrm>
          <a:prstGeom prst="rect">
            <a:avLst/>
          </a:prstGeom>
        </p:spPr>
      </p:pic>
      <p:pic>
        <p:nvPicPr>
          <p:cNvPr id="6" name="Picture 5" descr="\documentclass{article}&#10;\usepackage{amssymb,amsmath,bbm,mathrsfs}&#10;\setlength\parindent{0em}&#10;\usepackage{geometry}&#10;\geometry{textwidth=10cm}&#10;\setlength\parskip{1em}&#10;\pagestyle{empty}&#10;\begin{document}&#10;Dato che $y=R-r$ e che la distanza costante e di solito molto piccola $e=\bar{r}-R$. Quando tali risultati vengono sostituiti è possibile scrivere:&#10;$$&#10;\sigma=\frac{M y}{A e(R-y)}&#10;$$&#10;&#10;\end{document}" title="IguanaTex Bitmap Display">
            <a:extLst>
              <a:ext uri="{FF2B5EF4-FFF2-40B4-BE49-F238E27FC236}">
                <a16:creationId xmlns:a16="http://schemas.microsoft.com/office/drawing/2014/main" id="{7DFC51B6-31F5-154B-1D4F-40F82D959047}"/>
              </a:ext>
            </a:extLst>
          </p:cNvPr>
          <p:cNvPicPr>
            <a:picLocks noChangeAspect="1"/>
          </p:cNvPicPr>
          <p:nvPr>
            <p:custDataLst>
              <p:tags r:id="rId1"/>
            </p:custDataLst>
          </p:nvPr>
        </p:nvPicPr>
        <p:blipFill>
          <a:blip r:embed="rId4"/>
          <a:stretch>
            <a:fillRect/>
          </a:stretch>
        </p:blipFill>
        <p:spPr>
          <a:xfrm>
            <a:off x="4701959" y="649057"/>
            <a:ext cx="7188200" cy="1447800"/>
          </a:xfrm>
          <a:prstGeom prst="rect">
            <a:avLst/>
          </a:prstGeom>
        </p:spPr>
      </p:pic>
      <p:pic>
        <p:nvPicPr>
          <p:cNvPr id="7" name="Picture 6">
            <a:extLst>
              <a:ext uri="{FF2B5EF4-FFF2-40B4-BE49-F238E27FC236}">
                <a16:creationId xmlns:a16="http://schemas.microsoft.com/office/drawing/2014/main" id="{82FBC519-E1ED-F718-25EF-9A227F5F8366}"/>
              </a:ext>
            </a:extLst>
          </p:cNvPr>
          <p:cNvPicPr>
            <a:picLocks noChangeAspect="1"/>
          </p:cNvPicPr>
          <p:nvPr/>
        </p:nvPicPr>
        <p:blipFill>
          <a:blip r:embed="rId5"/>
          <a:stretch>
            <a:fillRect/>
          </a:stretch>
        </p:blipFill>
        <p:spPr>
          <a:xfrm>
            <a:off x="4402814" y="3429000"/>
            <a:ext cx="7351221" cy="3044542"/>
          </a:xfrm>
          <a:prstGeom prst="rect">
            <a:avLst/>
          </a:prstGeom>
        </p:spPr>
      </p:pic>
    </p:spTree>
    <p:extLst>
      <p:ext uri="{BB962C8B-B14F-4D97-AF65-F5344CB8AC3E}">
        <p14:creationId xmlns:p14="http://schemas.microsoft.com/office/powerpoint/2010/main" val="426073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cumentclass{article}&#10;\usepackage{amssymb,amsmath,bbm,mathrsfs}&#10;\setlength\parindent{0em}&#10;\usepackage{geometry}&#10;\geometry{textwidth=10cm}&#10;\setlength\parskip{1em}&#10;\pagestyle{empty}&#10;\begin{document}&#10;&#10;Le due ultime equazioni rappresentano le due forme della cosiddetta formula della flessione delle travi curve che, analogamente alla formula standard della flessione, possono essere usate per determinare la distribuzione delle tensioni normali nelle travi curve. &#10;&#10;Tale distribuzione è, come detto prima, iperbolica; un esempio è mostrato nella Figura $10.25 c$ e 10.25d. &#10;&#10;Poiché la tensione agisce nella direzione circonferenziale della trave è nota come tensione circonferenziale. &#10;&#10;&#10;\end{document}" title="IguanaTex Bitmap Display">
            <a:extLst>
              <a:ext uri="{FF2B5EF4-FFF2-40B4-BE49-F238E27FC236}">
                <a16:creationId xmlns:a16="http://schemas.microsoft.com/office/drawing/2014/main" id="{B156A152-2F95-6E31-A613-A327D1E6E30C}"/>
              </a:ext>
            </a:extLst>
          </p:cNvPr>
          <p:cNvPicPr>
            <a:picLocks noChangeAspect="1"/>
          </p:cNvPicPr>
          <p:nvPr>
            <p:custDataLst>
              <p:tags r:id="rId1"/>
            </p:custDataLst>
          </p:nvPr>
        </p:nvPicPr>
        <p:blipFill>
          <a:blip r:embed="rId3"/>
          <a:stretch>
            <a:fillRect/>
          </a:stretch>
        </p:blipFill>
        <p:spPr>
          <a:xfrm>
            <a:off x="196296" y="1415495"/>
            <a:ext cx="7188200" cy="2819400"/>
          </a:xfrm>
          <a:prstGeom prst="rect">
            <a:avLst/>
          </a:prstGeom>
        </p:spPr>
      </p:pic>
      <p:pic>
        <p:nvPicPr>
          <p:cNvPr id="9" name="Picture 8">
            <a:extLst>
              <a:ext uri="{FF2B5EF4-FFF2-40B4-BE49-F238E27FC236}">
                <a16:creationId xmlns:a16="http://schemas.microsoft.com/office/drawing/2014/main" id="{2B0A23ED-B294-3F4E-5898-07063C3959D2}"/>
              </a:ext>
            </a:extLst>
          </p:cNvPr>
          <p:cNvPicPr>
            <a:picLocks noChangeAspect="1"/>
          </p:cNvPicPr>
          <p:nvPr/>
        </p:nvPicPr>
        <p:blipFill>
          <a:blip r:embed="rId4"/>
          <a:stretch>
            <a:fillRect/>
          </a:stretch>
        </p:blipFill>
        <p:spPr>
          <a:xfrm>
            <a:off x="7529620" y="285935"/>
            <a:ext cx="4749800" cy="6019800"/>
          </a:xfrm>
          <a:prstGeom prst="rect">
            <a:avLst/>
          </a:prstGeom>
        </p:spPr>
      </p:pic>
    </p:spTree>
    <p:extLst>
      <p:ext uri="{BB962C8B-B14F-4D97-AF65-F5344CB8AC3E}">
        <p14:creationId xmlns:p14="http://schemas.microsoft.com/office/powerpoint/2010/main" val="425650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cumentclass{article}&#10;\usepackage{amssymb,amsmath,bbm,mathrsfs}&#10;\setlength\parindent{0em}&#10;\usepackage{geometry}&#10;\geometry{textwidth=10cm}&#10;\setlength\parskip{1em}&#10;\pagestyle{empty}&#10;\begin{document}&#10;&#10;&#10;&#10;Si osserva che, a seguito della curvatura della trave, alla tensione circonferenziale risulta associata anche una tensione radiale, così definita in quanto tale componente agisce nella direzione del raggio. &#10;&#10;Per mostrare come si sviluppa si consideri lo schema di corpo libero mostrato nella Figura 10.25e che rappresenta la parte superiore dell'elemento infinitesimo mostrato nella Figura 10.25b. &#10;&#10;In questo caso la tensione radiale $\sigma_r$ deve nascere, poiché genera la forza $d F_r$ che serve a bilanciare le componenti di forze circonferenziali $d F$ che agiscono lungo la retta $O^{\prime} B$.&#10;&#10;\end{document}" title="IguanaTex Bitmap Display">
            <a:extLst>
              <a:ext uri="{FF2B5EF4-FFF2-40B4-BE49-F238E27FC236}">
                <a16:creationId xmlns:a16="http://schemas.microsoft.com/office/drawing/2014/main" id="{24E6BC68-1844-FEF6-7C10-6817C68BE42C}"/>
              </a:ext>
            </a:extLst>
          </p:cNvPr>
          <p:cNvPicPr>
            <a:picLocks noChangeAspect="1"/>
          </p:cNvPicPr>
          <p:nvPr>
            <p:custDataLst>
              <p:tags r:id="rId1"/>
            </p:custDataLst>
          </p:nvPr>
        </p:nvPicPr>
        <p:blipFill>
          <a:blip r:embed="rId3"/>
          <a:stretch>
            <a:fillRect/>
          </a:stretch>
        </p:blipFill>
        <p:spPr>
          <a:xfrm>
            <a:off x="196296" y="1477639"/>
            <a:ext cx="7188200" cy="3479800"/>
          </a:xfrm>
          <a:prstGeom prst="rect">
            <a:avLst/>
          </a:prstGeom>
        </p:spPr>
      </p:pic>
      <p:pic>
        <p:nvPicPr>
          <p:cNvPr id="2" name="Picture 1">
            <a:extLst>
              <a:ext uri="{FF2B5EF4-FFF2-40B4-BE49-F238E27FC236}">
                <a16:creationId xmlns:a16="http://schemas.microsoft.com/office/drawing/2014/main" id="{164CB796-9B05-39F1-E2E5-001ABE8D1EEC}"/>
              </a:ext>
            </a:extLst>
          </p:cNvPr>
          <p:cNvPicPr>
            <a:picLocks noChangeAspect="1"/>
          </p:cNvPicPr>
          <p:nvPr/>
        </p:nvPicPr>
        <p:blipFill>
          <a:blip r:embed="rId4"/>
          <a:stretch>
            <a:fillRect/>
          </a:stretch>
        </p:blipFill>
        <p:spPr>
          <a:xfrm>
            <a:off x="7553171" y="2047536"/>
            <a:ext cx="4660900" cy="4165600"/>
          </a:xfrm>
          <a:prstGeom prst="rect">
            <a:avLst/>
          </a:prstGeom>
        </p:spPr>
      </p:pic>
    </p:spTree>
    <p:extLst>
      <p:ext uri="{BB962C8B-B14F-4D97-AF65-F5344CB8AC3E}">
        <p14:creationId xmlns:p14="http://schemas.microsoft.com/office/powerpoint/2010/main" val="8463324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5"/>
  <p:tag name="ORIGINALWIDTH" val="284"/>
  <p:tag name="OUTPUTTYPE" val="PDF"/>
  <p:tag name="IGUANATEXVERSION" val="160"/>
  <p:tag name="LATEXADDIN" val="\documentclass{article}&#10;\usepackage{amssymb,amsmath,bbm,mathrsfs}&#10;\setlength\parindent{0em}&#10;\usepackage{geometry}&#10;\geometry{textwidth=10cm}&#10;\setlength\parskip{1em}&#10;\pagestyle{empty}&#10;\begin{document}&#10;Nella Figura b vengono evidenziati tre raggi definiti a partire dal centro di curvatura $O^{\prime}$. Sono definiti come segue: $\bar{r}$ definisce la posizione nota del baricentro della sezione trasversale, $R$ è la posizione ancora incognita dell'asse neutro ed $r$ definisce la posizione di un punto generico o di un'area infinitesima $d A$ sulla sezione trasversale. È importante notare che l'asse neutro giace sulla sezione trasversale, poiché il momento $M$ genera compressione nelle fibre superiori della trave e trazione in quelle inferiori e per definizione l'asse neutro è il luogo geometrico dei punti caratterizzati da tensioni e deformazioni nulle.&#10;&#10;&#10;\end{document}"/>
  <p:tag name="IGUANATEXSIZE" val="20"/>
  <p:tag name="IGUANATEXCURSOR" val="215"/>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4"/>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Se si immagina di isolare un tratto infinitesimo di trave la tensione tende a deformare il materiale in modo che la sezione trasversale ruoti di $\delta \theta / 2$. Si può ora determinare la deformazione normale $\varepsilon$ nella fibra arbitraria di materiale posta a $r$. La lunghezza iniziale della fibra è pari a $r d \theta$.&#10;&#10;A seguito della rotazione la variazione della lunghezza totale della fibra è pari a $\delta \theta(R-r)$. Ne consegue che:&#10;$$&#10;\varepsilon=\frac{\delta \theta(R-r)}{r d \theta}&#10;$$&#10;&#10;\end{document}"/>
  <p:tag name="IGUANATEXSIZE" val="20"/>
  <p:tag name="IGUANATEXCURSOR" val="258"/>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9"/>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Se $k=\delta \theta / d \theta$ che risulta costante in un particolare elemento, si ha:&#10;$$&#10;\varepsilon=k\left(\frac{R-r}{r}\right)&#10;$$&#10;&#10;A differenza delle travi ad asse rettilineo, in questo caso si vede che la elongazione è una funzione non lineare di $r$, infatti ha variazione iperbolica. Ciò avviene sebbene la sezione trasversale della trave rimanga piana dopo la deformazione. Poiché a seguito dell'applicazione del momento il materiale ha comportamento elastico, vale la legge di Hooke e pertanto la tensione è funzione della posizione e vale:&#10;$$&#10;\sigma=E k\left(\frac{R-r}{r}\right)&#10;$$&#10;&#10;Anche tale funzione è parabolica e poiché è stata appena definita, è possibile definire la posizione dell'asse neutro e trovare una relazione tra la distribuzione di tensione e il momento $M$.&#10;&#10;\end{document}"/>
  <p:tag name="IGUANATEXSIZE" val="20"/>
  <p:tag name="IGUANATEXCURSOR" val="986"/>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34"/>
  <p:tag name="ORIGINALWIDTH" val="283"/>
  <p:tag name="OUTPUTTYPE" val="PDF"/>
  <p:tag name="IGUANATEXVERSION" val="160"/>
  <p:tag name="LATEXADDIN" val="\documentclass{article}&#10;\usepackage{amsmath,bbm,mathrsfs}&#10;\setlength\parindent{0em}&#10;\usepackage{geometry}&#10;\geometry{textwidth=10cm}&#10;\setlength\parskip{1em}&#10;\pagestyle{empty}&#10;\begin{document}&#10;&#10;&#10;Per ottenere la posizione $R$ dell'asse neutro, si impone che la risultante delle forze interne dovute alla distribuzione di tensione sulla sezione trasversale sia nulla, ossia:&#10;$$&#10;\int_A \sigma d A=0&#10;$$&#10;vale a dire,&#10;$$&#10;\int_A E k\left(\frac{R-r}{r}\right) d A=0&#10;$$&#10;&#10;Poiché $E k$ ed $R$ sono costanti, si ha:&#10;$$&#10;R \int_A \frac{d A}{r}-\int_A d A=0&#10;$$&#10;&#10;Risolvendo in funzione di $R$ si ha&#10;$$&#10;R=\frac{A}{\int_A \frac{d A}{r}}&#10;$$&#10;&#10;&#10;\end{document}"/>
  <p:tag name="IGUANATEXSIZE" val="20"/>
  <p:tag name="IGUANATEXCURSOR" val="455"/>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60"/>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Per l'intera sezione trasversale, si richiede che $M=\int y \sigma d A$. Poiché $y=R-r$ e $\sigma=E k\left(\frac{R-r}{r}\right)$, si ha:&#10;$$&#10;M=\int_A(R-r) E k\left(\frac{R-r}{r}\right) d A&#10;$$&#10;Espandendo i termini e notando che $E k$ ed $R$ sono costanti si ha:&#10;$$&#10;M=E k\left(R^2 \int_A \frac{d A}{r}-2 R \int_A d A+\int_A r d A\right)&#10;$$&#10;Il primo integrale equivale ad $A / R$ e il secondo integrale è semplicemente l'area della sezione trasversale $A$. Si noti che la posizione dell'asse neutro viene definita da $\bar{r}=\int r d A / A$, il terzo integrale può essere sostituito da $\bar{r} A$. Pertanto è possibile scrivere&#10;$$&#10;M=E k A(\bar{r}-R)&#10;$$&#10;Risolvendo l'equazione $\sigma=E k\left(\frac{R-r}{r}\right)$ rispetto a $E k$, sostituendo nell'equazione appena scritta e risolvendola in funzione di $\sigma$, si ottiene&#10;$$&#10;\sigma=\frac{M(R-r)}{\operatorname{Ar}(\bar{r}-R)}&#10;$$&#10;&#10;&#10;\end{document}"/>
  <p:tag name="IGUANATEXSIZE" val="20"/>
  <p:tag name="IGUANATEXCURSOR" val="874"/>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57"/>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Dato che $y=R-r$ e che la distanza costante e di solito molto piccola $e=\bar{r}-R$. Quando tali risultati vengono sostituiti è possibile scrivere:&#10;$$&#10;\sigma=\frac{M y}{A e(R-y)}&#10;$$&#10;&#10;\end{document}"/>
  <p:tag name="IGUANATEXSIZE" val="20"/>
  <p:tag name="IGUANATEXCURSOR" val="270"/>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11"/>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Le due ultime equazioni rappresentano le due forme della cosiddetta formula della flessione delle travi curve che, analogamente alla formula standard della flessione, possono essere usate per determinare la distribuzione delle tensioni normali nelle travi curve. &#10;&#10;Tale distribuzione è, come detto prima, iperbolica; un esempio è mostrato nella Figura $10.25 c$ e 10.25d. &#10;&#10;Poiché la tensione agisce nella direzione circonferenziale della trave è nota come tensione circonferenziale. &#10;&#10;&#10;\end{document}"/>
  <p:tag name="IGUANATEXSIZE" val="20"/>
  <p:tag name="IGUANATEXCURSOR" val="685"/>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37"/>
  <p:tag name="ORIGINALWIDTH" val="283"/>
  <p:tag name="OUTPUTTYPE" val="PDF"/>
  <p:tag name="IGUANATEXVERSION" val="160"/>
  <p:tag name="LATEXADDIN" val="\documentclass{article}&#10;\usepackage{amssymb,amsmath,bbm,mathrsfs}&#10;\setlength\parindent{0em}&#10;\usepackage{geometry}&#10;\geometry{textwidth=10cm}&#10;\setlength\parskip{1em}&#10;\pagestyle{empty}&#10;\begin{document}&#10;&#10;&#10;&#10;Si osserva che, a seguito della curvatura della trave, alla tensione circonferenziale risulta associata anche una tensione radiale, così definita in quanto tale componente agisce nella direzione del raggio. &#10;&#10;Per mostrare come si sviluppa si consideri lo schema di corpo libero mostrato nella Figura 10.25e che rappresenta la parte superiore dell'elemento infinitesimo mostrato nella Figura 10.25b. &#10;&#10;In questo caso la tensione radiale $\sigma_r$ deve nascere, poiché genera la forza $d F_r$ che serve a bilanciare le componenti di forze circonferenziali $d F$ che agiscono lungo la retta $O^{\prime} B$.&#10;&#10;\end{document}"/>
  <p:tag name="IGUANATEXSIZE" val="20"/>
  <p:tag name="IGUANATEXCURSOR" val="200"/>
  <p:tag name="TRANSPARENCY" val="Tru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3305</TotalTime>
  <Words>9</Words>
  <Application>Microsoft Macintosh PowerPoint</Application>
  <PresentationFormat>Widescreen</PresentationFormat>
  <Paragraphs>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Travi curve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Travi curve </dc:title>
  <dc:creator>Giuseppe Tomassetti</dc:creator>
  <cp:lastModifiedBy>Giuseppe Tomassetti</cp:lastModifiedBy>
  <cp:revision>3</cp:revision>
  <dcterms:created xsi:type="dcterms:W3CDTF">2023-11-08T17:34:31Z</dcterms:created>
  <dcterms:modified xsi:type="dcterms:W3CDTF">2023-12-16T17:50:56Z</dcterms:modified>
</cp:coreProperties>
</file>