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0" r:id="rId5"/>
    <p:sldId id="265" r:id="rId6"/>
    <p:sldId id="261" r:id="rId7"/>
    <p:sldId id="262" r:id="rId8"/>
    <p:sldId id="263" r:id="rId9"/>
    <p:sldId id="269" r:id="rId10"/>
    <p:sldId id="270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1585863-0ABE-EB4C-9A14-3210BF8118CD}" v="529" dt="2023-10-26T07:17:36.085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4" d="100"/>
          <a:sy n="104" d="100"/>
        </p:scale>
        <p:origin x="232" y="5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83351-89AC-61BB-C96F-B7D147CC7C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B3E7F9-F4D4-46CF-D659-E360F84F3A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6E201-1EB4-1F0D-81B2-3A3216F6AC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9734D0-B637-B774-9329-0BE008D7C6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8F5560-2AEB-7971-B937-CBDBF6087F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7695198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D370D-4CEB-C371-EF48-32143807F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5924B-AEE9-8A0F-C264-142932D5BA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7DC58-F7FF-179C-481D-3666B48D15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42A60-0D79-347E-8431-7FF2006A0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FAD17-6ACC-2756-7D59-C1EFB54D3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35004039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8454F2-6010-740D-B53D-AC968C7D90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B2CE13A-3EB6-9E06-3472-475481A1200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9C688-E67A-E33C-54DB-D75E68492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75DA9A-8E59-DFC9-ED64-DB4D96B80E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E2F47F-C942-944A-CC62-A7EFB80B3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283782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7FF7A-107B-001B-11E4-77AF81C04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6F6206-3BAC-6D45-20A9-F98F585717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E19475-992E-B453-A8A8-F429AD24F2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C5DBF1-5EB2-11BB-47A6-C8004D1159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D784F5-DD48-0D2B-9401-0726F056F5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0344228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0A465-942A-2D18-4024-E02B0F60A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330FE3-CA25-13EA-3DA8-D297866A04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8BC40A-9B01-7576-4ED0-555E38F5B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72948-5B15-EC3E-8A43-8EC6FE6C5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EB0711-08D1-5B71-75C2-447A703E0B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184538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77FAD-E77F-78B7-BDA6-78800716B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812871-97D2-31D2-CC5D-49A74CFFA4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5EE97-7AC6-9373-0AE7-3C6C1AEB74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837ADD-848A-8B13-F8DA-6B81081182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35907E-D9EE-C431-FA56-9BE3CBBDD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D18632-7CB9-ED56-A85D-CA571DFC6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437196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2D29C3-4C17-DE28-37CB-B594FEC17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104425-69C8-C7D3-91ED-1069475DAF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55C76F-5BC5-5A71-4A11-9C2877FA24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26BF463-E653-3C69-A51A-DDF3E3A69E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00692B1-8DFA-8A43-6664-12BA178FAF1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DE8D4DC-7CEE-C550-58D1-86710C36E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620A447-6E6C-83BC-3BFA-A5F00BA89F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A7E013-F4C1-9390-C880-A1BC7F342D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542762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F975DF-E319-06EE-CFA5-D846644AF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113176F-7D48-1021-0C6F-C5710653C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086DB1-9EE3-1714-F56E-5964E17D0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89934E-1775-1C44-C387-304B699FDF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0628552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BAB6D1-220A-C9B6-3E3F-E400E8266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90E341-10D9-1AD7-1D9D-09C335FFB3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B9581-EDD2-68A8-F3B0-F99DAF941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4007109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773C-F861-55EA-898C-CB0E25B2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DA8884-F767-E3C0-DB76-7F1A0EEBCD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4F52EA-AE31-20A1-6E71-7B10433E6F8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55284D-564F-289D-249B-8638B00B2E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8924D5-FA85-AF69-2BB3-8E19D7F4EB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468B5D-AA49-C3FA-EF2F-6D8B17E4E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7357040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0923B-4176-6C5E-5A83-1D3424D2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914D209-ED35-B227-2824-BCD17239AA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81483A-2577-214C-B3C8-D2479851C5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2E0D3-9A7F-ED11-DBFC-98E5B024F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6CB52D-CDBA-3FCB-989C-79BE245A9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C53F4-70F0-3DF2-3D4B-742667F6A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16475706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6FCFF0-F41D-FBB6-0306-2574ACDD5A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A6839-47C1-99EF-2896-B35505335C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13E79-D2EE-9A49-4556-36CD0DAABE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73CCDD-4DF9-F34D-B0A1-631B7CB3635E}" type="datetimeFigureOut">
              <a:rPr lang="en-IT" smtClean="0"/>
              <a:t>25/10/23</a:t>
            </a:fld>
            <a:endParaRPr lang="en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8F0709-E4A6-8F45-EF05-1D4F3E3BDA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6BD4A-6E29-D029-10E9-BAA35F5BEF2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D02B09-4B65-6D4B-BF5D-582877736B68}" type="slidenum">
              <a:rPr lang="en-IT" smtClean="0"/>
              <a:t>‹#›</a:t>
            </a:fld>
            <a:endParaRPr lang="en-IT"/>
          </a:p>
        </p:txBody>
      </p:sp>
    </p:spTree>
    <p:extLst>
      <p:ext uri="{BB962C8B-B14F-4D97-AF65-F5344CB8AC3E}">
        <p14:creationId xmlns:p14="http://schemas.microsoft.com/office/powerpoint/2010/main" val="2225647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0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9.emf"/><Relationship Id="rId2" Type="http://schemas.openxmlformats.org/officeDocument/2006/relationships/tags" Target="../tags/tag12.xml"/><Relationship Id="rId1" Type="http://schemas.openxmlformats.org/officeDocument/2006/relationships/tags" Target="../tags/tag11.xml"/><Relationship Id="rId6" Type="http://schemas.openxmlformats.org/officeDocument/2006/relationships/image" Target="../media/image18.emf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Relationship Id="rId4" Type="http://schemas.openxmlformats.org/officeDocument/2006/relationships/image" Target="../media/image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Relationship Id="rId5" Type="http://schemas.openxmlformats.org/officeDocument/2006/relationships/image" Target="../media/image7.png"/><Relationship Id="rId4" Type="http://schemas.openxmlformats.org/officeDocument/2006/relationships/image" Target="../media/image6.em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1.emf"/><Relationship Id="rId2" Type="http://schemas.openxmlformats.org/officeDocument/2006/relationships/tags" Target="../tags/tag6.xml"/><Relationship Id="rId1" Type="http://schemas.openxmlformats.org/officeDocument/2006/relationships/tags" Target="../tags/tag5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7" Type="http://schemas.openxmlformats.org/officeDocument/2006/relationships/image" Target="../media/image15.emf"/><Relationship Id="rId2" Type="http://schemas.openxmlformats.org/officeDocument/2006/relationships/tags" Target="../tags/tag8.xml"/><Relationship Id="rId1" Type="http://schemas.openxmlformats.org/officeDocument/2006/relationships/tags" Target="../tags/tag7.xml"/><Relationship Id="rId6" Type="http://schemas.openxmlformats.org/officeDocument/2006/relationships/image" Target="../media/image14.png"/><Relationship Id="rId5" Type="http://schemas.openxmlformats.org/officeDocument/2006/relationships/image" Target="../media/image13.emf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D618A-362C-C18F-6596-EEBE83963E2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T"/>
              <a:t>Deformazioni assiali</a:t>
            </a:r>
            <a:endParaRPr lang="en-I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2976F4-703C-FE5C-0B4E-5FDE8D3EAF8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T" dirty="0"/>
          </a:p>
        </p:txBody>
      </p:sp>
    </p:spTree>
    <p:extLst>
      <p:ext uri="{BB962C8B-B14F-4D97-AF65-F5344CB8AC3E}">
        <p14:creationId xmlns:p14="http://schemas.microsoft.com/office/powerpoint/2010/main" val="40403317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4143DD-9E9E-6990-1166-B366F59F1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IT" dirty="0"/>
              <a:t>Relazione puntuale tra allungamento e dilatazione</a:t>
            </a:r>
          </a:p>
        </p:txBody>
      </p:sp>
      <p:pic>
        <p:nvPicPr>
          <p:cNvPr id="10" name="Picture 9" descr="\documentclass{article}&#10;\usepackage{amsmath,bbm,mathrsfs}&#10;\setlength\parindent{0em}&#10;\usepackage{geometry}&#10;\geometry{textwidth=15cm}&#10;\setlength\parskip{1em}&#10;\pagestyle{empty}&#10;\begin{document}&#10;Ricordiamo la relazione:&#10;$$&#10;\delta(\overline x)=\int_0^{\overline x}\varepsilon(x)dx\qquad \qquad (*)&#10;$$&#10;che fornisce l'allungamento del tratto $(0,\overline x)$.&#10;&#10;\`E utile osservare che&#10;$$&#10;\delta(x_2)-\delta(x_1)=\int_{x_1}^{x_2}\varepsilon(x)d x\qquad\qquad (**)&#10;$$&#10;\`e l'allungamento del tratto di trave compreso tra $x=x_1$ e $x=x_2$.&#10;&#10;Derivando la (*) rispetto a $\overline x$, troviamo la relazione generale tra allungamento e dilatazione:&#10;$$&#10;\frac{d\delta}{dx}=\varepsilon.&#10;$$&#10;Questa equazione, scritta nella forma&#10;$$&#10;d\delta=\varepsilon dx&#10;$$&#10;\`e l'analogo della (**) per un concio $dx$.&#10;&#10;\end{document}" title="IguanaTex Bitmap Display">
            <a:extLst>
              <a:ext uri="{FF2B5EF4-FFF2-40B4-BE49-F238E27FC236}">
                <a16:creationId xmlns:a16="http://schemas.microsoft.com/office/drawing/2014/main" id="{A101EC05-8A41-32FE-D41C-5719B0A80AB9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969648" y="1418840"/>
            <a:ext cx="9212319" cy="49516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1308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18AFFC-6441-3452-08AE-47962A0EA1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T" dirty="0"/>
              <a:t>Equazione di differenziale di equilibrio per la trave tesa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62AF209-8714-A838-3508-D0337AC3CC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5167312"/>
            <a:ext cx="5372019" cy="13255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9326D2-5B81-345B-5895-93E49027B68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88533" y="5167311"/>
            <a:ext cx="2977418" cy="1325563"/>
          </a:xfrm>
          <a:prstGeom prst="rect">
            <a:avLst/>
          </a:prstGeom>
        </p:spPr>
      </p:pic>
      <p:pic>
        <p:nvPicPr>
          <p:cNvPr id="10" name="Picture 9" descr="\documentclass{article}&#10;\usepackage{amsmath,bbm,mathrsfs}&#10;\setlength\parindent{0em}&#10;\usepackage{geometry}&#10;\geometry{textwidth=10cm}&#10;\setlength\parskip{1em}&#10;\pagestyle{empty}&#10;\begin{document}&#10;&#10;Imponendo l'equilibrio di un concio infinitesimo $dx$, si trova:&#10;$$&#10;N(x+dx)-N(x)+q(x)dx=0,&#10;$$&#10;da cui segue l'equazione di equilibrio:&#10;$$&#10;\frac{dN}{dx}+q=0.&#10;$$&#10;&#10;&#10;\end{document}" title="IguanaTex Bitmap Display">
            <a:extLst>
              <a:ext uri="{FF2B5EF4-FFF2-40B4-BE49-F238E27FC236}">
                <a16:creationId xmlns:a16="http://schemas.microsoft.com/office/drawing/2014/main" id="{C7CC9B19-BC79-047E-FA1A-1BE7DBFA6A9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94282" y="2034312"/>
            <a:ext cx="5404977" cy="1746856"/>
          </a:xfrm>
          <a:prstGeom prst="rect">
            <a:avLst/>
          </a:prstGeom>
        </p:spPr>
      </p:pic>
      <p:pic>
        <p:nvPicPr>
          <p:cNvPr id="14" name="Picture 13" descr="\documentclass{article}&#10;\usepackage{amsmath,bbm,mathrsfs}&#10;\setlength\parindent{0em}&#10;\usepackage{geometry}&#10;\geometry{textwidth=10cm}&#10;\setlength\parskip{1em}&#10;\pagestyle{empty}&#10;\begin{document}&#10;&#10;Combinando l'equazione di equilibrio con la relazione tra allungamento e dilatazione&#10;$$&#10;\frac{d\delta}{dx}=\varepsilon&#10;$$&#10;e con la legge di Hooke generalizzata per la barra&#10;$$&#10;\varepsilon=\frac N{EA}+\alpha\Delta T,&#10;$$&#10;si arriva all'equazione differenziale della trave tesa/compressa&#10;$$&#10;\frac d{dx}\Big(\frac{d\delta}{dx}EA-\alpha\Delta T\Big)+q=0.&#10;$$&#10;&#10;\end{document}" title="IguanaTex Bitmap Display">
            <a:extLst>
              <a:ext uri="{FF2B5EF4-FFF2-40B4-BE49-F238E27FC236}">
                <a16:creationId xmlns:a16="http://schemas.microsoft.com/office/drawing/2014/main" id="{277C490C-9A2A-2D1B-96F3-9EB4221733FA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210218" y="1530910"/>
            <a:ext cx="5722715" cy="2831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37131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6C2DD4-1C0D-55AF-332F-6AD9FD613A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T" dirty="0"/>
              <a:t>Funzione spostamento e sua relazione con l’allungamento</a:t>
            </a:r>
          </a:p>
        </p:txBody>
      </p:sp>
      <p:pic>
        <p:nvPicPr>
          <p:cNvPr id="7" name="Picture 6" descr="\documentclass{article}&#10;\usepackage{amsmath,bbm,mathrsfs}&#10;\setlength\parindent{0em}&#10;\usepackage{geometry}&#10;\geometry{textwidth=10cm}&#10;\setlength\parskip{1em}&#10;\pagestyle{empty}&#10;\begin{document}&#10;Spesso \`e conveniente formulare l'equazione differenziale della trave tesa-compressa in termini dello spostamento $w(x)$ che la sezione $x$ subisce lungo la direzione dell'asse $x$.&#10;&#10;Tra spostamento $w(x)$ e allungamento $\delta(x)$ sussiste la relazione&#10;$$&#10;w(x)=w(0)+\delta(x).&#10;$$&#10;&#10;Se, in particolare, $\delta(x)=0$, allora il tratto $(0,x)$ non si deforma, e gli spostamenti dei suoi estremi coincidono.&#10;&#10;Se $w(0)=0$, allora l'estremo $x=0$ non si sposta, e lo spostamento $w(x)$ coincide con l'allungamento.&#10;&#10;\end{document}" title="IguanaTex Bitmap Display">
            <a:extLst>
              <a:ext uri="{FF2B5EF4-FFF2-40B4-BE49-F238E27FC236}">
                <a16:creationId xmlns:a16="http://schemas.microsoft.com/office/drawing/2014/main" id="{CF35015F-ADB8-260A-17C1-8D15D42B025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501900" y="1460500"/>
            <a:ext cx="71882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36406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E5B6-8786-E946-ACFD-FE33064D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5141" y="0"/>
            <a:ext cx="10515600" cy="1325563"/>
          </a:xfrm>
        </p:spPr>
        <p:txBody>
          <a:bodyPr/>
          <a:lstStyle/>
          <a:p>
            <a:r>
              <a:rPr lang="en-IT" dirty="0"/>
              <a:t>Relazione tra spostamento e dilatazione</a:t>
            </a:r>
          </a:p>
        </p:txBody>
      </p:sp>
      <p:pic>
        <p:nvPicPr>
          <p:cNvPr id="7" name="Picture 6" descr="\documentclass{article}&#10;\usepackage{amsmath,bbm,mathrsfs}&#10;\setlength\parindent{0em}&#10;\usepackage{geometry}&#10;\geometry{textwidth=10cm}&#10;\setlength\parskip{1em}&#10;\pagestyle{empty}&#10;\begin{document}&#10;Derivando rispetto a $x$ la relazione&#10;$$&#10;w(x)=w(0)+\delta(x)&#10;$$&#10;troviamo&#10;$$&#10;\frac {dw}{dx}=\frac {d\delta}{dx}.&#10;$$&#10;Ricordando che $d\delta/dx=\varepsilon$, segue che l'equazione di compatibilit\`a in forma puntuale si scrive:&#10;$$&#10;\frac {dw}{dx}=\varepsilon.&#10;$$&#10;Dunque, in termini della funzione spostamento $w(x)$, l'equazione differenziale della trave tesa si scrive&#10;$$&#10;\frac{d}{dx}\Big(EA\frac{dw}{dx}-\alpha\Delta T\Big)+q=0.&#10;$$&#10;&#10;&#10;&#10;&#10;\end{document}" title="IguanaTex Bitmap Display">
            <a:extLst>
              <a:ext uri="{FF2B5EF4-FFF2-40B4-BE49-F238E27FC236}">
                <a16:creationId xmlns:a16="http://schemas.microsoft.com/office/drawing/2014/main" id="{2620C559-F109-F4E1-2044-A0A4153F6488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566352" y="1325563"/>
            <a:ext cx="7188200" cy="4927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332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0AE782-4EF2-38F3-B8F1-2CBD66F5F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T" dirty="0"/>
              <a:t>Calcolo delle deformazioni nelle travi soggette a trazione o compressione</a:t>
            </a:r>
          </a:p>
        </p:txBody>
      </p:sp>
      <p:pic>
        <p:nvPicPr>
          <p:cNvPr id="25" name="Picture 24" descr="\documentclass{article}&#10;\usepackage{amsmath,bbm,mathrsfs}&#10;\setlength\parindent{0em}&#10;\usepackage{geometry}&#10;\geometry{textwidth=19cm}&#10;\setlength\parskip{1em}&#10;\pagestyle{empty}&#10;\begin{document}&#10;&#10;Il principio di Saint-Venant stabilisce che lo stato di sollecitazione in una trave caricata solo agli estremi \`e costante sulla sezione. &#10;&#10;Ne segue che, per una trave caricata alle basi, a distanza sufficiente dalle basi stesse, la forza normale e la tensione sono legate dalla relazione&#10;$$&#10;N=\sigma A.&#10;$$&#10;Dalla legge di Hooke segue inoltre che, punto per punto, la dilatazione lungo la direzione assiale e la tensione normale sono legate da&#10;$$&#10;\varepsilon=\frac\sigma E,&#10;$$&#10;essendo $E$ il modulo di Young. Dunque anche $\varepsilon$ \`e costante e pertanto la dilatazione media, definita dalla formula&#10;$$&#10;\varepsilon_{\rm avg}=\frac\delta L&#10;$$&#10;dove $\delta$ \`e l'allungamento e $L$ \`e la lunghezza iniziale, coincide con la dilatazione puntuale:&#10;$$&#10;\frac{L'-L}{L}=:\varepsilon_{\rm avg}=\varepsilon,&#10;$$&#10;dove $L'$ indica la lunghezza finale. Indicando con $\delta=L'-L$ l'allungamento, possiamo scrivere&#10;$$&#10;\delta=L'-L=\varepsilon L=\frac{N}{EA}L.&#10;$$&#10;&#10;&#10;&#10;&#10;&#10;\end{document}" title="IguanaTex Bitmap Display">
            <a:extLst>
              <a:ext uri="{FF2B5EF4-FFF2-40B4-BE49-F238E27FC236}">
                <a16:creationId xmlns:a16="http://schemas.microsoft.com/office/drawing/2014/main" id="{769BD3CD-A366-E178-3F2F-99D3B38AF89D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24738" y="1325563"/>
            <a:ext cx="10942524" cy="54305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19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0DE9A7F-C4E5-A9D5-355A-9BD849A468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50425" y="4762500"/>
            <a:ext cx="6438900" cy="2095500"/>
          </a:xfrm>
          <a:prstGeom prst="rect">
            <a:avLst/>
          </a:prstGeom>
        </p:spPr>
      </p:pic>
      <p:pic>
        <p:nvPicPr>
          <p:cNvPr id="14" name="Picture 13" descr="\documentclass{article}&#10;\usepackage{amsmath,bbm,mathrsfs}&#10;\setlength\parindent{0em}&#10;\usepackage{geometry}&#10;\geometry{textwidth=17cm}&#10;\setlength\parskip{1em}&#10;\pagestyle{empty}&#10;\begin{document}&#10;&#10;Nel caso di travi caricate da sistemi di forze assiali disposte in maniera generica, e con sezione costante a tratti, come nella trave in figura, la forza normale \`e anche essa costante a tratti.&#10;&#10;La trave pu\`o essere pensata come una successione di travi disposte in serie. &#10;&#10;Nella trave in figura, ad esempio, applicando il metodo delle sezioni si trova che $N$ \`e costante nel tratto AB, nel tratto BC e nel tratto CD, e vale:&#10;$$&#10;N_{AB}=-36kN, \qquad N_{BC}=9kN,\qquad N_{CD}=27kN.&#10;$$&#10;I tratti AB, BC, e CD si deformano in modo uniforme, e i loro allungamenti valgono&#10;$$&#10;\delta_{AB}=\frac{N_{AB}}{E A_{AB}},\qquad \delta_{BC}=\frac{N_{BC}}{E A_{BC}},\qquad \delta_{CD}=\frac{N_{CD}}{E A_{CD}}.&#10;$$&#10;L'allungamento complessivo \`e la somma degli allungamenti di ciascun tratto&#10;$$&#10;\delta=\frac{N_{AB}}{E A_{AB}}+\frac{N_{BC}}{E A_{BC}}+\frac{N_{CD}}{E A_{CD}}&#10;$$&#10;\end{document}" title="IguanaTex Bitmap Display">
            <a:extLst>
              <a:ext uri="{FF2B5EF4-FFF2-40B4-BE49-F238E27FC236}">
                <a16:creationId xmlns:a16="http://schemas.microsoft.com/office/drawing/2014/main" id="{53D7C460-345B-CB0C-42CA-E18E2129911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341586" y="295166"/>
            <a:ext cx="11256579" cy="4820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13771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16" descr="\documentclass{article}&#10;\usepackage{amsmath,bbm,mathrsfs}&#10;\setlength\parindent{0em}&#10;\usepackage{geometry}&#10;\geometry{textwidth=16cm}&#10;\setlength\parskip{1em}&#10;\pagestyle{empty}&#10;\begin{document}&#10;&#10;La formula precedente pu\`o essere generalizzata al caso di una barra suddivisibile in $N$ elementi in serie tale che, in ciascun tratto $i$&#10;&#10;- la forza normale $N_i$&#10;&#10;- l'area $A_i$ della sezione &#10;&#10;- il modulo di Young $E_i$&#10;&#10;siano costanti. Si ha:&#10;$$&#10;\delta=\sum_{i=1}^N\varepsilon_iL_i=\sum_{i=1}^N \frac{N_i}{E_i A_i}L_i&#10;$$&#10;dove $L_i$ \`e la lunghezza iniziale del tratto $i$.&#10;&#10;&#10;\end{document}" title="IguanaTex Bitmap Display">
            <a:extLst>
              <a:ext uri="{FF2B5EF4-FFF2-40B4-BE49-F238E27FC236}">
                <a16:creationId xmlns:a16="http://schemas.microsoft.com/office/drawing/2014/main" id="{E1291BC9-A9FB-9B17-5483-0E8D75A02BD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469462" y="280276"/>
            <a:ext cx="11506200" cy="393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437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DD5363-56A0-DE13-0734-5E0B999DC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538" y="0"/>
            <a:ext cx="10515600" cy="1325563"/>
          </a:xfrm>
        </p:spPr>
        <p:txBody>
          <a:bodyPr/>
          <a:lstStyle/>
          <a:p>
            <a:r>
              <a:rPr lang="en-IT" dirty="0"/>
              <a:t>Relazione allungamento-dilatazione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5A36A2A-1B32-9FA9-2D51-C0D4B9BA2B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2470" y="2253839"/>
            <a:ext cx="4762495" cy="1175161"/>
          </a:xfrm>
          <a:prstGeom prst="rect">
            <a:avLst/>
          </a:prstGeom>
        </p:spPr>
      </p:pic>
      <p:pic>
        <p:nvPicPr>
          <p:cNvPr id="4" name="Picture 3" descr="\documentclass{article}&#10;\usepackage{amsmath,bbm,mathrsfs}&#10;\setlength\parindent{0em}&#10;\usepackage{geometry}&#10;\geometry{textwidth=10cm}&#10;\setlength\parskip{1em}&#10;\pagestyle{empty}&#10;\begin{document}&#10;&#10;Se in una trave $AB$ di lunghezza $L$ la dilatazione normale $\varepsilon$ \`e costante, l'allungamento \`e&#10;$$&#10;\delta=\varepsilon L.&#10;$$&#10;Nel caso in cui la trave sia costituita da $N$ tratti in ciascuno dei quali $\varepsilon$ \`e costante:&#10;$$&#10;\delta=\sum_{i=1}^N\varepsilon_iL_i.&#10;$$&#10;La precedente equazione si generalizza al caso in cui $\varepsilon$ sia una funzione integrabile:&#10;$$&#10;\delta=\int_0^L \varepsilon(x)dx.&#10;$$&#10;\`E utile osservare che la quantit\`a&#10;$$&#10;\delta(\overline x)=\int_0^{\overline x} \varepsilon(\overline x)d\overline x\qquad\qquad (*)&#10;$$&#10;rappresenta l'allungamento del tratto di trave compreso tra $x=0$ e $x=\overline x$. &#10;&#10;&#10;&#10;\end{document}" title="IguanaTex Bitmap Display">
            <a:extLst>
              <a:ext uri="{FF2B5EF4-FFF2-40B4-BE49-F238E27FC236}">
                <a16:creationId xmlns:a16="http://schemas.microsoft.com/office/drawing/2014/main" id="{C3271698-2EB0-5BD8-6011-D37F1A2C26D0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287035" y="1291333"/>
            <a:ext cx="5860642" cy="5097109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94D8255D-5600-2A96-5F97-E1CF0F2739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78283" y="4719012"/>
            <a:ext cx="3472248" cy="15458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22655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34EE81D-68A8-AC86-ABB0-DFE6C68BDED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8872" y="641350"/>
            <a:ext cx="3200400" cy="5575300"/>
          </a:xfrm>
          <a:prstGeom prst="rect">
            <a:avLst/>
          </a:prstGeom>
        </p:spPr>
      </p:pic>
      <p:pic>
        <p:nvPicPr>
          <p:cNvPr id="15" name="Picture 14" descr="\documentclass{article}&#10;\usepackage{amsmath,bbm,mathrsfs}&#10;\setlength\parindent{0em}&#10;\usepackage{geometry}&#10;\geometry{textwidth=15cm}&#10;\setlength\parskip{1em}&#10;\pagestyle{empty}&#10;\begin{document}&#10;&#10;La formula appena vista non \`e applicabile al seguente problema. &#10;&#10;Calcolare lo spostamento verso il basso dell'estremo libero del in figura, costituito da un materiale con peso specifico $\gamma=6kN/m^3$ e modulo di Young $E=9$GPa.&#10;&#10;Mediante il metodo delle sezioni, si trova che la forza normale $N(y)$ in corridpondenza della sezione $y$ \`e pari al peso &#10;$$&#10;W(y)=\frac 1 3 \pi x^2 y = \frac{1}{3} \pi 0.01 y^3&#10;$$&#10;della porzione di cono che si trova al di sotto della sezione in questione..&#10;&#10;&#10;&#10;\end{document}" title="IguanaTex Bitmap Display">
            <a:extLst>
              <a:ext uri="{FF2B5EF4-FFF2-40B4-BE49-F238E27FC236}">
                <a16:creationId xmlns:a16="http://schemas.microsoft.com/office/drawing/2014/main" id="{46B5BB43-50C0-96B8-595A-FC35F16BFA2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3997577" y="305019"/>
            <a:ext cx="7952685" cy="21331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84A1566-D85F-04BA-557A-1613B9CD23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97577" y="3306457"/>
            <a:ext cx="2581899" cy="2883815"/>
          </a:xfrm>
          <a:prstGeom prst="rect">
            <a:avLst/>
          </a:prstGeom>
        </p:spPr>
      </p:pic>
      <p:pic>
        <p:nvPicPr>
          <p:cNvPr id="19" name="Picture 18" descr="\documentclass{article}&#10;\usepackage{amsmath,bbm,mathrsfs}&#10;\setlength\parindent{0em}&#10;\usepackage{geometry}&#10;\geometry{textwidth=10cm}&#10;\setlength\parskip{1em}&#10;\pagestyle{empty}&#10;\begin{document}&#10;&#10;Supponendo che $\sigma$ e $\varepsilon$ siano costanti su ogni sezione, e applicando la legge di Hooke, troviamo&#10;\begin{equation}&#10;\varepsilon(y)=\frac{N(y)}{EA(y)},&#10;\end{equation}&#10;dove $A(y)=\pi x^2=\pi 0.01 y^2$.&#10;&#10;Per calcolare l'allungamento $\delta$, suddividiamo la trave in infiniti elementi di lunghezza $dy$.&#10;&#10;Ognuno di questi elementi subisce l'allungamento &#10;$$&#10;d\delta=\varepsilon dy.&#10;$$&#10;&#10;L'allungamento complessivo $\delta$ pu\`o essere scritto integrando &#10;$$&#10;\delta=\int_0^h \varepsilon(y)dy=\int_0^H\frac{N(y)}{EA(y)}{\rm d}y=1\mu\text{m}.&#10;$$1&#10;&#10;\end{document}" title="IguanaTex Bitmap Display">
            <a:extLst>
              <a:ext uri="{FF2B5EF4-FFF2-40B4-BE49-F238E27FC236}">
                <a16:creationId xmlns:a16="http://schemas.microsoft.com/office/drawing/2014/main" id="{3106854E-74BF-2FDC-A4AD-1445683A3565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6901793" y="2659818"/>
            <a:ext cx="5048469" cy="4281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55297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06F99A-CFE1-60F7-4F2D-92A3906BA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007" y="0"/>
            <a:ext cx="10515600" cy="1325563"/>
          </a:xfrm>
        </p:spPr>
        <p:txBody>
          <a:bodyPr/>
          <a:lstStyle/>
          <a:p>
            <a:r>
              <a:rPr lang="en-IT" dirty="0"/>
              <a:t>Metodo delle forze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D0565D7-544C-5640-0237-9E483ABE11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59078" y="1325563"/>
            <a:ext cx="2922058" cy="3341030"/>
          </a:xfrm>
          <a:prstGeom prst="rect">
            <a:avLst/>
          </a:prstGeom>
        </p:spPr>
      </p:pic>
      <p:pic>
        <p:nvPicPr>
          <p:cNvPr id="9" name="Picture 8" descr="\documentclass{article}&#10;\usepackage{amsmath,bbm,mathrsfs}&#10;\setlength\parindent{0em}&#10;\usepackage{geometry}&#10;\geometry{textwidth=10cm}&#10;\setlength\parskip{1em}&#10;\pagestyle{empty}&#10;\begin{document}&#10;&#10;La trave in figura costituisce un esempio di struttura {\bf staticamente indeterminata}: le reazioni $F_A$ e $F_B$ non possono essere determinate mediante l'equilibrio, poich\'e a fronte dell'equazione di equilibrio&#10;$$&#10;F_B+F_A-500 \mathrm{~N}=0&#10;$$&#10;abbiamo due reazioni vincolari incognite.&#10;&#10;\end{document}" title="IguanaTex Bitmap Display">
            <a:extLst>
              <a:ext uri="{FF2B5EF4-FFF2-40B4-BE49-F238E27FC236}">
                <a16:creationId xmlns:a16="http://schemas.microsoft.com/office/drawing/2014/main" id="{F773CE5F-AFED-31F3-003A-018F26946454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4869793" y="82591"/>
            <a:ext cx="5924331" cy="157005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190B4BF-5BA4-2BDE-94ED-B03508B59DD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135315" y="1325563"/>
            <a:ext cx="1306990" cy="3235927"/>
          </a:xfrm>
          <a:prstGeom prst="rect">
            <a:avLst/>
          </a:prstGeom>
        </p:spPr>
      </p:pic>
      <p:pic>
        <p:nvPicPr>
          <p:cNvPr id="17" name="Picture 16" descr="\documentclass{article}&#10;\usepackage{amsmath,bbm,mathrsfs}&#10;\setlength\parindent{0em}&#10;\usepackage{geometry}&#10;\geometry{textwidth=10cm}&#10;\setlength\parskip{1em}&#10;\pagestyle{empty}&#10;\begin{document}&#10;Tuttavia, la presenza dei due vincoli fornisce l'ulteriore equazione&#10;$$&#10;\delta_{A/B}=0,&#10;$$&#10;detta {\bf di compatibilit\`a}. Poich\'e conosciamo il modulo di Young del materiale che costituisce la sezione, l'equazione di compatibilit\`a si traduce in una condizione sulla forza normale:&#10;$$&#10;\delta_{A/B}=\int_0^L \frac{N}{EA}dx.&#10;$$&#10;Per l'equilibrio deve essere $N=F_A$ nel tratto $AC$ e $N=-F_B$ nel tratto BC. Ne segue&#10;$$&#10;\frac{F_A(2 \mathrm{~m})}{A E}-\frac{F_B(3 \mathrm{~m})}{A E}=0&#10;$$&#10;e dunque, &#10;$$&#10;F_A=300 \mathrm{~N} \text { e } F_B=200 \mathrm{~N}.&#10;$$&#10;&#10;\end{document}" title="IguanaTex Bitmap Display">
            <a:extLst>
              <a:ext uri="{FF2B5EF4-FFF2-40B4-BE49-F238E27FC236}">
                <a16:creationId xmlns:a16="http://schemas.microsoft.com/office/drawing/2014/main" id="{270A880A-B2A9-9E9C-00F6-44CC3295CF89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7"/>
          <a:stretch>
            <a:fillRect/>
          </a:stretch>
        </p:blipFill>
        <p:spPr>
          <a:xfrm>
            <a:off x="4869793" y="1797009"/>
            <a:ext cx="5924331" cy="43124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3387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1574A-593C-429E-02DE-D230448F1D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455" y="-276006"/>
            <a:ext cx="10515600" cy="1325563"/>
          </a:xfrm>
        </p:spPr>
        <p:txBody>
          <a:bodyPr/>
          <a:lstStyle/>
          <a:p>
            <a:r>
              <a:rPr lang="en-IT" dirty="0"/>
              <a:t>Dilatazioni termiche</a:t>
            </a:r>
          </a:p>
        </p:txBody>
      </p:sp>
      <p:pic>
        <p:nvPicPr>
          <p:cNvPr id="9" name="Picture 8" descr="\documentclass{article}&#10;\usepackage{amsmath,bbm,mathrsfs}&#10;\setlength\parindent{0em}&#10;\usepackage{geometry}&#10;\geometry{textwidth=10cm}&#10;\setlength\parskip{1em}&#10;\pagestyle{empty}&#10;\begin{document}&#10;Se un materiale subisce una variazione uniforme di temperatura $\Delta T$, rispetto a uno stato di riferimento, tale variazione produce una dilatazione &#10;$$&#10;\varepsilon_T=\alpha\Delta T&#10;$$&#10;dove $\alpha$ ($1/^\circ$C) \`e il coefficiente di dilatazione termica. &#10;&#10;Per sovrapposizione, la dilatazione \`e&#10;$$&#10;\varepsilon=\frac \sigma E+\alpha\Delta T.&#10;$$&#10;&#10;In una barra di sezione $A$, otteniamo&#10;$$&#10;\varepsilon=\frac{N}{EA}+\alpha\Delta T,&#10;$$&#10;&#10;Se la barra ha sezione costante, lunghezza $L$, e $N$, $\Delta T$ costanti:&#10;$$&#10;\delta=\delta_E+\delta_T=\frac{N}{EA}L+\alpha\Delta T L&#10;$$&#10;&#10;&#10;&#10;\end{document}" title="IguanaTex Bitmap Display">
            <a:extLst>
              <a:ext uri="{FF2B5EF4-FFF2-40B4-BE49-F238E27FC236}">
                <a16:creationId xmlns:a16="http://schemas.microsoft.com/office/drawing/2014/main" id="{FFC5F995-184D-03D9-E48C-9A4A630B297B}"/>
              </a:ext>
            </a:extLst>
          </p:cNvPr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206704" y="776289"/>
            <a:ext cx="7188200" cy="599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83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D8EEDC-7169-6F0F-D8F7-FD2093A044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5908" y="2601698"/>
            <a:ext cx="10515600" cy="1325563"/>
          </a:xfrm>
        </p:spPr>
        <p:txBody>
          <a:bodyPr/>
          <a:lstStyle/>
          <a:p>
            <a:r>
              <a:rPr lang="en-IT" dirty="0"/>
              <a:t>Formulazione del problema in termini di allungamento e spostamento</a:t>
            </a:r>
          </a:p>
        </p:txBody>
      </p:sp>
    </p:spTree>
    <p:extLst>
      <p:ext uri="{BB962C8B-B14F-4D97-AF65-F5344CB8AC3E}">
        <p14:creationId xmlns:p14="http://schemas.microsoft.com/office/powerpoint/2010/main" val="143318136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67"/>
  <p:tag name="ORIGINALWIDTH" val="538"/>
  <p:tag name="OUTPUTTYPE" val="PDF"/>
  <p:tag name="IGUANATEXVERSION" val="160"/>
  <p:tag name="LATEXADDIN" val="\documentclass{article}&#10;\usepackage{amsmath,bbm,mathrsfs}&#10;\setlength\parindent{0em}&#10;\usepackage{geometry}&#10;\geometry{textwidth=19cm}&#10;\setlength\parskip{1em}&#10;\pagestyle{empty}&#10;\begin{document}&#10;&#10;Il principio di Saint-Venant stabilisce che lo stato di sollecitazione in una trave caricata solo agli estremi \`e costante sulla sezione. &#10;&#10;Ne segue che, per una trave caricata alle basi, a distanza sufficiente dalle basi stesse, la forza normale e la tensione sono legate dalla relazione&#10;$$&#10;N=\sigma A.&#10;$$&#10;Dalla legge di Hooke segue inoltre che, punto per punto, la dilatazione lungo la direzione assiale e la tensione normale sono legate da&#10;$$&#10;\varepsilon=\frac\sigma E,&#10;$$&#10;essendo $E$ il modulo di Young. Dunque anche $\varepsilon$ \`e costante e pertanto la dilatazione media, definita dalla formula&#10;$$&#10;\varepsilon_{\rm avg}=\frac\delta L&#10;$$&#10;dove $\delta$ \`e l'allungamento e $L$ \`e la lunghezza iniziale, coincide con la dilatazione puntuale:&#10;$$&#10;\frac{L'-L}{L}=:\varepsilon_{\rm avg}=\varepsilon,&#10;$$&#10;dove $L'$ indica la lunghezza finale. Indicando con $\delta=L'-L$ l'allungamento, possiamo scrivere&#10;$$&#10;\delta=L'-L=\varepsilon L=\frac{N}{EA}L.&#10;$$&#10;&#10;&#10;&#10;&#10;&#10;\end{document}"/>
  <p:tag name="IGUANATEXSIZE" val="20"/>
  <p:tag name="IGUANATEXCURSOR" val="12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15"/>
  <p:tag name="ORIGINALWIDTH" val="400"/>
  <p:tag name="OUTPUTTYPE" val="PDF"/>
  <p:tag name="IGUANATEXVERSION" val="160"/>
  <p:tag name="LATEXADDIN" val="\documentclass{article}&#10;\usepackage{amsmath,bbm,mathrsfs}&#10;\setlength\parindent{0em}&#10;\usepackage{geometry}&#10;\geometry{textwidth=15cm}&#10;\setlength\parskip{1em}&#10;\pagestyle{empty}&#10;\begin{document}&#10;Ricordiamo la relazione:&#10;$$&#10;\delta(\overline x)=\int_0^{\overline x}\varepsilon(x)dx\qquad \qquad (*)&#10;$$&#10;che fornisce l'allungamento del tratto $(0,\overline x)$.&#10;&#10;\`E utile osservare che&#10;$$&#10;\delta(x_2)-\delta(x_1)=\int_{x_1}^{x_2}\varepsilon(x)d x\qquad\qquad (**)&#10;$$&#10;\`e l'allungamento del tratto di trave compreso tra $x=x_1$ e $x=x_2$.&#10;&#10;Derivando la (*) rispetto a $\overline x$, troviamo la relazione generale tra allungamento e dilatazione:&#10;$$&#10;\frac{d\delta}{dx}=\varepsilon.&#10;$$&#10;Questa equazione, scritta nella forma&#10;$$&#10;d\delta=\varepsilon dx&#10;$$&#10;\`e l'analogo della (**) per un concio $dx$.&#10;&#10;\end{document}"/>
  <p:tag name="IGUANATEXSIZE" val="20"/>
  <p:tag name="IGUANATEXCURSOR" val="354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85"/>
  <p:tag name="ORIGINALWIDTH" val="26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Imponendo l'equilibrio di un concio infinitesimo $dx$, si trova:&#10;$$&#10;N(x+dx)-N(x)+q(x)dx=0,&#10;$$&#10;da cui segue l'equazione di equilibrio:&#10;$$&#10;\frac{dN}{dx}+q=0.&#10;$$&#10;&#10;&#10;\end{document}"/>
  <p:tag name="IGUANATEXSIZE" val="20"/>
  <p:tag name="IGUANATEXCURSOR" val="35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40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Combinando l'equazione di equilibrio con la relazione tra allungamento e dilatazione&#10;$$&#10;\frac{d\delta}{dx}=\varepsilon&#10;$$&#10;e con la legge di Hooke generalizzata per la barra&#10;$$&#10;\varepsilon=\frac N{EA}+\alpha\Delta T,&#10;$$&#10;si arriva all'equazione differenziale della trave tesa/compressa&#10;$$&#10;\frac d{dx}\Big(\frac{d\delta}{dx}EA-\alpha\Delta T\Big)+q=0.&#10;$$&#10;&#10;\end{document}"/>
  <p:tag name="IGUANATEXSIZE" val="20"/>
  <p:tag name="IGUANATEXCURSOR" val="40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Spesso \`e conveniente formulare l'equazione differenziale della trave tesa-compressa in termini dello spostamento $w(x)$ che la sezione $x$ subisce lungo la direzione dell'asse $x$.&#10;&#10;Tra spostamento $w(x)$ e allungamento $\delta(x)$ sussiste la relazione&#10;$$&#10;w(x)=w(0)+\delta(x).&#10;$$&#10;&#10;Se, in particolare, $\delta(x)=0$, allora il tratto $(0,x)$ non si deforma, e gli spostamenti dei suoi estremi coincidono.&#10;&#10;Se $w(0)=0$, allora l'estremo $x=0$ non si sposta, e lo spostamento $w(x)$ coincide con l'allungamento.&#10;&#10;\end{document}"/>
  <p:tag name="IGUANATEXSIZE" val="20"/>
  <p:tag name="IGUANATEXCURSOR" val="70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94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Derivando rispetto a $x$ la relazione&#10;$$&#10;w(x)=w(0)+\delta(x)&#10;$$&#10;troviamo&#10;$$&#10;\frac {dw}{dx}=\frac {d\delta}{dx}.&#10;$$&#10;Ricordando che $d\delta/dx=\varepsilon$, segue che l'equazione di compatibilit\`a in forma puntuale si scrive:&#10;$$&#10;\frac {dw}{dx}=\varepsilon.&#10;$$&#10;Dunque, in termini della funzione spostamento $w(x)$, l'equazione differenziale della trave tesa si scrive&#10;$$&#10;\frac{d}{dx}\Big(EA\frac{dw}{dx}-\alpha\Delta T\Big)+q=0.&#10;$$&#10;&#10;&#10;&#10;&#10;\end{document}"/>
  <p:tag name="IGUANATEXSIZE" val="20"/>
  <p:tag name="IGUANATEXCURSOR" val="61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"/>
  <p:tag name="ORIGINALWIDTH" val="481"/>
  <p:tag name="OUTPUTTYPE" val="PDF"/>
  <p:tag name="IGUANATEXVERSION" val="160"/>
  <p:tag name="LATEXADDIN" val="\documentclass{article}&#10;\usepackage{amsmath,bbm,mathrsfs}&#10;\setlength\parindent{0em}&#10;\usepackage{geometry}&#10;\geometry{textwidth=17cm}&#10;\setlength\parskip{1em}&#10;\pagestyle{empty}&#10;\begin{document}&#10;&#10;Nel caso di travi caricate da sistemi di forze assiali disposte in maniera generica, e con sezione costante a tratti, come nella trave in figura, la forza normale \`e anche essa costante a tratti.&#10;&#10;La trave pu\`o essere pensata come una successione di travi disposte in serie. &#10;&#10;Nella trave in figura, ad esempio, applicando il metodo delle sezioni si trova che $N$ \`e costante nel tratto AB, nel tratto BC e nel tratto CD, e vale:&#10;$$&#10;N_{AB}=-36kN, \qquad N_{BC}=9kN,\qquad N_{CD}=27kN.&#10;$$&#10;I tratti AB, BC, e CD si deformano in modo uniforme, e i loro allungamenti valgono&#10;$$&#10;\delta_{AB}=\frac{N_{AB}}{E A_{AB}},\qquad \delta_{BC}=\frac{N_{BC}}{E A_{BC}},\qquad \delta_{CD}=\frac{N_{CD}}{E A_{CD}}.&#10;$$&#10;L'allungamento complessivo \`e la somma degli allungamenti di ciascun tratto&#10;$$&#10;\delta=\frac{N_{AB}}{E A_{AB}}+\frac{N_{BC}}{E A_{BC}}+\frac{N_{CD}}{E A_{CD}}&#10;$$&#10;\end{document}"/>
  <p:tag name="IGUANATEXSIZE" val="20"/>
  <p:tag name="IGUANATEXCURSOR" val="1051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55"/>
  <p:tag name="ORIGINALWIDTH" val="453"/>
  <p:tag name="OUTPUTTYPE" val="PDF"/>
  <p:tag name="IGUANATEXVERSION" val="160"/>
  <p:tag name="LATEXADDIN" val="\documentclass{article}&#10;\usepackage{amsmath,bbm,mathrsfs}&#10;\setlength\parindent{0em}&#10;\usepackage{geometry}&#10;\geometry{textwidth=16cm}&#10;\setlength\parskip{1em}&#10;\pagestyle{empty}&#10;\begin{document}&#10;&#10;La formula precedente pu\`o essere generalizzata al caso di una barra suddivisibile in $N$ elementi in serie tale che, in ciascun tratto $i$&#10;&#10;- la forza normale $N_i$&#10;&#10;- l'area $A_i$ della sezione &#10;&#10;- il modulo di Young $E_i$&#10;&#10;siano costanti. Si ha:&#10;$$&#10;\delta=\sum_{i=1}^N\varepsilon_iL_i=\sum_{i=1}^N \frac{N_i}{E_i A_i}L_i&#10;$$&#10;dove $L_i$ \`e la lunghezza iniziale del tratto $i$.&#10;&#10;&#10;\end{document}"/>
  <p:tag name="IGUANATEXSIZE" val="20"/>
  <p:tag name="IGUANATEXCURSOR" val="310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7"/>
  <p:tag name="ORIGINALWIDTH" val="284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Se in una trave $AB$ di lunghezza $L$ la dilatazione normale $\varepsilon$ \`e costante, l'allungamento \`e&#10;$$&#10;\delta=\varepsilon L.&#10;$$&#10;Nel caso in cui la trave sia costituita da $N$ tratti in ciascuno dei quali $\varepsilon$ \`e costante:&#10;$$&#10;\delta=\sum_{i=1}^N\varepsilon_iL_i.&#10;$$&#10;La precedente equazione si generalizza al caso in cui $\varepsilon$ sia una funzione integrabile:&#10;$$&#10;\delta=\int_0^L \varepsilon(x)dx.&#10;$$&#10;\`E utile osservare che la quantit\`a&#10;$$&#10;\delta(\overline x)=\int_0^{\overline x} \varepsilon(\overline x)d\overline x\qquad\qquad (*)&#10;$$&#10;rappresenta l'allungamento del tratto di trave compreso tra $x=0$ e $x=\overline x$. &#10;&#10;&#10;&#10;\end{document}"/>
  <p:tag name="IGUANATEXSIZE" val="20"/>
  <p:tag name="IGUANATEXCURSOR" val="74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114"/>
  <p:tag name="ORIGINALWIDTH" val="425"/>
  <p:tag name="OUTPUTTYPE" val="PDF"/>
  <p:tag name="IGUANATEXVERSION" val="160"/>
  <p:tag name="LATEXADDIN" val="\documentclass{article}&#10;\usepackage{amsmath,bbm,mathrsfs}&#10;\setlength\parindent{0em}&#10;\usepackage{geometry}&#10;\geometry{textwidth=15cm}&#10;\setlength\parskip{1em}&#10;\pagestyle{empty}&#10;\begin{document}&#10;&#10;La formula appena vista non \`e applicabile al seguente problema. &#10;&#10;Calcolare lo spostamento verso il basso dell'estremo libero del in figura, costituito da un materiale con peso specifico $\gamma=6kN/m^3$ e modulo di Young $E=9$GPa.&#10;&#10;Mediante il metodo delle sezioni, si trova che la forza normale $N(y)$ in corridpondenza della sezione $y$ \`e pari al peso &#10;$$&#10;W(y)=\frac 1 3 \pi x^2 y = \frac{1}{3} \pi 0.01 y^3&#10;$$&#10;della porzione di cono che si trova al di sotto della sezione in questione..&#10;&#10;&#10;&#10;\end{document}"/>
  <p:tag name="IGUANATEXSIZE" val="20"/>
  <p:tag name="IGUANATEXCURSOR" val="58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40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Supponendo che $\sigma$ e $\varepsilon$ siano costanti su ogni sezione, e applicando la legge di Hooke, troviamo&#10;\begin{equation}&#10;\varepsilon(y)=\frac{N(y)}{EA(y)},&#10;\end{equation}&#10;dove $A(y)=\pi x^2=\pi 0.01 y^2$.&#10;&#10;Per calcolare l'allungamento $\delta$, suddividiamo la trave in infiniti elementi di lunghezza $dy$.&#10;&#10;Ognuno di questi elementi subisce l'allungamento &#10;$$&#10;d\delta=\varepsilon dy.&#10;$$&#10;&#10;L'allungamento complessivo $\delta$ pu\`o essere scritto integrando &#10;$$&#10;\delta=\int_0^h \varepsilon(y)dy=\int_0^H\frac{N(y)}{EA(y)}{\rm d}y=1\mu\text{m}.&#10;$$1&#10;&#10;\end{document}"/>
  <p:tag name="IGUANATEXSIZE" val="20"/>
  <p:tag name="IGUANATEXCURSOR" val="406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75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&#10;La trave in figura costituisce un esempio di struttura {\bf staticamente indeterminata}: le reazioni $F_A$ e $F_B$ non possono essere determinate mediante l'equilibrio, poich\'e a fronte dell'equazione di equilibrio&#10;$$&#10;F_B+F_A-500 \mathrm{~N}=0&#10;$$&#10;abbiamo due reazioni vincolari incognite.&#10;&#10;\end{document}"/>
  <p:tag name="IGUANATEXSIZE" val="20"/>
  <p:tag name="IGUANATEXCURSOR" val="482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06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Tuttavia, la presenza dei due vincoli fornisce l'ulteriore equazione&#10;$$&#10;\delta_{A/B}=0,&#10;$$&#10;detta {\bf di compatibilit\`a}. Poich\'e conosciamo il modulo di Young del materiale che costituisce la sezione, l'equazione di compatibilit\`a si traduce in una condizione sulla forza normale:&#10;$$&#10;\delta_{A/B}=\int_0^L \frac{N}{EA}dx.&#10;$$&#10;Per l'equilibrio deve essere $N=F_A$ nel tratto $AC$ e $N=-F_B$ nel tratto BC. Ne segue&#10;$$&#10;\frac{F_A(2 \mathrm{~m})}{A E}-\frac{F_B(3 \mathrm{~m})}{A E}=0&#10;$$&#10;e dunque, &#10;$$&#10;F_A=300 \mathrm{~N} \text { e } F_B=200 \mathrm{~N}.&#10;$$&#10;&#10;\end{document}"/>
  <p:tag name="IGUANATEXSIZE" val="20"/>
  <p:tag name="IGUANATEXCURSOR" val="548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OUTPUTDPI" val="1200"/>
  <p:tag name="ORIGINALHEIGHT" val="236"/>
  <p:tag name="ORIGINALWIDTH" val="283"/>
  <p:tag name="OUTPUTTYPE" val="PDF"/>
  <p:tag name="IGUANATEXVERSION" val="160"/>
  <p:tag name="LATEXADDIN" val="\documentclass{article}&#10;\usepackage{amsmath,bbm,mathrsfs}&#10;\setlength\parindent{0em}&#10;\usepackage{geometry}&#10;\geometry{textwidth=10cm}&#10;\setlength\parskip{1em}&#10;\pagestyle{empty}&#10;\begin{document}&#10;Se un materiale subisce una variazione uniforme di temperatura $\Delta T$, rispetto a uno stato di riferimento, tale variazione produce una dilatazione &#10;$$&#10;\varepsilon_T=\alpha\Delta T&#10;$$&#10;dove $\alpha$ ($1/^\circ$C) \`e il coefficiente di dilatazione termica. &#10;&#10;Per sovrapposizione, la dilatazione \`e&#10;$$&#10;\varepsilon=\frac \sigma E+\alpha\Delta T.&#10;$$&#10;&#10;In una barra di sezione $A$, otteniamo&#10;$$&#10;\varepsilon=\frac{N}{EA}+\alpha\Delta T,&#10;$$&#10;&#10;Se la barra ha sezione costante, lunghezza $L$, e $N$, $\Delta T$ costanti:&#10;$$&#10;\delta=\delta_E+\delta_T=\frac{N}{EA}L+\alpha\Delta T L&#10;$$&#10;&#10;&#10;&#10;\end{document}"/>
  <p:tag name="IGUANATEXSIZE" val="20"/>
  <p:tag name="IGUANATEXCURSOR" val="763"/>
  <p:tag name="TRANSPARENCY" val="True"/>
  <p:tag name="LATEXENGINEID" val="0"/>
  <p:tag name="TEMPFOLDER" val="/private/var/folders/bl/qr6kzqqj6dq26b3546l3vykm0000gn/T/com.microsoft.Powerpoint/TemporaryItems/"/>
  <p:tag name="LATEXFORMHEIGHT" val="426,65"/>
  <p:tag name="LATEXFORMWIDTH" val="513,35"/>
  <p:tag name="LATEXFORMWRAP" val="True"/>
  <p:tag name="BITMAPVECTOR" val="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55</Words>
  <Application>Microsoft Macintosh PowerPoint</Application>
  <PresentationFormat>Widescreen</PresentationFormat>
  <Paragraphs>10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Deformazioni assiali</vt:lpstr>
      <vt:lpstr>Calcolo delle deformazioni nelle travi soggette a trazione o compressione</vt:lpstr>
      <vt:lpstr>PowerPoint Presentation</vt:lpstr>
      <vt:lpstr>PowerPoint Presentation</vt:lpstr>
      <vt:lpstr>Relazione allungamento-dilatazione</vt:lpstr>
      <vt:lpstr>PowerPoint Presentation</vt:lpstr>
      <vt:lpstr>Metodo delle forze</vt:lpstr>
      <vt:lpstr>Dilatazioni termiche</vt:lpstr>
      <vt:lpstr>Formulazione del problema in termini di allungamento e spostamento</vt:lpstr>
      <vt:lpstr>Relazione puntuale tra allungamento e dilatazione</vt:lpstr>
      <vt:lpstr>Equazione di differenziale di equilibrio per la trave tesa</vt:lpstr>
      <vt:lpstr>Funzione spostamento e sua relazione con l’allungamento</vt:lpstr>
      <vt:lpstr>Relazione tra spostamento e dilatazione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Deformazioni nelle travi soggette a trazione e compressione</dc:title>
  <dc:creator>Giuseppe Tomassetti</dc:creator>
  <cp:lastModifiedBy>Giuseppe Tomassetti</cp:lastModifiedBy>
  <cp:revision>1</cp:revision>
  <dcterms:created xsi:type="dcterms:W3CDTF">2023-10-25T15:17:42Z</dcterms:created>
  <dcterms:modified xsi:type="dcterms:W3CDTF">2023-10-26T07:19:37Z</dcterms:modified>
</cp:coreProperties>
</file>