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385A-3B69-834C-6D44-985657A299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6C16A15D-5446-D885-DBA5-9A3E5C3E6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0C18CD65-47BE-6A55-0EA0-5D637864246E}"/>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5" name="Footer Placeholder 4">
            <a:extLst>
              <a:ext uri="{FF2B5EF4-FFF2-40B4-BE49-F238E27FC236}">
                <a16:creationId xmlns:a16="http://schemas.microsoft.com/office/drawing/2014/main" id="{1C6EECD9-4D71-7586-F835-AE0180AF0752}"/>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56B8863-D97A-7CFC-8E69-8ABAC255C9AB}"/>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125796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0265-3080-6236-9AAC-4D5282EFE3CA}"/>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3F1ACCC7-9856-E304-6B69-A53B1B749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211EAB57-E334-E7F4-B63F-331D536DBA6B}"/>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5" name="Footer Placeholder 4">
            <a:extLst>
              <a:ext uri="{FF2B5EF4-FFF2-40B4-BE49-F238E27FC236}">
                <a16:creationId xmlns:a16="http://schemas.microsoft.com/office/drawing/2014/main" id="{9B884BD9-CCCD-52CC-68D5-3871FC015F2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D0D1C95-A045-9CEB-7C08-69FEE15F8865}"/>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320656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11B59-5F5E-F322-B042-AFFCC9BD1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A3A0743B-17CD-4A7B-8D71-3E035F768E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B79A2597-2C4C-DFC0-DC01-D52053892396}"/>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5" name="Footer Placeholder 4">
            <a:extLst>
              <a:ext uri="{FF2B5EF4-FFF2-40B4-BE49-F238E27FC236}">
                <a16:creationId xmlns:a16="http://schemas.microsoft.com/office/drawing/2014/main" id="{D8F8116D-A6F6-463D-5FAC-7D8E6D52823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7A8FFFC1-7AEC-CFA9-C09B-02D850D5A247}"/>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263002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857A-25C9-F8EA-FC2E-80A7D2A48CB7}"/>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5C3CFF94-B0CC-2E5C-8005-E17C5C68B35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319233E6-EE3A-BBF4-958A-BE38B6CE3D9A}"/>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5" name="Footer Placeholder 4">
            <a:extLst>
              <a:ext uri="{FF2B5EF4-FFF2-40B4-BE49-F238E27FC236}">
                <a16:creationId xmlns:a16="http://schemas.microsoft.com/office/drawing/2014/main" id="{E4E303C6-2F36-1056-4346-E977C441D6C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3FBFB09-BADA-C0D1-C389-37B75B7DB28A}"/>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40481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2B24-57FC-D4CA-772B-F465DE09E6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FB31BCDB-B6D4-09B2-E863-1681E3957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643010B-4FA9-5A01-8F9E-E08683437AE1}"/>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5" name="Footer Placeholder 4">
            <a:extLst>
              <a:ext uri="{FF2B5EF4-FFF2-40B4-BE49-F238E27FC236}">
                <a16:creationId xmlns:a16="http://schemas.microsoft.com/office/drawing/2014/main" id="{135E6479-0032-9698-485E-47ABDBCB10F3}"/>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E6817362-9583-08F0-8262-953004A30F0D}"/>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3762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8CBE-8DE4-E5E6-57CA-CA6C491C0A5C}"/>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298FD418-827A-7FDD-E84B-E1A0AA98BF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F2D99C39-590F-55A3-2D9E-987243F335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3F262B16-982E-BBFA-3715-B5DB90F265FC}"/>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6" name="Footer Placeholder 5">
            <a:extLst>
              <a:ext uri="{FF2B5EF4-FFF2-40B4-BE49-F238E27FC236}">
                <a16:creationId xmlns:a16="http://schemas.microsoft.com/office/drawing/2014/main" id="{37FAB199-CED1-3B1E-D4EA-CEFEBF5C4AE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8E6CBA7B-6E58-DDAC-3182-07F7CEA839FE}"/>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41506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0192-8A9F-E582-EBF3-A9A9C9FDD10B}"/>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FC728E9C-18B8-6799-FB0E-03C03A1A0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F468C0-479A-C99B-0E80-57161A8F72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027D2249-3385-737A-4DD8-2B28D821A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D084C6-B0A9-C0FD-D255-80126FA4DD5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B32FE270-2EB3-DD19-E46E-0010163987B8}"/>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8" name="Footer Placeholder 7">
            <a:extLst>
              <a:ext uri="{FF2B5EF4-FFF2-40B4-BE49-F238E27FC236}">
                <a16:creationId xmlns:a16="http://schemas.microsoft.com/office/drawing/2014/main" id="{1D28AF49-3534-B99A-6C18-673497D087FC}"/>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EDCB1399-CCC5-F277-9B10-784FA76FDA1D}"/>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309920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DBA5-1E3C-4598-75D8-A1A95214500E}"/>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2A8AEC35-8C4D-1A29-8A79-99D5AB810947}"/>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4" name="Footer Placeholder 3">
            <a:extLst>
              <a:ext uri="{FF2B5EF4-FFF2-40B4-BE49-F238E27FC236}">
                <a16:creationId xmlns:a16="http://schemas.microsoft.com/office/drawing/2014/main" id="{9315BC9F-F63A-01DA-F4AC-7F2B579AF907}"/>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81F51557-5EA5-CA92-C518-0D6D3195CB28}"/>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333632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958DC-7D2C-B75D-2484-99ABCF62F553}"/>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3" name="Footer Placeholder 2">
            <a:extLst>
              <a:ext uri="{FF2B5EF4-FFF2-40B4-BE49-F238E27FC236}">
                <a16:creationId xmlns:a16="http://schemas.microsoft.com/office/drawing/2014/main" id="{E9245012-DC64-FDAB-66A4-2CB46DF7F8EA}"/>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6683DF0B-6849-BB45-72FD-9A96A7E1F420}"/>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250892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7E75-3A6B-B39D-EC77-EC415DA4D0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00E0D7D9-33FE-58C3-D79F-2685C2B66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A39CE4EA-82F7-BC75-7C31-E75F4EFBE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A270F2-50E0-08F1-DBE8-F8C651139C7F}"/>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6" name="Footer Placeholder 5">
            <a:extLst>
              <a:ext uri="{FF2B5EF4-FFF2-40B4-BE49-F238E27FC236}">
                <a16:creationId xmlns:a16="http://schemas.microsoft.com/office/drawing/2014/main" id="{65C150EA-AA78-26A6-EA8B-B0AB13229EAB}"/>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645293A4-EEDF-5596-2A41-39A42B511956}"/>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409184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DBDD-CA95-5C25-66E1-3FD3C7CD0D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341920DB-6849-1532-00ED-FDBC194B3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6BD7A19C-58F8-9327-2EDB-034E9BCCB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A48273-B10E-FAD1-9E79-60B0C388E8F8}"/>
              </a:ext>
            </a:extLst>
          </p:cNvPr>
          <p:cNvSpPr>
            <a:spLocks noGrp="1"/>
          </p:cNvSpPr>
          <p:nvPr>
            <p:ph type="dt" sz="half" idx="10"/>
          </p:nvPr>
        </p:nvSpPr>
        <p:spPr/>
        <p:txBody>
          <a:bodyPr/>
          <a:lstStyle/>
          <a:p>
            <a:fld id="{BB740568-996D-AA49-81A6-3872932D2463}" type="datetimeFigureOut">
              <a:rPr lang="en-IT" smtClean="0"/>
              <a:t>02/09/23</a:t>
            </a:fld>
            <a:endParaRPr lang="en-IT"/>
          </a:p>
        </p:txBody>
      </p:sp>
      <p:sp>
        <p:nvSpPr>
          <p:cNvPr id="6" name="Footer Placeholder 5">
            <a:extLst>
              <a:ext uri="{FF2B5EF4-FFF2-40B4-BE49-F238E27FC236}">
                <a16:creationId xmlns:a16="http://schemas.microsoft.com/office/drawing/2014/main" id="{0CF4ACD6-AD20-CF07-DB12-3E5F20FB082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25A36E4-86D2-8A66-3A38-DEC635A540A5}"/>
              </a:ext>
            </a:extLst>
          </p:cNvPr>
          <p:cNvSpPr>
            <a:spLocks noGrp="1"/>
          </p:cNvSpPr>
          <p:nvPr>
            <p:ph type="sldNum" sz="quarter" idx="12"/>
          </p:nvPr>
        </p:nvSpPr>
        <p:spPr/>
        <p:txBody>
          <a:bodyPr/>
          <a:lstStyle/>
          <a:p>
            <a:fld id="{D77F4D51-7E19-F84F-B3F8-306194F203C8}" type="slidenum">
              <a:rPr lang="en-IT" smtClean="0"/>
              <a:t>‹#›</a:t>
            </a:fld>
            <a:endParaRPr lang="en-IT"/>
          </a:p>
        </p:txBody>
      </p:sp>
    </p:spTree>
    <p:extLst>
      <p:ext uri="{BB962C8B-B14F-4D97-AF65-F5344CB8AC3E}">
        <p14:creationId xmlns:p14="http://schemas.microsoft.com/office/powerpoint/2010/main" val="215893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2B017-849B-B90A-82A4-3AE861D00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08E699ED-8EB3-84B2-3528-D3527FB13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142AB20-B8F7-628A-43C7-A78A4D727B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40568-996D-AA49-81A6-3872932D2463}" type="datetimeFigureOut">
              <a:rPr lang="en-IT" smtClean="0"/>
              <a:t>02/09/23</a:t>
            </a:fld>
            <a:endParaRPr lang="en-IT"/>
          </a:p>
        </p:txBody>
      </p:sp>
      <p:sp>
        <p:nvSpPr>
          <p:cNvPr id="5" name="Footer Placeholder 4">
            <a:extLst>
              <a:ext uri="{FF2B5EF4-FFF2-40B4-BE49-F238E27FC236}">
                <a16:creationId xmlns:a16="http://schemas.microsoft.com/office/drawing/2014/main" id="{C36C543F-6630-0C68-2930-342D73979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C88B94DA-5BB5-97B9-8B0F-FD0646FED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F4D51-7E19-F84F-B3F8-306194F203C8}" type="slidenum">
              <a:rPr lang="en-IT" smtClean="0"/>
              <a:t>‹#›</a:t>
            </a:fld>
            <a:endParaRPr lang="en-IT"/>
          </a:p>
        </p:txBody>
      </p:sp>
    </p:spTree>
    <p:extLst>
      <p:ext uri="{BB962C8B-B14F-4D97-AF65-F5344CB8AC3E}">
        <p14:creationId xmlns:p14="http://schemas.microsoft.com/office/powerpoint/2010/main" val="3996484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E935-E33A-E038-0165-57A8961981BA}"/>
              </a:ext>
            </a:extLst>
          </p:cNvPr>
          <p:cNvSpPr>
            <a:spLocks noGrp="1"/>
          </p:cNvSpPr>
          <p:nvPr>
            <p:ph type="ctrTitle"/>
          </p:nvPr>
        </p:nvSpPr>
        <p:spPr/>
        <p:txBody>
          <a:bodyPr/>
          <a:lstStyle/>
          <a:p>
            <a:r>
              <a:rPr lang="en-IT" dirty="0"/>
              <a:t>Il tensore dello sforzo</a:t>
            </a:r>
          </a:p>
        </p:txBody>
      </p:sp>
      <p:sp>
        <p:nvSpPr>
          <p:cNvPr id="3" name="Subtitle 2">
            <a:extLst>
              <a:ext uri="{FF2B5EF4-FFF2-40B4-BE49-F238E27FC236}">
                <a16:creationId xmlns:a16="http://schemas.microsoft.com/office/drawing/2014/main" id="{AAEBFFCB-5E85-1475-9FA0-550A62A21C42}"/>
              </a:ext>
            </a:extLst>
          </p:cNvPr>
          <p:cNvSpPr>
            <a:spLocks noGrp="1"/>
          </p:cNvSpPr>
          <p:nvPr>
            <p:ph type="subTitle" idx="1"/>
          </p:nvPr>
        </p:nvSpPr>
        <p:spPr/>
        <p:txBody>
          <a:bodyPr/>
          <a:lstStyle/>
          <a:p>
            <a:r>
              <a:rPr lang="en-IT" dirty="0"/>
              <a:t>Riferimenti: Casini &amp; Vasta Cap. 14 e Hibbeler Cap. 3 </a:t>
            </a:r>
          </a:p>
        </p:txBody>
      </p:sp>
    </p:spTree>
    <p:extLst>
      <p:ext uri="{BB962C8B-B14F-4D97-AF65-F5344CB8AC3E}">
        <p14:creationId xmlns:p14="http://schemas.microsoft.com/office/powerpoint/2010/main" val="327831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F649-D21D-2AD6-813E-BD1C05C05419}"/>
              </a:ext>
            </a:extLst>
          </p:cNvPr>
          <p:cNvSpPr>
            <a:spLocks noGrp="1"/>
          </p:cNvSpPr>
          <p:nvPr>
            <p:ph type="title"/>
          </p:nvPr>
        </p:nvSpPr>
        <p:spPr>
          <a:xfrm>
            <a:off x="838200" y="633481"/>
            <a:ext cx="10515600" cy="340553"/>
          </a:xfrm>
        </p:spPr>
        <p:txBody>
          <a:bodyPr>
            <a:normAutofit fontScale="90000"/>
          </a:bodyPr>
          <a:lstStyle/>
          <a:p>
            <a:r>
              <a:rPr lang="en-GB" b="1" dirty="0" err="1">
                <a:solidFill>
                  <a:srgbClr val="357B7B"/>
                </a:solidFill>
                <a:latin typeface="freight-text-pro"/>
              </a:rPr>
              <a:t>Dimostrazione</a:t>
            </a:r>
            <a:r>
              <a:rPr lang="en-GB" b="1" dirty="0">
                <a:solidFill>
                  <a:srgbClr val="357B7B"/>
                </a:solidFill>
                <a:latin typeface="freight-text-pro"/>
              </a:rPr>
              <a:t> </a:t>
            </a:r>
            <a:r>
              <a:rPr lang="en-GB" b="1" dirty="0" err="1">
                <a:solidFill>
                  <a:srgbClr val="357B7B"/>
                </a:solidFill>
                <a:latin typeface="freight-text-pro"/>
              </a:rPr>
              <a:t>delle</a:t>
            </a:r>
            <a:r>
              <a:rPr lang="en-GB" b="1" dirty="0">
                <a:solidFill>
                  <a:srgbClr val="357B7B"/>
                </a:solidFill>
                <a:latin typeface="freight-text-pro"/>
              </a:rPr>
              <a:t> </a:t>
            </a:r>
            <a:r>
              <a:rPr lang="en-GB" b="1" dirty="0" err="1">
                <a:solidFill>
                  <a:srgbClr val="357B7B"/>
                </a:solidFill>
                <a:latin typeface="freight-text-pro"/>
              </a:rPr>
              <a:t>e</a:t>
            </a:r>
            <a:r>
              <a:rPr lang="en-GB" b="1" i="0" u="none" strike="noStrike" dirty="0" err="1">
                <a:solidFill>
                  <a:srgbClr val="357B7B"/>
                </a:solidFill>
                <a:effectLst/>
                <a:latin typeface="freight-text-pro"/>
              </a:rPr>
              <a:t>quazioni</a:t>
            </a:r>
            <a:r>
              <a:rPr lang="en-GB" b="1" i="0" u="none" strike="noStrike" dirty="0">
                <a:solidFill>
                  <a:srgbClr val="357B7B"/>
                </a:solidFill>
                <a:effectLst/>
                <a:latin typeface="freight-text-pro"/>
              </a:rPr>
              <a:t> indefinite di </a:t>
            </a:r>
            <a:r>
              <a:rPr lang="en-GB" b="1" i="0" u="none" strike="noStrike" dirty="0" err="1">
                <a:solidFill>
                  <a:srgbClr val="357B7B"/>
                </a:solidFill>
                <a:effectLst/>
                <a:latin typeface="freight-text-pro"/>
              </a:rPr>
              <a:t>equilibrio</a:t>
            </a:r>
            <a:br>
              <a:rPr lang="en-GB" b="1" i="0" u="none" strike="noStrike" dirty="0">
                <a:solidFill>
                  <a:srgbClr val="357B7B"/>
                </a:solidFill>
                <a:effectLst/>
                <a:latin typeface="freight-text-pro"/>
              </a:rPr>
            </a:br>
            <a:endParaRPr lang="en-IT" dirty="0"/>
          </a:p>
        </p:txBody>
      </p:sp>
      <p:pic>
        <p:nvPicPr>
          <p:cNvPr id="4" name="Picture 3">
            <a:extLst>
              <a:ext uri="{FF2B5EF4-FFF2-40B4-BE49-F238E27FC236}">
                <a16:creationId xmlns:a16="http://schemas.microsoft.com/office/drawing/2014/main" id="{E9276D07-6732-C87E-1928-416E5E1ED4D2}"/>
              </a:ext>
            </a:extLst>
          </p:cNvPr>
          <p:cNvPicPr>
            <a:picLocks noChangeAspect="1"/>
          </p:cNvPicPr>
          <p:nvPr/>
        </p:nvPicPr>
        <p:blipFill>
          <a:blip r:embed="rId3"/>
          <a:stretch>
            <a:fillRect/>
          </a:stretch>
        </p:blipFill>
        <p:spPr>
          <a:xfrm>
            <a:off x="0" y="1244747"/>
            <a:ext cx="5215116" cy="4368506"/>
          </a:xfrm>
          <a:prstGeom prst="rect">
            <a:avLst/>
          </a:prstGeom>
        </p:spPr>
      </p:pic>
      <p:pic>
        <p:nvPicPr>
          <p:cNvPr id="10" name="Picture 9" descr="\documentclass{article}&#10;\usepackage{amsmath,bbm,mathrsfs}&#10;\setlength\parindent{0em}&#10;\pagestyle{empty}&#10;\begin{document}&#10;&#10;&#10;&#10;1) Si considera una porzione infinitesima di forma parallelepipeda del continuo, con spigoli \(dx, dy, dz\). &#10;&#10;2) Utilizzando il lemma di Cauchy, la tensione \(\mathbf{t}_{-x}\) sulla faccia di normale \(-x\) è \(-\mathbf{t}_x\). Sulla faccia opposta agisce:&#10;$$&#10;\mathbf{t}_x + \frac{\partial \mathbf{t}_x}{\partial x} dx&#10;$$&#10;&#10;3) La somma delle forze sulle facce \(dy dz\) è:&#10;$$&#10;\left( \mathbf{t}_x + \frac{\partial \mathbf{t}_x}{\partial x} dx \right) dy dz - \mathbf{t}_x dy dz&#10;$$&#10;Analogamente per altre facce.&#10;&#10;4) L'equilibrio vettoriale delle forze sull'elemento, considerando anche la forza di volume \(\mathbf{b} dV\), è:&#10;$$&#10;\begin{gathered}&#10;\left(\mathbf{t}_x+\frac{\partial \mathbf{t}_x}{\partial x} d x\right) d y d z-\mathbf{t}_x d y d z+\left(\mathbf{t}_y+\frac{\partial \mathbf{t}_y}{\partial y} d y\right) d x d z-\mathbf{t}_y d x d z \\&#10;+\left(\mathbf{t}_z+\frac{\partial \mathbf{t}_z}{\partial z} d z\right) d x d y-\mathbf{t}_z d x d y+\mathbf{b} d x d y d z=\mathbf{0}&#10;\end{gathered}&#10;$$&#10;Si trova quindi:&#10;$$&#10;\frac{\partial \mathbf{t}_x}{\partial x}+\frac{\partial \mathbf{t}_y}{\partial y}+\frac{\partial \mathbf{t}_z}{\partial z}+\mathbf{b}=\mathbf{0}&#10;$$&#10;&#10;\end{document}" title="IguanaTex Bitmap Display">
            <a:extLst>
              <a:ext uri="{FF2B5EF4-FFF2-40B4-BE49-F238E27FC236}">
                <a16:creationId xmlns:a16="http://schemas.microsoft.com/office/drawing/2014/main" id="{21725355-3ED5-76C7-13D8-9503DFA25E21}"/>
              </a:ext>
            </a:extLst>
          </p:cNvPr>
          <p:cNvPicPr>
            <a:picLocks noChangeAspect="1"/>
          </p:cNvPicPr>
          <p:nvPr>
            <p:custDataLst>
              <p:tags r:id="rId1"/>
            </p:custDataLst>
          </p:nvPr>
        </p:nvPicPr>
        <p:blipFill>
          <a:blip r:embed="rId4"/>
          <a:stretch>
            <a:fillRect/>
          </a:stretch>
        </p:blipFill>
        <p:spPr>
          <a:xfrm>
            <a:off x="5641010" y="803757"/>
            <a:ext cx="6287724" cy="5172750"/>
          </a:xfrm>
          <a:prstGeom prst="rect">
            <a:avLst/>
          </a:prstGeom>
        </p:spPr>
      </p:pic>
    </p:spTree>
    <p:extLst>
      <p:ext uri="{BB962C8B-B14F-4D97-AF65-F5344CB8AC3E}">
        <p14:creationId xmlns:p14="http://schemas.microsoft.com/office/powerpoint/2010/main" val="128431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81E7-7F71-F9DC-8172-1A3500C50E8B}"/>
              </a:ext>
            </a:extLst>
          </p:cNvPr>
          <p:cNvSpPr>
            <a:spLocks noGrp="1"/>
          </p:cNvSpPr>
          <p:nvPr>
            <p:ph type="title"/>
          </p:nvPr>
        </p:nvSpPr>
        <p:spPr>
          <a:xfrm>
            <a:off x="838200" y="0"/>
            <a:ext cx="10515600" cy="1325563"/>
          </a:xfrm>
        </p:spPr>
        <p:txBody>
          <a:bodyPr/>
          <a:lstStyle/>
          <a:p>
            <a:r>
              <a:rPr lang="en-GB" b="1" i="0" u="none" strike="noStrike" dirty="0" err="1">
                <a:solidFill>
                  <a:srgbClr val="357B7B"/>
                </a:solidFill>
                <a:effectLst/>
                <a:latin typeface="freight-text-pro"/>
              </a:rPr>
              <a:t>Reciprocità</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delle</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tension</a:t>
            </a:r>
            <a:r>
              <a:rPr lang="en-GB" b="1" dirty="0" err="1">
                <a:solidFill>
                  <a:srgbClr val="357B7B"/>
                </a:solidFill>
                <a:latin typeface="freight-text-pro"/>
              </a:rPr>
              <a:t>i</a:t>
            </a:r>
            <a:r>
              <a:rPr lang="en-GB" b="1" dirty="0">
                <a:solidFill>
                  <a:srgbClr val="357B7B"/>
                </a:solidFill>
                <a:latin typeface="freight-text-pro"/>
              </a:rPr>
              <a:t> </a:t>
            </a:r>
            <a:r>
              <a:rPr lang="en-GB" b="1" dirty="0" err="1">
                <a:solidFill>
                  <a:srgbClr val="357B7B"/>
                </a:solidFill>
                <a:latin typeface="freight-text-pro"/>
              </a:rPr>
              <a:t>tangenziali</a:t>
            </a:r>
            <a:endParaRPr lang="en-IT" dirty="0"/>
          </a:p>
        </p:txBody>
      </p:sp>
      <p:pic>
        <p:nvPicPr>
          <p:cNvPr id="11" name="Picture 10" descr="\documentclass{article}&#10;\usepackage{amsmath,bbm,mathrsfs}&#10;\setlength\parindent{0em}&#10;\usepackage{geometry}&#10;\geometry{textwidth=10cm}&#10;\pagestyle{empty}&#10;\begin{document}&#10;&#10;L'equilibrio alla rotazione permette di mostrare che le tensioni tangenziali soddisfano le relazioni:&#10;$$\tau_{x y}=\tau_{y x}, \quad \tau_{x z}=\tau_{z x}, \quad \tau_{y z}=\tau_{z y}$$&#10;&#10;Ne segue che il tensore dello sforzo $\mathbf T$ \`e simmetrico.&#10;&#10;&#10;\end{document}" title="IguanaTex Bitmap Display">
            <a:extLst>
              <a:ext uri="{FF2B5EF4-FFF2-40B4-BE49-F238E27FC236}">
                <a16:creationId xmlns:a16="http://schemas.microsoft.com/office/drawing/2014/main" id="{D77A4623-E844-2E82-27F0-337227A50E26}"/>
              </a:ext>
            </a:extLst>
          </p:cNvPr>
          <p:cNvPicPr>
            <a:picLocks noChangeAspect="1"/>
          </p:cNvPicPr>
          <p:nvPr>
            <p:custDataLst>
              <p:tags r:id="rId1"/>
            </p:custDataLst>
          </p:nvPr>
        </p:nvPicPr>
        <p:blipFill>
          <a:blip r:embed="rId3"/>
          <a:stretch>
            <a:fillRect/>
          </a:stretch>
        </p:blipFill>
        <p:spPr>
          <a:xfrm>
            <a:off x="2023165" y="1325563"/>
            <a:ext cx="7188200" cy="1651000"/>
          </a:xfrm>
          <a:prstGeom prst="rect">
            <a:avLst/>
          </a:prstGeom>
        </p:spPr>
      </p:pic>
    </p:spTree>
    <p:extLst>
      <p:ext uri="{BB962C8B-B14F-4D97-AF65-F5344CB8AC3E}">
        <p14:creationId xmlns:p14="http://schemas.microsoft.com/office/powerpoint/2010/main" val="305209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9FDB-B231-52AC-A9ED-91446B98541D}"/>
              </a:ext>
            </a:extLst>
          </p:cNvPr>
          <p:cNvSpPr>
            <a:spLocks noGrp="1"/>
          </p:cNvSpPr>
          <p:nvPr>
            <p:ph type="title"/>
          </p:nvPr>
        </p:nvSpPr>
        <p:spPr>
          <a:xfrm>
            <a:off x="838200" y="0"/>
            <a:ext cx="10515600" cy="549275"/>
          </a:xfrm>
        </p:spPr>
        <p:txBody>
          <a:bodyPr>
            <a:normAutofit fontScale="90000"/>
          </a:bodyPr>
          <a:lstStyle/>
          <a:p>
            <a:r>
              <a:rPr lang="en-GB" b="1" i="0" u="none" strike="noStrike" dirty="0" err="1">
                <a:solidFill>
                  <a:srgbClr val="357B7B"/>
                </a:solidFill>
                <a:effectLst/>
                <a:latin typeface="freight-text-pro"/>
              </a:rPr>
              <a:t>Dimostrazione</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della</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reciprocit</a:t>
            </a:r>
            <a:r>
              <a:rPr lang="en-GB" b="1" dirty="0" err="1">
                <a:solidFill>
                  <a:srgbClr val="357B7B"/>
                </a:solidFill>
                <a:latin typeface="freight-text-pro"/>
              </a:rPr>
              <a:t>à</a:t>
            </a:r>
            <a:endParaRPr lang="en-IT" dirty="0"/>
          </a:p>
        </p:txBody>
      </p:sp>
      <p:pic>
        <p:nvPicPr>
          <p:cNvPr id="4" name="Picture 3">
            <a:extLst>
              <a:ext uri="{FF2B5EF4-FFF2-40B4-BE49-F238E27FC236}">
                <a16:creationId xmlns:a16="http://schemas.microsoft.com/office/drawing/2014/main" id="{0D2CF679-2B04-7C03-6D94-8BA452C342F1}"/>
              </a:ext>
            </a:extLst>
          </p:cNvPr>
          <p:cNvPicPr>
            <a:picLocks noChangeAspect="1"/>
          </p:cNvPicPr>
          <p:nvPr/>
        </p:nvPicPr>
        <p:blipFill>
          <a:blip r:embed="rId3"/>
          <a:stretch>
            <a:fillRect/>
          </a:stretch>
        </p:blipFill>
        <p:spPr>
          <a:xfrm>
            <a:off x="1119921" y="844744"/>
            <a:ext cx="3086100" cy="2781300"/>
          </a:xfrm>
          <a:prstGeom prst="rect">
            <a:avLst/>
          </a:prstGeom>
        </p:spPr>
      </p:pic>
      <p:pic>
        <p:nvPicPr>
          <p:cNvPr id="10" name="Picture 9" descr="\documentclass{article}&#10;\usepackage{amsmath,bbm,mathrsfs}&#10;\setlength\parindent{0em}&#10;\usepackage{geometry}&#10;\geometry{textwidth=10cm}&#10;\pagestyle{empty}&#10;\begin{document}&#10;&#10;&#10;Consideriamo un cubo infinitesimo.&#10;&#10;Per semplicit\`a supponiamo nulle le forze di volume e che uniche componenti di tensione siano le $\tau_{zy}$&#10;&#10;Equilibrio nella direzione \(y\)&#10;$$&#10;\tau_{z y}(\Delta x \Delta y)-\tau_{z y}^{\prime} \Delta x \Delta y=0&#10;$$&#10;Ne segue:&#10;$$&#10;\tau_{zy} = \tau'_{zy}&#10;$$&#10;&#10;Equilibrio nella direzione \(z\)&#10;$$&#10;\tau_{yz} = \tau'_{yz}&#10;$$&#10;Imponendo l'equilibrio dei momenti rispetto all'asse x:&#10;$$&#10;-\tau_{z y}(\Delta x \Delta y) \Delta z+\tau_{y z}(\Delta x \Delta z) \Delta y=0&#10;$$&#10;&#10;In sintesi, tutti e quattro gli sforzi tangenziali devono avere la stessa intensit\`a&#10;$$&#10;\tau_{zy} = \tau_{zy}' = \tau_{yz} = \tau_{yz}'&#10;$$&#10;&#10;&#10;&#10;&#10;\end{document}" title="IguanaTex Bitmap Display">
            <a:extLst>
              <a:ext uri="{FF2B5EF4-FFF2-40B4-BE49-F238E27FC236}">
                <a16:creationId xmlns:a16="http://schemas.microsoft.com/office/drawing/2014/main" id="{B080190E-89B6-B158-FB60-582747978BC8}"/>
              </a:ext>
            </a:extLst>
          </p:cNvPr>
          <p:cNvPicPr>
            <a:picLocks noChangeAspect="1"/>
          </p:cNvPicPr>
          <p:nvPr>
            <p:custDataLst>
              <p:tags r:id="rId1"/>
            </p:custDataLst>
          </p:nvPr>
        </p:nvPicPr>
        <p:blipFill>
          <a:blip r:embed="rId4"/>
          <a:stretch>
            <a:fillRect/>
          </a:stretch>
        </p:blipFill>
        <p:spPr>
          <a:xfrm>
            <a:off x="5402313" y="1066110"/>
            <a:ext cx="6245356" cy="5119868"/>
          </a:xfrm>
          <a:prstGeom prst="rect">
            <a:avLst/>
          </a:prstGeom>
        </p:spPr>
      </p:pic>
    </p:spTree>
    <p:extLst>
      <p:ext uri="{BB962C8B-B14F-4D97-AF65-F5344CB8AC3E}">
        <p14:creationId xmlns:p14="http://schemas.microsoft.com/office/powerpoint/2010/main" val="280235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F4BE5C-A1D6-B99B-8B15-DF3E63341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060" y="1638300"/>
            <a:ext cx="3200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ocumentclass{article}&#10;\usepackage{amsmath,bbm,mathrsfs}&#10;\pagestyle{empty}&#10;\begin{document}&#10;&#10; \begin{itemize}&#10;        \item Corpo continuo $\mathscr{B}$ nella configurazione $\mathscr{C}$&#10;        \item Superficie $\mathscr{S}=\mathscr{S}_u+\mathscr{S}_f$&#10;        \item Superficie $\mathscr{S}_u$ vincolata con spostamenti noti $\overline{\mathbf{u}}$ e reazioni vincolari $\mathbf{r}$&#10;        \item Superficie $\mathscr{S}_f$ con forze esterne di contatto $\mathbf{f}(P)$&#10;        \item Forze di volume interne $\mathbf{b}(P)$&#10;        \item Obiettivo: caratterizzare tensioni e l'equilibrio&#10;        \item Configurazione indeformata del corpo $\mathscr{C}$ (come per le travi)&#10;    \end{itemize}&#10;&#10;&#10;&#10;\end{document}" title="IguanaTex Bitmap Display">
            <a:extLst>
              <a:ext uri="{FF2B5EF4-FFF2-40B4-BE49-F238E27FC236}">
                <a16:creationId xmlns:a16="http://schemas.microsoft.com/office/drawing/2014/main" id="{B9CDDE66-CC1B-ECB2-C01D-3D9588E8A0E1}"/>
              </a:ext>
            </a:extLst>
          </p:cNvPr>
          <p:cNvPicPr>
            <a:picLocks noChangeAspect="1"/>
          </p:cNvPicPr>
          <p:nvPr>
            <p:custDataLst>
              <p:tags r:id="rId1"/>
            </p:custDataLst>
          </p:nvPr>
        </p:nvPicPr>
        <p:blipFill>
          <a:blip r:embed="rId5"/>
          <a:stretch>
            <a:fillRect/>
          </a:stretch>
        </p:blipFill>
        <p:spPr>
          <a:xfrm>
            <a:off x="4358312" y="533953"/>
            <a:ext cx="7848600" cy="3276600"/>
          </a:xfrm>
          <a:prstGeom prst="rect">
            <a:avLst/>
          </a:prstGeom>
        </p:spPr>
      </p:pic>
      <p:pic>
        <p:nvPicPr>
          <p:cNvPr id="7" name="Picture 6" descr="\documentclass{article}&#10;\usepackage{amsmath,bbm,mathrsfs}&#10;\pagestyle{empty}&#10;\begin{document}&#10;&#10; Nel contesto della meccanica dei solidi, si considera un corpo continuo $\mathscr{B}$ nella sua configurazione indeformata $\mathscr{C}$, come illustrato in Figura 14.1. Il corpo può essere suddiviso in una parte di superficie $\mathscr{S}_u$ (superficie vincolata) che è vincolata al suolo mediante vincoli lisci e bilateri diffusi. Questi vincoli prescrivono spostamenti noti $\overline{\mathbf{u}}$ e generano reazioni vincolari $\mathbf{r}$. D'altra parte, sulla superficie libera $\mathscr{S}_f$ possono agire forze esterne di superficie dovute ad azioni di contatto che l'ambiente esercita sul corpo, come la pressione dei fluidi o la spinta dei terreni. Queste forze esterne sono descritte da un campo vettoriale continuo $\mathbf{f}(P), P \in \mathscr{S}_f$ che ne rappresenta la densità superficiale&#10;&#10;&#10;&#10;&#10;\end{document}" title="IguanaTex Bitmap Display">
            <a:extLst>
              <a:ext uri="{FF2B5EF4-FFF2-40B4-BE49-F238E27FC236}">
                <a16:creationId xmlns:a16="http://schemas.microsoft.com/office/drawing/2014/main" id="{551371B1-3D7A-B852-C860-F078FD4E589F}"/>
              </a:ext>
            </a:extLst>
          </p:cNvPr>
          <p:cNvPicPr>
            <a:picLocks noChangeAspect="1"/>
          </p:cNvPicPr>
          <p:nvPr>
            <p:custDataLst>
              <p:tags r:id="rId2"/>
            </p:custDataLst>
          </p:nvPr>
        </p:nvPicPr>
        <p:blipFill>
          <a:blip r:embed="rId6"/>
          <a:stretch>
            <a:fillRect/>
          </a:stretch>
        </p:blipFill>
        <p:spPr>
          <a:xfrm>
            <a:off x="3924302" y="4292935"/>
            <a:ext cx="7698964" cy="2372355"/>
          </a:xfrm>
          <a:prstGeom prst="rect">
            <a:avLst/>
          </a:prstGeom>
        </p:spPr>
      </p:pic>
    </p:spTree>
    <p:extLst>
      <p:ext uri="{BB962C8B-B14F-4D97-AF65-F5344CB8AC3E}">
        <p14:creationId xmlns:p14="http://schemas.microsoft.com/office/powerpoint/2010/main" val="52317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ocumentclass{article}&#10;\usepackage{amsmath,bbm,mathrsfs}&#10;\pagestyle{empty}&#10;\begin{document}&#10;&#10;  \begin{itemize}&#10;        \item Modelli matematici per azioni interne sviluppati storicamente, maturati con Cauchy.&#10;        \item Sezione del corpo con piano $\pi_n$ rivela azioni di contatto $\mathbf{F}_n$ e $\mathbf{M}_n$ per equilibrio.&#10;    \end{itemize}&#10;    \textbf{Tensione:}&#10;    \[&#10;    \mathbf{t}_n = \lim_{\Delta A_n \rightarrow 0} \frac{\Delta \mathbf{F}_n}{\Delta A_n}, \quad \lim_{\Delta A_n \rightarrow 0} \frac{\Delta \mathbf{M}_n}{\Delta A_n} = \mathbf{0}&#10;    \]&#10;    \textbf{Implicazioni:}&#10;    \begin{itemize}&#10;        \item Tensione $\mathbf{t}_n$ dipende da punto e normale.&#10;        \item Distinzione tra corpi di Cauchy e corpi di Cosserat.&#10;    \end{itemize}&#10;&#10;&#10;&#10;\end{document}" title="IguanaTex Bitmap Display">
            <a:extLst>
              <a:ext uri="{FF2B5EF4-FFF2-40B4-BE49-F238E27FC236}">
                <a16:creationId xmlns:a16="http://schemas.microsoft.com/office/drawing/2014/main" id="{5763D13A-99F6-40D3-433D-EB895A9AA6E1}"/>
              </a:ext>
            </a:extLst>
          </p:cNvPr>
          <p:cNvPicPr>
            <a:picLocks noChangeAspect="1"/>
          </p:cNvPicPr>
          <p:nvPr>
            <p:custDataLst>
              <p:tags r:id="rId1"/>
            </p:custDataLst>
          </p:nvPr>
        </p:nvPicPr>
        <p:blipFill>
          <a:blip r:embed="rId4"/>
          <a:stretch>
            <a:fillRect/>
          </a:stretch>
        </p:blipFill>
        <p:spPr>
          <a:xfrm>
            <a:off x="5889184" y="484808"/>
            <a:ext cx="6067970" cy="2689013"/>
          </a:xfrm>
          <a:prstGeom prst="rect">
            <a:avLst/>
          </a:prstGeom>
        </p:spPr>
      </p:pic>
      <p:pic>
        <p:nvPicPr>
          <p:cNvPr id="6" name="Picture 5">
            <a:extLst>
              <a:ext uri="{FF2B5EF4-FFF2-40B4-BE49-F238E27FC236}">
                <a16:creationId xmlns:a16="http://schemas.microsoft.com/office/drawing/2014/main" id="{B80B31D3-8C56-91EB-932F-2C8F3BF88AD2}"/>
              </a:ext>
            </a:extLst>
          </p:cNvPr>
          <p:cNvPicPr>
            <a:picLocks noChangeAspect="1"/>
          </p:cNvPicPr>
          <p:nvPr/>
        </p:nvPicPr>
        <p:blipFill>
          <a:blip r:embed="rId5"/>
          <a:stretch>
            <a:fillRect/>
          </a:stretch>
        </p:blipFill>
        <p:spPr>
          <a:xfrm>
            <a:off x="106464" y="274256"/>
            <a:ext cx="5642852" cy="2689013"/>
          </a:xfrm>
          <a:prstGeom prst="rect">
            <a:avLst/>
          </a:prstGeom>
        </p:spPr>
      </p:pic>
      <p:pic>
        <p:nvPicPr>
          <p:cNvPr id="16" name="Picture 15" descr="\documentclass{article}&#10;\usepackage{amsmath,bbm,mathrsfs}&#10;\pagestyle{empty}&#10;\begin{document}&#10;&#10;Nel contesto dell'analisi dei solidi, è fondamentale comprendere le azioni interne generate dalle forze di contatto tra le diverse parti del corpo. Queste azioni, studiate attraverso modelli matematici sviluppati nel corso della storia, giocano un ruolo cruciale nella determinazione dell'equilibrio e della risposta dei solidi alle sollecitazioni esterne. La sezione del corpo con un piano di normale $\mathbf{n}$ ci permette di analizzare tali azioni e definire la tensione $\mathbf{t}_n$ che agisce lungo quella direzione. Questo concetto è centrale per comprendere il comportamento dei materiali solidi in risposta alle sollecitazioni meccaniche&#10;&#10;&#10;&#10;&#10;\end{document}" title="IguanaTex Bitmap Display">
            <a:extLst>
              <a:ext uri="{FF2B5EF4-FFF2-40B4-BE49-F238E27FC236}">
                <a16:creationId xmlns:a16="http://schemas.microsoft.com/office/drawing/2014/main" id="{D8DAD075-44F0-8334-4E98-648E408FA0B7}"/>
              </a:ext>
            </a:extLst>
          </p:cNvPr>
          <p:cNvPicPr>
            <a:picLocks noChangeAspect="1"/>
          </p:cNvPicPr>
          <p:nvPr>
            <p:custDataLst>
              <p:tags r:id="rId2"/>
            </p:custDataLst>
          </p:nvPr>
        </p:nvPicPr>
        <p:blipFill>
          <a:blip r:embed="rId6"/>
          <a:stretch>
            <a:fillRect/>
          </a:stretch>
        </p:blipFill>
        <p:spPr>
          <a:xfrm>
            <a:off x="578496" y="4010992"/>
            <a:ext cx="8737600" cy="2362200"/>
          </a:xfrm>
          <a:prstGeom prst="rect">
            <a:avLst/>
          </a:prstGeom>
        </p:spPr>
      </p:pic>
    </p:spTree>
    <p:extLst>
      <p:ext uri="{BB962C8B-B14F-4D97-AF65-F5344CB8AC3E}">
        <p14:creationId xmlns:p14="http://schemas.microsoft.com/office/powerpoint/2010/main" val="343671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A71B-A4AB-4333-2E62-198AF93160BB}"/>
              </a:ext>
            </a:extLst>
          </p:cNvPr>
          <p:cNvSpPr>
            <a:spLocks noGrp="1"/>
          </p:cNvSpPr>
          <p:nvPr>
            <p:ph type="title"/>
          </p:nvPr>
        </p:nvSpPr>
        <p:spPr>
          <a:xfrm>
            <a:off x="838200" y="365126"/>
            <a:ext cx="10515600" cy="509518"/>
          </a:xfrm>
        </p:spPr>
        <p:txBody>
          <a:bodyPr>
            <a:normAutofit fontScale="90000"/>
          </a:bodyPr>
          <a:lstStyle/>
          <a:p>
            <a:r>
              <a:rPr lang="en-GB" b="1" i="0" u="none" strike="noStrike" dirty="0" err="1">
                <a:solidFill>
                  <a:srgbClr val="357B7B"/>
                </a:solidFill>
                <a:effectLst/>
                <a:latin typeface="freight-text-pro"/>
              </a:rPr>
              <a:t>Componente</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normale</a:t>
            </a:r>
            <a:r>
              <a:rPr lang="en-GB" b="1" i="0" u="none" strike="noStrike" dirty="0">
                <a:solidFill>
                  <a:srgbClr val="357B7B"/>
                </a:solidFill>
                <a:effectLst/>
                <a:latin typeface="freight-text-pro"/>
              </a:rPr>
              <a:t> e </a:t>
            </a:r>
            <a:r>
              <a:rPr lang="en-GB" b="1" i="0" u="none" strike="noStrike" dirty="0" err="1">
                <a:solidFill>
                  <a:srgbClr val="357B7B"/>
                </a:solidFill>
                <a:effectLst/>
                <a:latin typeface="freight-text-pro"/>
              </a:rPr>
              <a:t>tangenziale</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della</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tensione</a:t>
            </a:r>
            <a:endParaRPr lang="en-IT" dirty="0"/>
          </a:p>
        </p:txBody>
      </p:sp>
      <p:pic>
        <p:nvPicPr>
          <p:cNvPr id="7" name="Picture 6" descr="\documentclass{article}&#10;\usepackage{amsmath,bbm,mathrsfs}&#10;\pagestyle{empty}&#10;\begin{document}&#10;&#10;&#10;&#10;  \textbf{Versore Normale:}&#10;  $$&#10;  \mathbf{n} = \left[ \alpha \; \beta \; \gamma \right]^T&#10;  $$&#10;  $$&#10;  \alpha^2 + \beta^2 + \gamma^2 = 1&#10;  $$&#10;&#10;  \textbf{Formula di Decomposizione:}&#10;  $$&#10;  \mathbf{t}_n = \tau_n + \sigma_n \mathbf{n}&#10;  $$&#10;&#10;&#10;\end{document}&#10;&#10;&#10;&#10;&#10;\end{document}" title="IguanaTex Bitmap Display">
            <a:extLst>
              <a:ext uri="{FF2B5EF4-FFF2-40B4-BE49-F238E27FC236}">
                <a16:creationId xmlns:a16="http://schemas.microsoft.com/office/drawing/2014/main" id="{A8D01870-EBC5-EC20-FEBE-7A013CEC15FA}"/>
              </a:ext>
            </a:extLst>
          </p:cNvPr>
          <p:cNvPicPr>
            <a:picLocks noChangeAspect="1"/>
          </p:cNvPicPr>
          <p:nvPr>
            <p:custDataLst>
              <p:tags r:id="rId1"/>
            </p:custDataLst>
          </p:nvPr>
        </p:nvPicPr>
        <p:blipFill>
          <a:blip r:embed="rId3"/>
          <a:stretch>
            <a:fillRect/>
          </a:stretch>
        </p:blipFill>
        <p:spPr>
          <a:xfrm>
            <a:off x="6268994" y="2425700"/>
            <a:ext cx="4902200" cy="2006600"/>
          </a:xfrm>
          <a:prstGeom prst="rect">
            <a:avLst/>
          </a:prstGeom>
        </p:spPr>
      </p:pic>
      <p:pic>
        <p:nvPicPr>
          <p:cNvPr id="11" name="Picture 10">
            <a:extLst>
              <a:ext uri="{FF2B5EF4-FFF2-40B4-BE49-F238E27FC236}">
                <a16:creationId xmlns:a16="http://schemas.microsoft.com/office/drawing/2014/main" id="{5692D8B4-8126-5AB0-DE09-0750C5778CA8}"/>
              </a:ext>
            </a:extLst>
          </p:cNvPr>
          <p:cNvPicPr>
            <a:picLocks noChangeAspect="1"/>
          </p:cNvPicPr>
          <p:nvPr/>
        </p:nvPicPr>
        <p:blipFill>
          <a:blip r:embed="rId4"/>
          <a:stretch>
            <a:fillRect/>
          </a:stretch>
        </p:blipFill>
        <p:spPr>
          <a:xfrm>
            <a:off x="244218" y="1148523"/>
            <a:ext cx="5549900" cy="5537200"/>
          </a:xfrm>
          <a:prstGeom prst="rect">
            <a:avLst/>
          </a:prstGeom>
        </p:spPr>
      </p:pic>
    </p:spTree>
    <p:extLst>
      <p:ext uri="{BB962C8B-B14F-4D97-AF65-F5344CB8AC3E}">
        <p14:creationId xmlns:p14="http://schemas.microsoft.com/office/powerpoint/2010/main" val="361612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469C-2FD1-2911-50DB-3DEE5E404238}"/>
              </a:ext>
            </a:extLst>
          </p:cNvPr>
          <p:cNvSpPr>
            <a:spLocks noGrp="1"/>
          </p:cNvSpPr>
          <p:nvPr>
            <p:ph type="title"/>
          </p:nvPr>
        </p:nvSpPr>
        <p:spPr>
          <a:xfrm>
            <a:off x="838200" y="0"/>
            <a:ext cx="10515600" cy="1325563"/>
          </a:xfrm>
        </p:spPr>
        <p:txBody>
          <a:bodyPr>
            <a:normAutofit/>
          </a:bodyPr>
          <a:lstStyle/>
          <a:p>
            <a:r>
              <a:rPr lang="en-GB" b="1" i="0" u="none" strike="noStrike" dirty="0" err="1">
                <a:solidFill>
                  <a:srgbClr val="357B7B"/>
                </a:solidFill>
                <a:effectLst/>
                <a:latin typeface="freight-text-pro"/>
              </a:rPr>
              <a:t>Componenti</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speciali</a:t>
            </a:r>
            <a:r>
              <a:rPr lang="en-GB" b="1" i="0" u="none" strike="noStrike" dirty="0">
                <a:solidFill>
                  <a:srgbClr val="357B7B"/>
                </a:solidFill>
                <a:effectLst/>
                <a:latin typeface="freight-text-pro"/>
              </a:rPr>
              <a:t> di </a:t>
            </a:r>
            <a:r>
              <a:rPr lang="en-GB" b="1" i="0" u="none" strike="noStrike" dirty="0" err="1">
                <a:solidFill>
                  <a:srgbClr val="357B7B"/>
                </a:solidFill>
                <a:effectLst/>
                <a:latin typeface="freight-text-pro"/>
              </a:rPr>
              <a:t>tensione</a:t>
            </a:r>
            <a:br>
              <a:rPr lang="en-GB" b="1" i="0" u="none" strike="noStrike" dirty="0">
                <a:solidFill>
                  <a:srgbClr val="357B7B"/>
                </a:solidFill>
                <a:effectLst/>
                <a:latin typeface="freight-text-pro"/>
              </a:rPr>
            </a:br>
            <a:endParaRPr lang="en-IT" dirty="0"/>
          </a:p>
        </p:txBody>
      </p:sp>
      <p:pic>
        <p:nvPicPr>
          <p:cNvPr id="11" name="Picture 10" descr="\documentclass{article}&#10;\usepackage{amsmath,bbm,mathrsfs}&#10;\pagestyle{empty}&#10;\begin{document}&#10;&#10;Il vettore tensione $\mathbf{t}_n$ in un sistema cartesiano ortogonale di riferimento $(O ; x, y, z)$ ha componenti cartesiane:&#10;&#10;$$\mathbf{t}_n=\left[\begin{array}{lll}t_{n x} \\ t_{n y} \\ t_{n z}\end{array}\right]$$&#10;&#10;Le componenti delle tensioni secondo i tre piani coordinati prendono il nome di componenti speciali di tensione, Fig. 14.4b:&#10;$$&#10;\mathbf{t}_x=\left[\begin{array}{c}&#10;\sigma_x \\&#10;\tau_{x y} \\&#10;\tau_{x z}&#10;\end{array}\right], \quad \mathbf{t}_y=\left[\begin{array}{c}&#10;\tau_{y x} \\&#10;\sigma_y \\&#10;\tau_{y z}&#10;\end{array}\right], \quad \mathbf{t}_z=\left[\begin{array}{c}&#10;\tau_{z x} \\&#10;\tau_{z y} \\&#10;\sigma_z&#10;\end{array}\right]&#10;$$&#10;Le componenti speciali di tensione vengono raccolte nel tensore degli sforzi o tensore della tensione $\mathbf{T}$ le cui colonne rappresentano le tensioni agenti sui piani coordinati:&#10;(14.7)&#10;$$&#10;\mathbf{T}(P)=\left[\begin{array}{lll}&#10;\mathbf{t}_x &amp; \mathbf{t}_y &amp; \mathbf{t}_z&#10;\end{array}\right]=\left[\begin{array}{ccc}&#10;\sigma_x &amp; \tau_{y x} &amp; \tau_{z x} \\&#10;\tau_{x y} &amp; \sigma_y &amp; \tau_{z y} \\&#10;\tau_{x z} &amp; \tau_{y z} &amp; \sigma_z&#10;\end{array}\right]&#10;$$&#10;&#10;\end{document}" title="IguanaTex Bitmap Display">
            <a:extLst>
              <a:ext uri="{FF2B5EF4-FFF2-40B4-BE49-F238E27FC236}">
                <a16:creationId xmlns:a16="http://schemas.microsoft.com/office/drawing/2014/main" id="{764D78C9-281B-54EF-14E3-3C12B62E2F74}"/>
              </a:ext>
            </a:extLst>
          </p:cNvPr>
          <p:cNvPicPr>
            <a:picLocks noChangeAspect="1"/>
          </p:cNvPicPr>
          <p:nvPr>
            <p:custDataLst>
              <p:tags r:id="rId1"/>
            </p:custDataLst>
          </p:nvPr>
        </p:nvPicPr>
        <p:blipFill>
          <a:blip r:embed="rId3"/>
          <a:stretch>
            <a:fillRect/>
          </a:stretch>
        </p:blipFill>
        <p:spPr>
          <a:xfrm>
            <a:off x="185799" y="662781"/>
            <a:ext cx="8712200" cy="5943600"/>
          </a:xfrm>
          <a:prstGeom prst="rect">
            <a:avLst/>
          </a:prstGeom>
        </p:spPr>
      </p:pic>
      <p:pic>
        <p:nvPicPr>
          <p:cNvPr id="5" name="Picture 4">
            <a:extLst>
              <a:ext uri="{FF2B5EF4-FFF2-40B4-BE49-F238E27FC236}">
                <a16:creationId xmlns:a16="http://schemas.microsoft.com/office/drawing/2014/main" id="{CF43D6DB-084B-B7D8-39A8-F9901CFBC901}"/>
              </a:ext>
            </a:extLst>
          </p:cNvPr>
          <p:cNvPicPr>
            <a:picLocks noChangeAspect="1"/>
          </p:cNvPicPr>
          <p:nvPr/>
        </p:nvPicPr>
        <p:blipFill>
          <a:blip r:embed="rId4"/>
          <a:stretch>
            <a:fillRect/>
          </a:stretch>
        </p:blipFill>
        <p:spPr>
          <a:xfrm>
            <a:off x="9004024" y="1132139"/>
            <a:ext cx="3002177" cy="2958980"/>
          </a:xfrm>
          <a:prstGeom prst="rect">
            <a:avLst/>
          </a:prstGeom>
        </p:spPr>
      </p:pic>
    </p:spTree>
    <p:extLst>
      <p:ext uri="{BB962C8B-B14F-4D97-AF65-F5344CB8AC3E}">
        <p14:creationId xmlns:p14="http://schemas.microsoft.com/office/powerpoint/2010/main" val="320755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B79F-EAAC-5A60-D429-36777F79E2E0}"/>
              </a:ext>
            </a:extLst>
          </p:cNvPr>
          <p:cNvSpPr>
            <a:spLocks noGrp="1"/>
          </p:cNvSpPr>
          <p:nvPr>
            <p:ph type="title"/>
          </p:nvPr>
        </p:nvSpPr>
        <p:spPr>
          <a:xfrm>
            <a:off x="838200" y="365126"/>
            <a:ext cx="10515600" cy="579092"/>
          </a:xfrm>
        </p:spPr>
        <p:txBody>
          <a:bodyPr>
            <a:normAutofit fontScale="90000"/>
          </a:bodyPr>
          <a:lstStyle/>
          <a:p>
            <a:r>
              <a:rPr lang="en-GB" b="1" i="0" u="none" strike="noStrike" dirty="0">
                <a:solidFill>
                  <a:srgbClr val="357B7B"/>
                </a:solidFill>
                <a:effectLst/>
                <a:latin typeface="freight-text-pro"/>
              </a:rPr>
              <a:t>Lemma di Cauchy</a:t>
            </a:r>
            <a:endParaRPr lang="en-IT" dirty="0"/>
          </a:p>
        </p:txBody>
      </p:sp>
      <p:pic>
        <p:nvPicPr>
          <p:cNvPr id="5" name="Picture 4">
            <a:extLst>
              <a:ext uri="{FF2B5EF4-FFF2-40B4-BE49-F238E27FC236}">
                <a16:creationId xmlns:a16="http://schemas.microsoft.com/office/drawing/2014/main" id="{2E5CF1B0-714A-5452-AB55-41B431A6E070}"/>
              </a:ext>
            </a:extLst>
          </p:cNvPr>
          <p:cNvPicPr>
            <a:picLocks noChangeAspect="1"/>
          </p:cNvPicPr>
          <p:nvPr/>
        </p:nvPicPr>
        <p:blipFill>
          <a:blip r:embed="rId3"/>
          <a:stretch>
            <a:fillRect/>
          </a:stretch>
        </p:blipFill>
        <p:spPr>
          <a:xfrm>
            <a:off x="195821" y="1594193"/>
            <a:ext cx="4466573" cy="3187872"/>
          </a:xfrm>
          <a:prstGeom prst="rect">
            <a:avLst/>
          </a:prstGeom>
        </p:spPr>
      </p:pic>
      <p:pic>
        <p:nvPicPr>
          <p:cNvPr id="11" name="Picture 10" descr="\documentclass{article}&#10;\usepackage{amsmath,bbm,mathrsfs}&#10;\pagestyle{empty}&#10;\begin{document}&#10;&#10;  \begin{itemize}&#10;    \item Estensione del principio di azione e reazione a tensioni.&#10;    \item Considera un parallelepipedo infinitesimale nel solido di Cauchy.&#10;    \item Equazione di equilibrio alla traslazione:&#10;      \[&#10;      \mathbf{t}_n \varepsilon^2 + \mathbf{t}_{-n} \varepsilon^2 + \mathbf{f}_l + \mathbf{b} \varepsilon^4 = \mathbf{0}&#10;      \]&#10;    \item Al limite per $\varepsilon \rightarrow 0$, trascurando infinitesimi di ordine superiore al secondo (sulla superficie laterale la forza $\mathbf{f}_l$ è di ordine $\left.\mathscr{O}\left(\varepsilon^3\right)\right)$, si ottiene:&#10;$$&#10;\mathbf{t}_{-n}=-\mathbf{t}_n&#10;$$&#10;  \end{itemize}&#10;&#10;  \begin{itemize}&#10;    \item Il Lemma di Cauchy estende il principio di azione e reazione (terza legge di Newton) al contesto delle tensioni in un solido.&#10;    \item In un parallelepipedo infinitesimale, le tensioni su due facce opposte si annullano a vicenda, confermando l'equilibrio del solido.&#10;    \item Questa proprietà è fondamentale per la comprensione delle tensioni in materiali continui.&#10;  \end{itemize}&#10;&#10;&#10;&#10;&#10;\end{document}" title="IguanaTex Bitmap Display">
            <a:extLst>
              <a:ext uri="{FF2B5EF4-FFF2-40B4-BE49-F238E27FC236}">
                <a16:creationId xmlns:a16="http://schemas.microsoft.com/office/drawing/2014/main" id="{56E3395C-E9C0-A136-8406-D0A8CDE310A9}"/>
              </a:ext>
            </a:extLst>
          </p:cNvPr>
          <p:cNvPicPr>
            <a:picLocks noChangeAspect="1"/>
          </p:cNvPicPr>
          <p:nvPr>
            <p:custDataLst>
              <p:tags r:id="rId1"/>
            </p:custDataLst>
          </p:nvPr>
        </p:nvPicPr>
        <p:blipFill>
          <a:blip r:embed="rId4"/>
          <a:stretch>
            <a:fillRect/>
          </a:stretch>
        </p:blipFill>
        <p:spPr>
          <a:xfrm>
            <a:off x="5297557" y="544873"/>
            <a:ext cx="6360290" cy="4459959"/>
          </a:xfrm>
          <a:prstGeom prst="rect">
            <a:avLst/>
          </a:prstGeom>
        </p:spPr>
      </p:pic>
    </p:spTree>
    <p:extLst>
      <p:ext uri="{BB962C8B-B14F-4D97-AF65-F5344CB8AC3E}">
        <p14:creationId xmlns:p14="http://schemas.microsoft.com/office/powerpoint/2010/main" val="188726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1F04-3F9E-5CFB-0B75-14045B3E7028}"/>
              </a:ext>
            </a:extLst>
          </p:cNvPr>
          <p:cNvSpPr>
            <a:spLocks noGrp="1"/>
          </p:cNvSpPr>
          <p:nvPr>
            <p:ph type="title"/>
          </p:nvPr>
        </p:nvSpPr>
        <p:spPr>
          <a:xfrm>
            <a:off x="838200" y="216039"/>
            <a:ext cx="10515600" cy="678484"/>
          </a:xfrm>
        </p:spPr>
        <p:txBody>
          <a:bodyPr>
            <a:normAutofit fontScale="90000"/>
          </a:bodyPr>
          <a:lstStyle/>
          <a:p>
            <a:r>
              <a:rPr lang="en-GB" b="1" i="0" u="none" strike="noStrike" dirty="0">
                <a:solidFill>
                  <a:srgbClr val="357B7B"/>
                </a:solidFill>
                <a:effectLst/>
                <a:latin typeface="freight-text-pro"/>
              </a:rPr>
              <a:t>Formula di Cauchy</a:t>
            </a:r>
            <a:endParaRPr lang="en-IT" dirty="0"/>
          </a:p>
        </p:txBody>
      </p:sp>
      <p:pic>
        <p:nvPicPr>
          <p:cNvPr id="25" name="Picture 24" descr="\documentclass{article}&#10;\usepackage{amsmath,bbm,mathrsfs}&#10;\pagestyle{empty}&#10;\setlength\parindent{0em}&#10;\begin{document}&#10;&#10;Si consideri un punto $P$ all'interno del solido e si prenda in esame una superficie infinitesima di normale &#10;$$&#10;\mathbf{n}=\left[\begin{array}{l}\alpha\\ \beta\\ \gamma\end{array}\right]&#10;$$&#10;&#10;Formula fondamentale di Cauchy:&#10;$$&#10;\mathbf{t}_n=\mathbf{t}_x \alpha+\mathbf{t}_y \beta+\mathbf{t}_z \gamma&#10;$$&#10;Ricordando le espressioni per le componenti di $\mathbf t_x$, $\mathbf t_y$, $\mathbf t_z$&#10;troviamo&#10;$$&#10;\begin{aligned}&#10;&amp; t_{n x}=\alpha \sigma_x+\beta \tau_{y x}+\gamma \tau_{z x} \\&#10;&amp; t_{n y}=\alpha \tau_{x y}+\beta \sigma_y+\gamma \tau_{z y} \\&#10;&amp; t_{n z}=\alpha \tau_{x z}+\beta \tau_{y z}+\gamma \sigma_z&#10;\end{aligned}&#10;$$&#10;vale a dire,&#10;$$&#10;\left[\begin{array}{l}&#10;t_{n x} \\&#10;t_{n y} \\&#10;t_{n z}&#10;\end{array}\right]=\left[\begin{array}{ccc}&#10;\sigma_x &amp; \tau_{y x} &amp; \tau_{z x} \\&#10;\tau_{x y} &amp; \sigma_y &amp; \tau_{z y} \\&#10;\tau_{x z} &amp; \tau_{y z} &amp; \sigma_z&#10;\end{array}\right]\left[\begin{array}{l}&#10;\alpha \\&#10;\beta \\&#10;\gamma&#10;\end{array}\right]&#10;$$&#10;In forma compatta&#10;$$&#10;\mathbf{t}_n=\mathbf{T n}&#10;$$&#10;dove&#10;$$&#10;\mathbf T=\left[\begin{array}{ccc}&#10;\sigma_x &amp; \tau_{y x} &amp; \tau_{z x} \\&#10;\tau_{x y} &amp; \sigma_y &amp; \tau_{z y} \\&#10;\tau_{x z} &amp; \tau_{y z} &amp; \sigma_z&#10;\end{array}\right]&#10;$$&#10;\`e detto \emph{tensore dello sforzo}&#10;&#10;\end{document}" title="IguanaTex Bitmap Display">
            <a:extLst>
              <a:ext uri="{FF2B5EF4-FFF2-40B4-BE49-F238E27FC236}">
                <a16:creationId xmlns:a16="http://schemas.microsoft.com/office/drawing/2014/main" id="{51243F41-7F47-855C-F333-16BE281C0736}"/>
              </a:ext>
            </a:extLst>
          </p:cNvPr>
          <p:cNvPicPr>
            <a:picLocks noChangeAspect="1"/>
          </p:cNvPicPr>
          <p:nvPr>
            <p:custDataLst>
              <p:tags r:id="rId1"/>
            </p:custDataLst>
          </p:nvPr>
        </p:nvPicPr>
        <p:blipFill>
          <a:blip r:embed="rId3"/>
          <a:stretch>
            <a:fillRect/>
          </a:stretch>
        </p:blipFill>
        <p:spPr>
          <a:xfrm>
            <a:off x="740216" y="1063487"/>
            <a:ext cx="5965083" cy="5414124"/>
          </a:xfrm>
          <a:prstGeom prst="rect">
            <a:avLst/>
          </a:prstGeom>
        </p:spPr>
      </p:pic>
      <p:pic>
        <p:nvPicPr>
          <p:cNvPr id="17" name="Picture 16">
            <a:extLst>
              <a:ext uri="{FF2B5EF4-FFF2-40B4-BE49-F238E27FC236}">
                <a16:creationId xmlns:a16="http://schemas.microsoft.com/office/drawing/2014/main" id="{FFB7FE48-97E4-E98B-030B-1D4B338444D3}"/>
              </a:ext>
            </a:extLst>
          </p:cNvPr>
          <p:cNvPicPr>
            <a:picLocks noChangeAspect="1"/>
          </p:cNvPicPr>
          <p:nvPr/>
        </p:nvPicPr>
        <p:blipFill>
          <a:blip r:embed="rId4"/>
          <a:stretch>
            <a:fillRect/>
          </a:stretch>
        </p:blipFill>
        <p:spPr>
          <a:xfrm>
            <a:off x="7544903" y="1509919"/>
            <a:ext cx="3429000" cy="3619500"/>
          </a:xfrm>
          <a:prstGeom prst="rect">
            <a:avLst/>
          </a:prstGeom>
        </p:spPr>
      </p:pic>
    </p:spTree>
    <p:extLst>
      <p:ext uri="{BB962C8B-B14F-4D97-AF65-F5344CB8AC3E}">
        <p14:creationId xmlns:p14="http://schemas.microsoft.com/office/powerpoint/2010/main" val="82458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2CEA-D047-9AD9-0CAC-067A7674E3F5}"/>
              </a:ext>
            </a:extLst>
          </p:cNvPr>
          <p:cNvSpPr>
            <a:spLocks noGrp="1"/>
          </p:cNvSpPr>
          <p:nvPr>
            <p:ph type="title"/>
          </p:nvPr>
        </p:nvSpPr>
        <p:spPr>
          <a:xfrm>
            <a:off x="838200" y="365126"/>
            <a:ext cx="10515600" cy="449884"/>
          </a:xfrm>
        </p:spPr>
        <p:txBody>
          <a:bodyPr>
            <a:normAutofit fontScale="90000"/>
          </a:bodyPr>
          <a:lstStyle/>
          <a:p>
            <a:r>
              <a:rPr lang="en-GB" b="1" i="0" u="none" strike="noStrike" dirty="0" err="1">
                <a:solidFill>
                  <a:srgbClr val="357B7B"/>
                </a:solidFill>
                <a:effectLst/>
                <a:latin typeface="freight-text-pro"/>
              </a:rPr>
              <a:t>Dimostrazione</a:t>
            </a:r>
            <a:r>
              <a:rPr lang="en-GB" b="1" i="0" u="none" strike="noStrike" dirty="0">
                <a:solidFill>
                  <a:srgbClr val="357B7B"/>
                </a:solidFill>
                <a:effectLst/>
                <a:latin typeface="freight-text-pro"/>
              </a:rPr>
              <a:t> </a:t>
            </a:r>
            <a:r>
              <a:rPr lang="en-GB" b="1" i="0" u="none" strike="noStrike" dirty="0" err="1">
                <a:solidFill>
                  <a:srgbClr val="357B7B"/>
                </a:solidFill>
                <a:effectLst/>
                <a:latin typeface="freight-text-pro"/>
              </a:rPr>
              <a:t>della</a:t>
            </a:r>
            <a:r>
              <a:rPr lang="en-GB" b="1" i="0" u="none" strike="noStrike" dirty="0">
                <a:solidFill>
                  <a:srgbClr val="357B7B"/>
                </a:solidFill>
                <a:effectLst/>
                <a:latin typeface="freight-text-pro"/>
              </a:rPr>
              <a:t> Formula di Cauchy</a:t>
            </a:r>
            <a:br>
              <a:rPr lang="en-GB" b="1" i="0" u="none" strike="noStrike" dirty="0">
                <a:solidFill>
                  <a:srgbClr val="357B7B"/>
                </a:solidFill>
                <a:effectLst/>
                <a:latin typeface="freight-text-pro"/>
              </a:rPr>
            </a:br>
            <a:endParaRPr lang="en-IT" dirty="0"/>
          </a:p>
        </p:txBody>
      </p:sp>
      <p:pic>
        <p:nvPicPr>
          <p:cNvPr id="8" name="Picture 7" descr="\documentclass{article}&#10;\usepackage{amsmath,bbm,mathrsfs}&#10;\setlength\parindent{0em}&#10;\pagestyle{empty}&#10;\begin{document}&#10;&#10;  \begin{itemize}&#10;    \item Si vuole ora stabilire la relazione tra il vettore della tensione $\mathbf{t}_n$ e il tensore degli sforzi $\mathbf{T}$ per l'equilibrio del solido.&#10;    \item Equilibrio di ogni parte del corpo: equilibrio delle forze e dei momenti.&#10;    \item Si considera un punto $P$ all'interno del solido e un tetraedro di Cauchy con superficie normale $\mathbf{n}$ e piani $-\mathbf{i},-\mathbf{j},-\mathbf{k}$, Fig. 14.5a.&#10;    \item L'equilibrio delle forze sul tetraedro, considerando la forza di volume $\mathbf{b} \Delta V$:&#10;    $$&#10;    \mathbf{t}_n \Delta A_n + \mathbf{t}_{-x} \Delta A_x + \mathbf{t}_{-y} \Delta A_y + \mathbf{t}_{-z} \Delta A_z + \mathbf{b} \Delta V = \mathbf{0}&#10;    $$&#10;    \item Usando il lemma di Cauchy, $\mathbf{t}_{-x} = -\mathbf{t}_x, \ldots$, e dividendo ambo i membri per $\Delta A_n$:&#10;    $$&#10;    \mathbf{t}_n - \mathbf{t}_x \frac{\Delta A_x}{\Delta A_n} - \mathbf{t}_y \frac{\Delta A_y}{\Delta A_n} - \mathbf{t}_z \frac{\Delta A_z}{\Delta A_n} + \mathbf{b} \frac{\Delta V}{\Delta A_n} = \mathbf{0}&#10;    $$&#10;    \item Al limite per $\Delta A_n \rightarrow 0$, mantenendo la giacitura di normale $\mathbf{n}$ parallela a se stessa, si ottiene la formula fondamentale di Cauchy:&#10;    $$&#10;    \mathbf{t}_n = \mathbf{t}_x \alpha + \mathbf{t}_y \beta + \mathbf{t}_z \gamma&#10;    $$&#10;    dove $\alpha$, $\beta$ e $\gamma$ sono i coseni direttori di $\mathbf{n}$.&#10;  \end{itemize}&#10;&#10;&#10;\end{document}" title="IguanaTex Bitmap Display">
            <a:extLst>
              <a:ext uri="{FF2B5EF4-FFF2-40B4-BE49-F238E27FC236}">
                <a16:creationId xmlns:a16="http://schemas.microsoft.com/office/drawing/2014/main" id="{4C255791-AEFC-B87C-363C-91BF3DEDA11A}"/>
              </a:ext>
            </a:extLst>
          </p:cNvPr>
          <p:cNvPicPr>
            <a:picLocks noChangeAspect="1"/>
          </p:cNvPicPr>
          <p:nvPr>
            <p:custDataLst>
              <p:tags r:id="rId1"/>
            </p:custDataLst>
          </p:nvPr>
        </p:nvPicPr>
        <p:blipFill>
          <a:blip r:embed="rId3"/>
          <a:stretch>
            <a:fillRect/>
          </a:stretch>
        </p:blipFill>
        <p:spPr>
          <a:xfrm>
            <a:off x="5754755" y="964654"/>
            <a:ext cx="6100417" cy="4928691"/>
          </a:xfrm>
          <a:prstGeom prst="rect">
            <a:avLst/>
          </a:prstGeom>
        </p:spPr>
      </p:pic>
      <p:pic>
        <p:nvPicPr>
          <p:cNvPr id="6" name="Picture 5">
            <a:extLst>
              <a:ext uri="{FF2B5EF4-FFF2-40B4-BE49-F238E27FC236}">
                <a16:creationId xmlns:a16="http://schemas.microsoft.com/office/drawing/2014/main" id="{572DC445-46EB-60EB-5369-4F3E493BBDED}"/>
              </a:ext>
            </a:extLst>
          </p:cNvPr>
          <p:cNvPicPr>
            <a:picLocks noChangeAspect="1"/>
          </p:cNvPicPr>
          <p:nvPr/>
        </p:nvPicPr>
        <p:blipFill>
          <a:blip r:embed="rId4"/>
          <a:stretch>
            <a:fillRect/>
          </a:stretch>
        </p:blipFill>
        <p:spPr>
          <a:xfrm>
            <a:off x="445880" y="1339022"/>
            <a:ext cx="4660900" cy="4152900"/>
          </a:xfrm>
          <a:prstGeom prst="rect">
            <a:avLst/>
          </a:prstGeom>
        </p:spPr>
      </p:pic>
    </p:spTree>
    <p:extLst>
      <p:ext uri="{BB962C8B-B14F-4D97-AF65-F5344CB8AC3E}">
        <p14:creationId xmlns:p14="http://schemas.microsoft.com/office/powerpoint/2010/main" val="120899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F831-0B66-8379-5F39-CD671BD559B0}"/>
              </a:ext>
            </a:extLst>
          </p:cNvPr>
          <p:cNvSpPr>
            <a:spLocks noGrp="1"/>
          </p:cNvSpPr>
          <p:nvPr>
            <p:ph type="title"/>
          </p:nvPr>
        </p:nvSpPr>
        <p:spPr>
          <a:xfrm>
            <a:off x="838200" y="523081"/>
            <a:ext cx="10515600" cy="315912"/>
          </a:xfrm>
        </p:spPr>
        <p:txBody>
          <a:bodyPr>
            <a:normAutofit fontScale="90000"/>
          </a:bodyPr>
          <a:lstStyle/>
          <a:p>
            <a:r>
              <a:rPr lang="en-GB" b="1" i="0" u="none" strike="noStrike" dirty="0" err="1">
                <a:solidFill>
                  <a:srgbClr val="357B7B"/>
                </a:solidFill>
                <a:effectLst/>
                <a:latin typeface="freight-text-pro"/>
              </a:rPr>
              <a:t>Equazioni</a:t>
            </a:r>
            <a:r>
              <a:rPr lang="en-GB" b="1" i="0" u="none" strike="noStrike" dirty="0">
                <a:solidFill>
                  <a:srgbClr val="357B7B"/>
                </a:solidFill>
                <a:effectLst/>
                <a:latin typeface="freight-text-pro"/>
              </a:rPr>
              <a:t> indefinite di </a:t>
            </a:r>
            <a:r>
              <a:rPr lang="en-GB" b="1" i="0" u="none" strike="noStrike" dirty="0" err="1">
                <a:solidFill>
                  <a:srgbClr val="357B7B"/>
                </a:solidFill>
                <a:effectLst/>
                <a:latin typeface="freight-text-pro"/>
              </a:rPr>
              <a:t>equilibrio</a:t>
            </a:r>
            <a:br>
              <a:rPr lang="en-GB" b="1" i="0" u="none" strike="noStrike" dirty="0">
                <a:solidFill>
                  <a:srgbClr val="357B7B"/>
                </a:solidFill>
                <a:effectLst/>
                <a:latin typeface="freight-text-pro"/>
              </a:rPr>
            </a:br>
            <a:endParaRPr lang="en-IT" dirty="0"/>
          </a:p>
        </p:txBody>
      </p:sp>
      <p:pic>
        <p:nvPicPr>
          <p:cNvPr id="13" name="Picture 12" descr="\documentclass{article}&#10;\usepackage{amsmath,bbm,mathrsfs}&#10;\setlength\parindent{0em}&#10;\pagestyle{empty}&#10;\begin{document}&#10;&#10;L'equilibrio a traslazione di una parte arbitraria del corpo implica:&#10;$$&#10;\frac{\partial \mathbf{t}_x}{\partial x}+\frac{\partial \mathbf{t}_y}{\partial y}+\frac{\partial \mathbf{t}_z}{\partial z}+\mathbf{b}=\mathbf{0}&#10;$$&#10;Questa formula di riscrive, in termini di componenti della tensione:&#10;$$&#10;\begin{aligned}&#10;&amp; \frac{\partial \sigma_x}{\partial x}+\frac{\partial \tau_{y x}}{\partial y}+\frac{\partial \tau_{z x}}{\partial z}+b_x=0 \\&#10;&amp; \frac{\partial \tau_{x y}}{\partial x}+\frac{\partial \sigma_y}{\partial y}+\frac{\partial \tau_{z y}}{\partial z}+b_y=0 \quad \text { in } \mathscr{C} \\&#10;&amp; \frac{\partial \tau_{x z}}{\partial x}+\frac{\partial \tau_{y z}}{\partial y}+\frac{\partial \sigma_z}{\partial z}+b_z=0&#10;\end{aligned}&#10;$$&#10;&#10;\end{document}" title="IguanaTex Bitmap Display">
            <a:extLst>
              <a:ext uri="{FF2B5EF4-FFF2-40B4-BE49-F238E27FC236}">
                <a16:creationId xmlns:a16="http://schemas.microsoft.com/office/drawing/2014/main" id="{6D0773C1-AAF0-72E9-3658-50EA679797A9}"/>
              </a:ext>
            </a:extLst>
          </p:cNvPr>
          <p:cNvPicPr>
            <a:picLocks noChangeAspect="1"/>
          </p:cNvPicPr>
          <p:nvPr>
            <p:custDataLst>
              <p:tags r:id="rId1"/>
            </p:custDataLst>
          </p:nvPr>
        </p:nvPicPr>
        <p:blipFill>
          <a:blip r:embed="rId3"/>
          <a:stretch>
            <a:fillRect/>
          </a:stretch>
        </p:blipFill>
        <p:spPr>
          <a:xfrm>
            <a:off x="1881809" y="1416878"/>
            <a:ext cx="7416800" cy="3784600"/>
          </a:xfrm>
          <a:prstGeom prst="rect">
            <a:avLst/>
          </a:prstGeom>
        </p:spPr>
      </p:pic>
    </p:spTree>
    <p:extLst>
      <p:ext uri="{BB962C8B-B14F-4D97-AF65-F5344CB8AC3E}">
        <p14:creationId xmlns:p14="http://schemas.microsoft.com/office/powerpoint/2010/main" val="3484582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9"/>
  <p:tag name="ORIGINALWIDTH" val="309"/>
  <p:tag name="OUTPUTTYPE" val="PDF"/>
  <p:tag name="IGUANATEXVERSION" val="160"/>
  <p:tag name="LATEXADDIN" val="\documentclass{article}&#10;\usepackage{amsmath,bbm,mathrsfs}&#10;\pagestyle{empty}&#10;\begin{document}&#10;&#10; \begin{itemize}&#10;        \item Corpo continuo $\mathscr{B}$ nella configurazione $\mathscr{C}$&#10;        \item Superficie $\mathscr{S}=\mathscr{S}_u+\mathscr{S}_f$&#10;        \item Superficie $\mathscr{S}_u$ vincolata con spostamenti noti $\overline{\mathbf{u}}$ e reazioni vincolari $\mathbf{r}$&#10;        \item Superficie $\mathscr{S}_f$ con forze esterne di contatto $\mathbf{f}(P)$&#10;        \item Forze di volume interne $\mathbf{b}(P)$&#10;        \item Obiettivo: caratterizzare tensioni e l'equilibrio&#10;        \item Configurazione indeformata del corpo $\mathscr{C}$ (come per le travi)&#10;    \end{itemize}&#10;&#10;&#10;&#10;\end{document}"/>
  <p:tag name="IGUANATEXSIZE" val="20"/>
  <p:tag name="IGUANATEXCURSOR" val="693"/>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49"/>
  <p:tag name="ORIGINALWIDTH" val="292"/>
  <p:tag name="OUTPUTTYPE" val="PDF"/>
  <p:tag name="IGUANATEXVERSION" val="160"/>
  <p:tag name="LATEXADDIN" val="\documentclass{article}&#10;\usepackage{amsmath,bbm,mathrsfs}&#10;\setlength\parindent{0em}&#10;\pagestyle{empty}&#10;\begin{document}&#10;&#10;L'equilibrio a traslazione di una parte arbitraria del corpo implica:&#10;$$&#10;\frac{\partial \mathbf{t}_x}{\partial x}+\frac{\partial \mathbf{t}_y}{\partial y}+\frac{\partial \mathbf{t}_z}{\partial z}+\mathbf{b}=\mathbf{0}&#10;$$&#10;Questa formula di riscrive, in termini di componenti della tensione:&#10;$$&#10;\begin{aligned}&#10;&amp; \frac{\partial \sigma_x}{\partial x}+\frac{\partial \tau_{y x}}{\partial y}+\frac{\partial \tau_{z x}}{\partial z}+b_x=0 \\&#10;&amp; \frac{\partial \tau_{x y}}{\partial x}+\frac{\partial \sigma_y}{\partial y}+\frac{\partial \tau_{z y}}{\partial z}+b_y=0 \quad \text { in } \mathscr{C} \\&#10;&amp; \frac{\partial \tau_{x z}}{\partial x}+\frac{\partial \tau_{y z}}{\partial y}+\frac{\partial \sigma_z}{\partial z}+b_z=0&#10;\end{aligned}&#10;$$&#10;&#10;\end{document}"/>
  <p:tag name="IGUANATEXSIZE" val="20"/>
  <p:tag name="IGUANATEXCURSOR" val="852"/>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83"/>
  <p:tag name="ORIGINALWIDTH" val="344"/>
  <p:tag name="OUTPUTTYPE" val="PDF"/>
  <p:tag name="IGUANATEXVERSION" val="160"/>
  <p:tag name="LATEXADDIN" val="\documentclass{article}&#10;\usepackage{amsmath,bbm,mathrsfs}&#10;\setlength\parindent{0em}&#10;\pagestyle{empty}&#10;\begin{document}&#10;&#10;&#10;&#10;1) Si considera una porzione infinitesima di forma parallelepipeda del continuo, con spigoli \(dx, dy, dz\). &#10;&#10;2) Utilizzando il lemma di Cauchy, la tensione \(\mathbf{t}_{-x}\) sulla faccia di normale \(-x\) è \(-\mathbf{t}_x\). Sulla faccia opposta agisce:&#10;$$&#10;\mathbf{t}_x + \frac{\partial \mathbf{t}_x}{\partial x} dx&#10;$$&#10;&#10;3) La somma delle forze sulle facce \(dy dz\) è:&#10;$$&#10;\left( \mathbf{t}_x + \frac{\partial \mathbf{t}_x}{\partial x} dx \right) dy dz - \mathbf{t}_x dy dz&#10;$$&#10;Analogamente per altre facce.&#10;&#10;4) L'equilibrio vettoriale delle forze sull'elemento, considerando anche la forza di volume \(\mathbf{b} dV\), è:&#10;$$&#10;\begin{gathered}&#10;\left(\mathbf{t}_x+\frac{\partial \mathbf{t}_x}{\partial x} d x\right) d y d z-\mathbf{t}_x d y d z+\left(\mathbf{t}_y+\frac{\partial \mathbf{t}_y}{\partial y} d y\right) d x d z-\mathbf{t}_y d x d z \\&#10;+\left(\mathbf{t}_z+\frac{\partial \mathbf{t}_z}{\partial z} d z\right) d x d y-\mathbf{t}_z d x d y+\mathbf{b} d x d y d z=\mathbf{0}&#10;\end{gathered}&#10;$$&#10;Si trova quindi:&#10;$$&#10;\frac{\partial \mathbf{t}_x}{\partial x}+\frac{\partial \mathbf{t}_y}{\partial y}+\frac{\partial \mathbf{t}_z}{\partial z}+\mathbf{b}=\mathbf{0}&#10;$$&#10;&#10;\end{document}"/>
  <p:tag name="IGUANATEXSIZE" val="20"/>
  <p:tag name="IGUANATEXCURSOR" val="1291"/>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65"/>
  <p:tag name="ORIGINALWIDTH" val="283"/>
  <p:tag name="OUTPUTTYPE" val="PDF"/>
  <p:tag name="IGUANATEXVERSION" val="160"/>
  <p:tag name="LATEXADDIN" val="\documentclass{article}&#10;\usepackage{amsmath,bbm,mathrsfs}&#10;\setlength\parindent{0em}&#10;\usepackage{geometry}&#10;\geometry{textwidth=10cm}&#10;\pagestyle{empty}&#10;\begin{document}&#10;&#10;L'equilibrio alla rotazione permette di mostrare che le tensioni tangenziali soddisfano le relazioni:&#10;$$\tau_{x y}=\tau_{y x}, \quad \tau_{x z}=\tau_{z x}, \quad \tau_{y z}=\tau_{z y}$$&#10;&#10;Ne segue che il tensore dello sforzo $\mathbf T$ \`e simmetrico.&#10;&#10;&#10;\end{document}"/>
  <p:tag name="IGUANATEXSIZE" val="20"/>
  <p:tag name="IGUANATEXCURSOR" val="354"/>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32"/>
  <p:tag name="ORIGINALWIDTH" val="283"/>
  <p:tag name="OUTPUTTYPE" val="PDF"/>
  <p:tag name="IGUANATEXVERSION" val="160"/>
  <p:tag name="LATEXADDIN" val="\documentclass{article}&#10;\usepackage{amsmath,bbm,mathrsfs}&#10;\setlength\parindent{0em}&#10;\usepackage{geometry}&#10;\geometry{textwidth=10cm}&#10;\pagestyle{empty}&#10;\begin{document}&#10;&#10;&#10;Consideriamo un cubo infinitesimo.&#10;&#10;Per semplicit\`a supponiamo nulle le forze di volume e che uniche componenti di tensione siano le $\tau_{zy}$&#10;&#10;Equilibrio nella direzione \(y\)&#10;$$&#10;\tau_{z y}(\Delta x \Delta y)-\tau_{z y}^{\prime} \Delta x \Delta y=0&#10;$$&#10;Ne segue:&#10;$$&#10;\tau_{zy} = \tau'_{zy}&#10;$$&#10;&#10;Equilibrio nella direzione \(z\)&#10;$$&#10;\tau_{yz} = \tau'_{yz}&#10;$$&#10;Imponendo l'equilibrio dei momenti rispetto all'asse x:&#10;$$&#10;-\tau_{z y}(\Delta x \Delta y) \Delta z+\tau_{y z}(\Delta x \Delta z) \Delta y=0&#10;$$&#10;&#10;In sintesi, tutti e quattro gli sforzi tangenziali devono avere la stessa intensit\`a&#10;$$&#10;\tau_{zy} = \tau_{zy}' = \tau_{yz} = \tau_{yz}'&#10;$$&#10;&#10;&#10;&#10;&#10;\end{document}"/>
  <p:tag name="IGUANATEXSIZE" val="20"/>
  <p:tag name="IGUANATEXCURSOR" val="314"/>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6"/>
  <p:tag name="ORIGINALWIDTH" val="344"/>
  <p:tag name="OUTPUTTYPE" val="PDF"/>
  <p:tag name="IGUANATEXVERSION" val="160"/>
  <p:tag name="LATEXADDIN" val="\documentclass{article}&#10;\usepackage{amsmath,bbm,mathrsfs}&#10;\pagestyle{empty}&#10;\begin{document}&#10;&#10; Nel contesto della meccanica dei solidi, si considera un corpo continuo $\mathscr{B}$ nella sua configurazione indeformata $\mathscr{C}$, come illustrato in Figura 14.1. Il corpo può essere suddiviso in una parte di superficie $\mathscr{S}_u$ (superficie vincolata) che è vincolata al suolo mediante vincoli lisci e bilateri diffusi. Questi vincoli prescrivono spostamenti noti $\overline{\mathbf{u}}$ e generano reazioni vincolari $\mathbf{r}$. D'altra parte, sulla superficie libera $\mathscr{S}_f$ possono agire forze esterne di superficie dovute ad azioni di contatto che l'ambiente esercita sul corpo, come la pressione dei fluidi o la spinta dei terreni. Queste forze esterne sono descritte da un campo vettoriale continuo $\mathbf{f}(P), P \in \mathscr{S}_f$ che ne rappresenta la densità superficiale&#10;&#10;&#10;&#10;&#10;\end{document}"/>
  <p:tag name="IGUANATEXSIZE" val="20"/>
  <p:tag name="IGUANATEXCURSOR" val="904"/>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2"/>
  <p:tag name="ORIGINALWIDTH" val="343"/>
  <p:tag name="OUTPUTTYPE" val="PDF"/>
  <p:tag name="IGUANATEXVERSION" val="160"/>
  <p:tag name="LATEXADDIN" val="\documentclass{article}&#10;\usepackage{amsmath,bbm,mathrsfs}&#10;\pagestyle{empty}&#10;\begin{document}&#10;&#10;  \begin{itemize}&#10;        \item Modelli matematici per azioni interne sviluppati storicamente, maturati con Cauchy.&#10;        \item Sezione del corpo con piano $\pi_n$ rivela azioni di contatto $\mathbf{F}_n$ e $\mathbf{M}_n$ per equilibrio.&#10;    \end{itemize}&#10;    \textbf{Tensione:}&#10;    \[&#10;    \mathbf{t}_n = \lim_{\Delta A_n \rightarrow 0} \frac{\Delta \mathbf{F}_n}{\Delta A_n}, \quad \lim_{\Delta A_n \rightarrow 0} \frac{\Delta \mathbf{M}_n}{\Delta A_n} = \mathbf{0}&#10;    \]&#10;    \textbf{Implicazioni:}&#10;    \begin{itemize}&#10;        \item Tensione $\mathbf{t}_n$ dipende da punto e normale.&#10;        \item Distinzione tra corpi di Cauchy e corpi di Cosserat.&#10;    \end{itemize}&#10;&#10;&#10;&#10;\end{document}"/>
  <p:tag name="IGUANATEXSIZE" val="20"/>
  <p:tag name="IGUANATEXCURSOR" val="712"/>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93"/>
  <p:tag name="ORIGINALWIDTH" val="344"/>
  <p:tag name="OUTPUTTYPE" val="PDF"/>
  <p:tag name="IGUANATEXVERSION" val="160"/>
  <p:tag name="LATEXADDIN" val="\documentclass{article}&#10;\usepackage{amsmath,bbm,mathrsfs}&#10;\pagestyle{empty}&#10;\begin{document}&#10;&#10;Nel contesto dell'analisi dei solidi, è fondamentale comprendere le azioni interne generate dalle forze di contatto tra le diverse parti del corpo. Queste azioni, studiate attraverso modelli matematici sviluppati nel corso della storia, giocano un ruolo cruciale nella determinazione dell'equilibrio e della risposta dei solidi alle sollecitazioni esterne. La sezione del corpo con un piano di normale $\mathbf{n}$ ci permette di analizzare tali azioni e definire la tensione $\mathbf{t}_n$ che agisce lungo quella direzione. Questo concetto è centrale per comprendere il comportamento dei materiali solidi in risposta alle sollecitazioni meccaniche&#10;&#10;&#10;&#10;&#10;\end{document}"/>
  <p:tag name="IGUANATEXSIZE" val="20"/>
  <p:tag name="IGUANATEXCURSOR" val="571"/>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79"/>
  <p:tag name="ORIGINALWIDTH" val="193"/>
  <p:tag name="OUTPUTTYPE" val="PDF"/>
  <p:tag name="IGUANATEXVERSION" val="160"/>
  <p:tag name="LATEXADDIN" val="\documentclass{article}&#10;\usepackage{amsmath,bbm,mathrsfs}&#10;\pagestyle{empty}&#10;\begin{document}&#10;&#10;&#10;&#10;  \textbf{Versore Normale:}&#10;  $$&#10;  \mathbf{n} = \left[ \alpha \; \beta \; \gamma \right]^T&#10;  $$&#10;  $$&#10;  \alpha^2 + \beta^2 + \gamma^2 = 1&#10;  $$&#10;&#10;  \textbf{Formula di Decomposizione:}&#10;  $$&#10;  \mathbf{t}_n = \tau_n + \sigma_n \mathbf{n}&#10;  $$&#10;&#10;&#10;\end{document}&#10;&#10;&#10;&#10;&#10;\end{document}"/>
  <p:tag name="IGUANATEXSIZE" val="20"/>
  <p:tag name="IGUANATEXCURSOR" val="333"/>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34"/>
  <p:tag name="ORIGINALWIDTH" val="343"/>
  <p:tag name="OUTPUTTYPE" val="PDF"/>
  <p:tag name="IGUANATEXVERSION" val="160"/>
  <p:tag name="LATEXADDIN" val="\documentclass{article}&#10;\usepackage{amsmath,bbm,mathrsfs}&#10;\pagestyle{empty}&#10;\begin{document}&#10;&#10;Il vettore tensione $\mathbf{t}_n$ in un sistema cartesiano ortogonale di riferimento $(O ; x, y, z)$ ha componenti cartesiane:&#10;&#10;$$\mathbf{t}_n=\left[\begin{array}{lll}t_{n x} \\ t_{n y} \\ t_{n z}\end{array}\right]$$&#10;&#10;Le componenti delle tensioni secondo i tre piani coordinati prendono il nome di componenti speciali di tensione, Fig. 14.4b:&#10;$$&#10;\mathbf{t}_x=\left[\begin{array}{c}&#10;\sigma_x \\&#10;\tau_{x y} \\&#10;\tau_{x z}&#10;\end{array}\right], \quad \mathbf{t}_y=\left[\begin{array}{c}&#10;\tau_{y x} \\&#10;\sigma_y \\&#10;\tau_{y z}&#10;\end{array}\right], \quad \mathbf{t}_z=\left[\begin{array}{c}&#10;\tau_{z x} \\&#10;\tau_{z y} \\&#10;\sigma_z&#10;\end{array}\right]&#10;$$&#10;Le componenti speciali di tensione vengono raccolte nel tensore degli sforzi o tensore della tensione $\mathbf{T}$ le cui colonne rappresentano le tensioni agenti sui piani coordinati:&#10;(14.7)&#10;$$&#10;\mathbf{T}(P)=\left[\begin{array}{lll}&#10;\mathbf{t}_x &amp; \mathbf{t}_y &amp; \mathbf{t}_z&#10;\end{array}\right]=\left[\begin{array}{ccc}&#10;\sigma_x &amp; \tau_{y x} &amp; \tau_{z x} \\&#10;\tau_{x y} &amp; \sigma_y &amp; \tau_{z y} \\&#10;\tau_{x z} &amp; \tau_{y z} &amp; \sigma_z&#10;\end{array}\right]&#10;$$&#10;&#10;\end{document}"/>
  <p:tag name="IGUANATEXSIZE" val="20"/>
  <p:tag name="IGUANATEXCURSOR" val="1187"/>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30"/>
  <p:tag name="ORIGINALWIDTH" val="328"/>
  <p:tag name="OUTPUTTYPE" val="PDF"/>
  <p:tag name="IGUANATEXVERSION" val="160"/>
  <p:tag name="LATEXADDIN" val="\documentclass{article}&#10;\usepackage{amsmath,bbm,mathrsfs}&#10;\pagestyle{empty}&#10;\begin{document}&#10;&#10;  \begin{itemize}&#10;    \item Estensione del principio di azione e reazione a tensioni.&#10;    \item Considera un parallelepipedo infinitesimale nel solido di Cauchy.&#10;    \item Equazione di equilibrio alla traslazione:&#10;      \[&#10;      \mathbf{t}_n \varepsilon^2 + \mathbf{t}_{-n} \varepsilon^2 + \mathbf{f}_l + \mathbf{b} \varepsilon^4 = \mathbf{0}&#10;      \]&#10;    \item Al limite per $\varepsilon \rightarrow 0$, trascurando infinitesimi di ordine superiore al secondo (sulla superficie laterale la forza $\mathbf{f}_l$ è di ordine $\left.\mathscr{O}\left(\varepsilon^3\right)\right)$, si ottiene:&#10;$$&#10;\mathbf{t}_{-n}=-\mathbf{t}_n&#10;$$&#10;  \end{itemize}&#10;&#10;  \begin{itemize}&#10;    \item Il Lemma di Cauchy estende il principio di azione e reazione (terza legge di Newton) al contesto delle tensioni in un solido.&#10;    \item In un parallelepipedo infinitesimale, le tensioni su due facce opposte si annullano a vicenda, confermando l'equilibrio del solido.&#10;    \item Questa proprietà è fondamentale per la comprensione delle tensioni in materiali continui.&#10;  \end{itemize}&#10;&#10;&#10;&#10;&#10;\end{document}"/>
  <p:tag name="IGUANATEXSIZE" val="20"/>
  <p:tag name="IGUANATEXCURSOR" val="719"/>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323"/>
  <p:tag name="ORIGINALWIDTH" val="343"/>
  <p:tag name="OUTPUTTYPE" val="PDF"/>
  <p:tag name="IGUANATEXVERSION" val="160"/>
  <p:tag name="LATEXADDIN" val="\documentclass{article}&#10;\usepackage{amsmath,bbm,mathrsfs}&#10;\pagestyle{empty}&#10;\setlength\parindent{0em}&#10;\begin{document}&#10;&#10;Si consideri un punto $P$ all'interno del solido e si prenda in esame una superficie infinitesima di normale &#10;$$&#10;\mathbf{n}=\left[\begin{array}{l}\alpha\\ \beta\\ \gamma\end{array}\right]&#10;$$&#10;&#10;Formula fondamentale di Cauchy:&#10;$$&#10;\mathbf{t}_n=\mathbf{t}_x \alpha+\mathbf{t}_y \beta+\mathbf{t}_z \gamma&#10;$$&#10;Ricordando le espressioni per le componenti di $\mathbf t_x$, $\mathbf t_y$, $\mathbf t_z$&#10;troviamo&#10;$$&#10;\begin{aligned}&#10;&amp; t_{n x}=\alpha \sigma_x+\beta \tau_{y x}+\gamma \tau_{z x} \\&#10;&amp; t_{n y}=\alpha \tau_{x y}+\beta \sigma_y+\gamma \tau_{z y} \\&#10;&amp; t_{n z}=\alpha \tau_{x z}+\beta \tau_{y z}+\gamma \sigma_z&#10;\end{aligned}&#10;$$&#10;vale a dire,&#10;$$&#10;\left[\begin{array}{l}&#10;t_{n x} \\&#10;t_{n y} \\&#10;t_{n z}&#10;\end{array}\right]=\left[\begin{array}{ccc}&#10;\sigma_x &amp; \tau_{y x} &amp; \tau_{z x} \\&#10;\tau_{x y} &amp; \sigma_y &amp; \tau_{z y} \\&#10;\tau_{x z} &amp; \tau_{y z} &amp; \sigma_z&#10;\end{array}\right]\left[\begin{array}{l}&#10;\alpha \\&#10;\beta \\&#10;\gamma&#10;\end{array}\right]&#10;$$&#10;In forma compatta&#10;$$&#10;\mathbf{t}_n=\mathbf{T n}&#10;$$&#10;dove&#10;$$&#10;\mathbf T=\left[\begin{array}{ccc}&#10;\sigma_x &amp; \tau_{y x} &amp; \tau_{z x} \\&#10;\tau_{x y} &amp; \sigma_y &amp; \tau_{z y} \\&#10;\tau_{x z} &amp; \tau_{y z} &amp; \sigma_z&#10;\end{array}\right]&#10;$$&#10;\`e detto \emph{tensore dello sforzo}&#10;&#10;\end{document}"/>
  <p:tag name="IGUANATEXSIZE" val="20"/>
  <p:tag name="IGUANATEXCURSOR" val="1282"/>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65"/>
  <p:tag name="ORIGINALWIDTH" val="328"/>
  <p:tag name="OUTPUTTYPE" val="PDF"/>
  <p:tag name="IGUANATEXVERSION" val="160"/>
  <p:tag name="LATEXADDIN" val="\documentclass{article}&#10;\usepackage{amsmath,bbm,mathrsfs}&#10;\setlength\parindent{0em}&#10;\pagestyle{empty}&#10;\begin{document}&#10;&#10;  \begin{itemize}&#10;    \item Si vuole ora stabilire la relazione tra il vettore della tensione $\mathbf{t}_n$ e il tensore degli sforzi $\mathbf{T}$ per l'equilibrio del solido.&#10;    \item Equilibrio di ogni parte del corpo: equilibrio delle forze e dei momenti.&#10;    \item Si considera un punto $P$ all'interno del solido e un tetraedro di Cauchy con superficie normale $\mathbf{n}$ e piani $-\mathbf{i},-\mathbf{j},-\mathbf{k}$, Fig. 14.5a.&#10;    \item L'equilibrio delle forze sul tetraedro, considerando la forza di volume $\mathbf{b} \Delta V$:&#10;    $$&#10;    \mathbf{t}_n \Delta A_n + \mathbf{t}_{-x} \Delta A_x + \mathbf{t}_{-y} \Delta A_y + \mathbf{t}_{-z} \Delta A_z + \mathbf{b} \Delta V = \mathbf{0}&#10;    $$&#10;    \item Usando il lemma di Cauchy, $\mathbf{t}_{-x} = -\mathbf{t}_x, \ldots$, e dividendo ambo i membri per $\Delta A_n$:&#10;    $$&#10;    \mathbf{t}_n - \mathbf{t}_x \frac{\Delta A_x}{\Delta A_n} - \mathbf{t}_y \frac{\Delta A_y}{\Delta A_n} - \mathbf{t}_z \frac{\Delta A_z}{\Delta A_n} + \mathbf{b} \frac{\Delta V}{\Delta A_n} = \mathbf{0}&#10;    $$&#10;    \item Al limite per $\Delta A_n \rightarrow 0$, mantenendo la giacitura di normale $\mathbf{n}$ parallela a se stessa, si ottiene la formula fondamentale di Cauchy:&#10;    $$&#10;    \mathbf{t}_n = \mathbf{t}_x \alpha + \mathbf{t}_y \beta + \mathbf{t}_z \gamma&#10;    $$&#10;    dove $\alpha$, $\beta$ e $\gamma$ sono i coseni direttori di $\mathbf{n}$.&#10;  \end{itemize}&#10;&#10;&#10;\end{document}"/>
  <p:tag name="IGUANATEXSIZE" val="20"/>
  <p:tag name="IGUANATEXCURSOR" val="1532"/>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59</Words>
  <Application>Microsoft Macintosh PowerPoint</Application>
  <PresentationFormat>Widescreen</PresentationFormat>
  <Paragraphs>11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freight-text-pro</vt:lpstr>
      <vt:lpstr>Office Theme</vt:lpstr>
      <vt:lpstr>Il tensore dello sforzo</vt:lpstr>
      <vt:lpstr>PowerPoint Presentation</vt:lpstr>
      <vt:lpstr>PowerPoint Presentation</vt:lpstr>
      <vt:lpstr>Componente normale e tangenziale della tensione</vt:lpstr>
      <vt:lpstr>Componenti speciali di tensione </vt:lpstr>
      <vt:lpstr>Lemma di Cauchy</vt:lpstr>
      <vt:lpstr>Formula di Cauchy</vt:lpstr>
      <vt:lpstr>Dimostrazione della Formula di Cauchy </vt:lpstr>
      <vt:lpstr>Equazioni indefinite di equilibrio </vt:lpstr>
      <vt:lpstr>Dimostrazione delle equazioni indefinite di equilibrio </vt:lpstr>
      <vt:lpstr>Reciprocità delle tensioni tangenziali</vt:lpstr>
      <vt:lpstr>Dimostrazione della reciprocità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concetto di sollecitazione</dc:title>
  <dc:creator>Giuseppe Tomassetti</dc:creator>
  <cp:lastModifiedBy>Giuseppe Tomassetti</cp:lastModifiedBy>
  <cp:revision>4</cp:revision>
  <dcterms:created xsi:type="dcterms:W3CDTF">2023-09-02T11:04:21Z</dcterms:created>
  <dcterms:modified xsi:type="dcterms:W3CDTF">2023-09-02T15:17:49Z</dcterms:modified>
</cp:coreProperties>
</file>