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EDA4A5-0275-488F-AFB1-7C30C98C9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2BF47E-CB47-4380-803D-29CC3DE2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A2E1E2-D13F-4472-95C8-0615A2E30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41F0-3D4A-471E-B912-2C5CF1593B3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5224D5-A48E-47D1-9BA0-3C8274D0A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1145A8-828D-4BE7-88D4-B2EE7AEEE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4802-78F2-407B-BF01-8716C04926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4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065665-8336-4BF4-A7A7-39BD7496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E6BEA38-C94C-4558-BA37-467834DB2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05EDB6-C279-46E6-A50D-83BAD644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41F0-3D4A-471E-B912-2C5CF1593B3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05D411-8407-4B75-9CDF-8159F447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2CFAE0-FD0C-4155-9F01-564BE5EDE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4802-78F2-407B-BF01-8716C04926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0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87E8A2F-1C85-4B64-B3C9-60F85A17C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5CD7643-2A85-439C-8F03-96943CBAB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45A37E-797B-404F-8E3F-5EA2704E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41F0-3D4A-471E-B912-2C5CF1593B3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EDA2E2-CB4C-45FB-AC84-428D47F5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DCBF69-5D64-4FA0-B1E5-CF94934BD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4802-78F2-407B-BF01-8716C04926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2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F072CE-0BE2-4BEF-AC19-086E8EAE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A4E2C-E82F-4687-AF6D-F94FF48E5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0C6A2B-53CC-42B1-8D3C-0E75D8E6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41F0-3D4A-471E-B912-2C5CF1593B3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BCEFEE-7AAB-4710-A795-F77CE23DD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B5EFA1-1981-4759-980D-5CE999BA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4802-78F2-407B-BF01-8716C04926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28F96D-4A05-4103-87F2-DF1B7014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AC1530-BBF8-4225-8608-8539BD6DC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1EC3F5-C237-4B5D-9248-FF684E252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41F0-3D4A-471E-B912-2C5CF1593B3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2A3E7E-9AFA-4EA4-82C4-EB2504D56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2EF2B0-4BD3-4D33-9CA8-9AC1DDFE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4802-78F2-407B-BF01-8716C04926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0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BDB187-0E46-47BD-BC17-EFFEF497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B501DA-326A-4120-97E2-28F8A2441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70D17E-D61E-49B9-8C6E-3C3124E5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77EBD3-BF1B-4884-8E1A-341D5A50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41F0-3D4A-471E-B912-2C5CF1593B3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C63AF5-CBC8-4EB2-BFB1-6B21FB24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1A61C2-277B-425E-A98C-8F87C0C0E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4802-78F2-407B-BF01-8716C04926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1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99C-753E-409D-8F26-F00B94330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8FDA8C-5054-47C6-9971-F8A9C9189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D752FDC-581F-49DA-B460-2036AD419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8E01F4A-1CA4-4769-ADEB-CD333C3D6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7AFDB5F-B740-4DBC-BA29-62E19F808D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300FB66-BC37-4CD0-B13F-5AB877454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41F0-3D4A-471E-B912-2C5CF1593B3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068B49B-B5B9-4D71-973F-F9BCAC59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E349922-0CE9-4276-940B-7DA4F579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4802-78F2-407B-BF01-8716C04926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4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63ED9D-C594-4EFF-9A82-8495A62D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B6DBFA-303F-4B1C-8FF6-1E31EB043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41F0-3D4A-471E-B912-2C5CF1593B3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36E716-B20F-4F97-8607-E2460369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24CEEA5-E3DC-4280-B2AA-F557ECF76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4802-78F2-407B-BF01-8716C04926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4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EF12BC9-A18F-4E41-B9FB-5827835B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41F0-3D4A-471E-B912-2C5CF1593B3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74D4D54-8BD7-46FB-B1A2-54BD1478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A1B2F5-FB50-4043-BFD4-8B259B88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4802-78F2-407B-BF01-8716C04926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1C85E-E744-4ACC-B5CE-35EB1D03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2B41F5-B53E-4B51-AD07-6ACAF3EC4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1AEDD5-1ED1-49DA-9858-4A6B34B816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B01A371-A314-4D33-8C68-FFAA484C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41F0-3D4A-471E-B912-2C5CF1593B3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47B6F5A-118B-452D-BB9B-9A885639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144DF37-A320-4C63-97E6-CBF4B5AE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4802-78F2-407B-BF01-8716C04926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37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45FC92-4B04-4089-A513-8FA0B01C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CFD8380-2C7F-4734-BDFC-68BA9CC28F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DB3326-D33A-4F8A-8C85-4E05913D6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101AD3-4A4F-4573-A6E0-6AD342C5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741F0-3D4A-471E-B912-2C5CF1593B3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9F954A4-AF96-4D0F-9EAC-E4945C1C1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4DE10F-AE03-4663-97C0-49EC8F92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34802-78F2-407B-BF01-8716C04926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74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FC8C270-E908-439F-B2F8-66A157780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B5B0D38-9F5A-45A7-94B4-58172450A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80A3E6-617D-4E60-816B-B544D9180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741F0-3D4A-471E-B912-2C5CF1593B38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B8AEF1-E244-4194-AA6D-0D539B56E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AC2B7A-C423-4867-9A42-B3D0D3303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34802-78F2-407B-BF01-8716C04926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4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tags" Target="../tags/tag9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8.png"/><Relationship Id="rId4" Type="http://schemas.openxmlformats.org/officeDocument/2006/relationships/tags" Target="../tags/tag10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0AC3A-3101-4520-8BCE-4A110D75D2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Criteri</a:t>
            </a:r>
            <a:r>
              <a:rPr lang="en-US" dirty="0"/>
              <a:t> di </a:t>
            </a:r>
            <a:r>
              <a:rPr lang="en-US" dirty="0" err="1"/>
              <a:t>resistenza</a:t>
            </a:r>
            <a:r>
              <a:rPr lang="en-US" dirty="0"/>
              <a:t> per </a:t>
            </a:r>
            <a:r>
              <a:rPr lang="en-US" dirty="0" err="1"/>
              <a:t>materiali</a:t>
            </a:r>
            <a:r>
              <a:rPr lang="en-US" dirty="0"/>
              <a:t> </a:t>
            </a:r>
            <a:r>
              <a:rPr lang="en-US" dirty="0" err="1"/>
              <a:t>duttili</a:t>
            </a:r>
            <a:r>
              <a:rPr lang="en-US" dirty="0"/>
              <a:t> in </a:t>
            </a:r>
            <a:r>
              <a:rPr lang="en-US" dirty="0" err="1"/>
              <a:t>stato</a:t>
            </a:r>
            <a:r>
              <a:rPr lang="en-US" dirty="0"/>
              <a:t> di </a:t>
            </a:r>
            <a:r>
              <a:rPr lang="en-US" dirty="0" err="1"/>
              <a:t>sforzo</a:t>
            </a:r>
            <a:r>
              <a:rPr lang="en-US" dirty="0"/>
              <a:t> piano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E3FF3DE-E53B-42B7-9667-0E83477A1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3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997A56-1F63-41A3-AB00-F1A0FC7C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Motivazione</a:t>
            </a:r>
            <a:endParaRPr lang="en-US" dirty="0"/>
          </a:p>
        </p:txBody>
      </p:sp>
      <p:pic>
        <p:nvPicPr>
          <p:cNvPr id="15" name="Immagine 14" descr="\documentclass{article}&#10;\usepackage{amsmath,mathrsfs,bm,bbm}&#10;\pagestyle{empty}&#10;\setlength\parskip{1em}&#10;\begin{document}&#10;&#10;Gli elementi strutturali e i componenti delle macchine realizzati in un materiale duttile sono generalmente progettati in modo che il materiale rimanga in campo elastico sotto le condizioni di carico previste. &#10;&#10;Quando l'elemento o il componente è sotto stress uniassiale, il valore dello stress normale $\sigma_x$ che causerà la plasticizzazione del materiale può essere facilmente ottenuto da un test di trazione condotto su un campione dello stesso materiale, poiché il campione di prova e l'elemento strutturale o il componente della macchina sono nello stesso stato di stress. &#10;&#10;Pertanto, indipendentemente dal meccanismo reale che causa la cedevolezza del materiale, possiamo affermare che l'elemento o il componente saranno sicuri fintanto che $\sigma_x &lt; \sigma_Y$, dove $\sigma_Y$ è la tensione di snervamento.&#10;&#10;&#10;&#10;\end{document}" title="IguanaTex Bitmap Display">
            <a:extLst>
              <a:ext uri="{FF2B5EF4-FFF2-40B4-BE49-F238E27FC236}">
                <a16:creationId xmlns:a16="http://schemas.microsoft.com/office/drawing/2014/main" id="{DBFE31C5-68FF-4F27-B8F3-65E01452E8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33" y="1898976"/>
            <a:ext cx="8720764" cy="37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1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1AD752-742B-4297-8F18-44D0D238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F64B86-E58F-46C3-A855-553E2EDD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Immagine 8" descr="\documentclass{article}&#10;\usepackage{amsmath,mathrsfs,bm,bbm,color}&#10;\pagestyle{empty}&#10;\setlength\parskip{1em}&#10;\begin{document}&#10;&#10;&#10;D'altro canto, quando un elemento strutturale o un componente di una macchina si trova in uno stato di stress biassiale, poiché questo stato è diverso dallo stato di stress uniassiale in un campione sottoposto a un test di trazione, chiaramente non è possibile prevedere direttamente da un tale test se l'elemento strutturale o il componente della macchina in esame si mantiene nel dominio di resistenza. &#10;&#10;Deve prima essere stabilito un criterio riguardo al meccanismo reale di rottura del materiale, che renderà possibile confrontare gli effetti di entrambi gli stati di stress sul materiale. &#10;&#10;&#10;&#10;\end{document}" title="IguanaTex Bitmap Display">
            <a:extLst>
              <a:ext uri="{FF2B5EF4-FFF2-40B4-BE49-F238E27FC236}">
                <a16:creationId xmlns:a16="http://schemas.microsoft.com/office/drawing/2014/main" id="{E2DE9677-0906-4184-8E0E-4591B7A1CC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81" y="1825625"/>
            <a:ext cx="8720762" cy="285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7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5936134-C8C4-4622-8484-2565955B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59" y="42152"/>
            <a:ext cx="10515600" cy="1325563"/>
          </a:xfrm>
        </p:spPr>
        <p:txBody>
          <a:bodyPr/>
          <a:lstStyle/>
          <a:p>
            <a:r>
              <a:rPr lang="en-US" dirty="0" err="1"/>
              <a:t>Criterio</a:t>
            </a:r>
            <a:r>
              <a:rPr lang="en-US" dirty="0"/>
              <a:t> di </a:t>
            </a:r>
            <a:r>
              <a:rPr lang="en-US" dirty="0" err="1"/>
              <a:t>Tresca</a:t>
            </a:r>
            <a:r>
              <a:rPr lang="en-US" dirty="0"/>
              <a:t>, o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massima</a:t>
            </a:r>
            <a:r>
              <a:rPr lang="en-US" dirty="0"/>
              <a:t> </a:t>
            </a:r>
            <a:r>
              <a:rPr lang="en-US" dirty="0" err="1"/>
              <a:t>tensione</a:t>
            </a:r>
            <a:r>
              <a:rPr lang="en-US" dirty="0"/>
              <a:t> </a:t>
            </a:r>
            <a:r>
              <a:rPr lang="en-US" dirty="0" err="1"/>
              <a:t>tangenziale</a:t>
            </a:r>
            <a:endParaRPr lang="en-US" dirty="0"/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44DEA97B-D55C-4B3D-9285-B334066ABE7D}"/>
              </a:ext>
            </a:extLst>
          </p:cNvPr>
          <p:cNvCxnSpPr/>
          <p:nvPr/>
        </p:nvCxnSpPr>
        <p:spPr>
          <a:xfrm>
            <a:off x="5388580" y="1823539"/>
            <a:ext cx="31862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5DB6DBA2-BFED-436A-9E33-BEB4AA7D75A6}"/>
              </a:ext>
            </a:extLst>
          </p:cNvPr>
          <p:cNvCxnSpPr>
            <a:cxnSpLocks/>
          </p:cNvCxnSpPr>
          <p:nvPr/>
        </p:nvCxnSpPr>
        <p:spPr>
          <a:xfrm>
            <a:off x="5897627" y="883215"/>
            <a:ext cx="0" cy="19984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e 27">
            <a:extLst>
              <a:ext uri="{FF2B5EF4-FFF2-40B4-BE49-F238E27FC236}">
                <a16:creationId xmlns:a16="http://schemas.microsoft.com/office/drawing/2014/main" id="{B3A7E737-FD04-44DB-BF26-27AD8CA1BCC9}"/>
              </a:ext>
            </a:extLst>
          </p:cNvPr>
          <p:cNvSpPr/>
          <p:nvPr/>
        </p:nvSpPr>
        <p:spPr>
          <a:xfrm>
            <a:off x="5897627" y="1160757"/>
            <a:ext cx="1385714" cy="1325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43C6032A-A695-40D8-B168-A69218E28552}"/>
                  </a:ext>
                </a:extLst>
              </p:cNvPr>
              <p:cNvSpPr txBox="1"/>
              <p:nvPr/>
            </p:nvSpPr>
            <p:spPr>
              <a:xfrm>
                <a:off x="7329280" y="1525096"/>
                <a:ext cx="29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43C6032A-A695-40D8-B168-A69218E28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280" y="1525096"/>
                <a:ext cx="290849" cy="276999"/>
              </a:xfrm>
              <a:prstGeom prst="rect">
                <a:avLst/>
              </a:prstGeom>
              <a:blipFill>
                <a:blip r:embed="rId5"/>
                <a:stretch>
                  <a:fillRect l="-10417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21D15FCE-B552-485B-A911-5126336DFFD0}"/>
              </a:ext>
            </a:extLst>
          </p:cNvPr>
          <p:cNvCxnSpPr>
            <a:cxnSpLocks/>
            <a:endCxn id="28" idx="4"/>
          </p:cNvCxnSpPr>
          <p:nvPr/>
        </p:nvCxnSpPr>
        <p:spPr>
          <a:xfrm>
            <a:off x="5501701" y="2486320"/>
            <a:ext cx="10887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AD9C298D-72F2-47CA-9958-834E3ED5F10D}"/>
                  </a:ext>
                </a:extLst>
              </p:cNvPr>
              <p:cNvSpPr/>
              <p:nvPr/>
            </p:nvSpPr>
            <p:spPr>
              <a:xfrm>
                <a:off x="5095263" y="2273373"/>
                <a:ext cx="4624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AD9C298D-72F2-47CA-9958-834E3ED5F1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263" y="2273373"/>
                <a:ext cx="46243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42713203-A9FD-4800-B4D7-B8420B035AF6}"/>
                  </a:ext>
                </a:extLst>
              </p:cNvPr>
              <p:cNvSpPr/>
              <p:nvPr/>
            </p:nvSpPr>
            <p:spPr>
              <a:xfrm>
                <a:off x="8526288" y="1617429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42713203-A9FD-4800-B4D7-B8420B035A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288" y="1617429"/>
                <a:ext cx="3778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B285FC1E-3182-4125-8B7C-DBC65E4F3609}"/>
                  </a:ext>
                </a:extLst>
              </p:cNvPr>
              <p:cNvSpPr txBox="1"/>
              <p:nvPr/>
            </p:nvSpPr>
            <p:spPr>
              <a:xfrm>
                <a:off x="5815809" y="2840854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B285FC1E-3182-4125-8B7C-DBC65E4F3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809" y="2840854"/>
                <a:ext cx="163635" cy="276999"/>
              </a:xfrm>
              <a:prstGeom prst="rect">
                <a:avLst/>
              </a:prstGeom>
              <a:blipFill>
                <a:blip r:embed="rId8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e 40">
            <a:extLst>
              <a:ext uri="{FF2B5EF4-FFF2-40B4-BE49-F238E27FC236}">
                <a16:creationId xmlns:a16="http://schemas.microsoft.com/office/drawing/2014/main" id="{A8DD6AF0-3DFB-4CBB-8C88-E1F057E4EFC0}"/>
              </a:ext>
            </a:extLst>
          </p:cNvPr>
          <p:cNvSpPr/>
          <p:nvPr/>
        </p:nvSpPr>
        <p:spPr>
          <a:xfrm>
            <a:off x="7235610" y="1781117"/>
            <a:ext cx="84841" cy="84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6" name="Immagine 55" descr="\documentclass{article}&#10;\usepackage[italian]{babel}&#10;\usepackage{amsmath,mathrsfs,bm,bbm,color,geometry}&#10;\pagestyle{empty}&#10;\setlength\parskip{1em}&#10;\setlength\textwidth{20em}&#10;\begin{document}&#10;&#10;Il criterio di Tresca stabilisce che il materiale rimane in campo elastico finch\'e la tensione tangenziale massima si mantiene al di sotto della soglia di snervamento:&#10;$$&#10;\tau_{\rm max}&lt;\tau_Y&#10;$$&#10;&#10;Ricordiamo che la tensione tangenziale massima \`e data dalla seguente formula:&#10;$$&#10;\tau_{\rm max}=\frac 1 2\max\{|\sigma_1|,|\sigma_2|,|\sigma_1-\sigma_2|\}&#10;$$&#10;&#10;&#10;&#10;&#10;&#10;&#10;\end{document}" title="IguanaTex Bitmap Display">
            <a:extLst>
              <a:ext uri="{FF2B5EF4-FFF2-40B4-BE49-F238E27FC236}">
                <a16:creationId xmlns:a16="http://schemas.microsoft.com/office/drawing/2014/main" id="{384AB76B-13D8-4E17-AB9D-8CA9A8F77E1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3" y="1429736"/>
            <a:ext cx="4278877" cy="2999410"/>
          </a:xfrm>
          <a:prstGeom prst="rect">
            <a:avLst/>
          </a:prstGeom>
        </p:spPr>
      </p:pic>
      <p:pic>
        <p:nvPicPr>
          <p:cNvPr id="57" name="Immagine 56" descr="\documentclass{article}&#10;\usepackage[italian]{babel}&#10;\usepackage{amsmath,mathrsfs,bm,bbm,color,geometry}&#10;\pagestyle{empty}&#10;\setlength\parskip{1em}&#10;\setlength\textwidth{20em}&#10;\begin{document}&#10;Il valore di $\tau_Y$ pu\`o essere determinato sperimentalmente mediante una prova di trazione. &#10;&#10;In tale prova si ha $\sigma_2=0$ e $\sigma_1&gt;0$, quindi $\tau_{\rm max}=\sigma_1/2$. Detta dunque $\sigma_{Y}$ la tensione di snervamento, si ha $\tau_{Y}=\sigma_Y/2$.&#10;&#10;&#10;\end{document}" title="IguanaTex Bitmap Display">
            <a:extLst>
              <a:ext uri="{FF2B5EF4-FFF2-40B4-BE49-F238E27FC236}">
                <a16:creationId xmlns:a16="http://schemas.microsoft.com/office/drawing/2014/main" id="{FE12AA1B-10F6-4D38-974A-F795627BB14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3" y="4661031"/>
            <a:ext cx="3945640" cy="1335869"/>
          </a:xfrm>
          <a:prstGeom prst="rect">
            <a:avLst/>
          </a:prstGeom>
        </p:spPr>
      </p:pic>
      <p:pic>
        <p:nvPicPr>
          <p:cNvPr id="60" name="Immagine 59" descr="\documentclass{article}&#10;\usepackage[italian]{babel}&#10;\usepackage{amsmath,mathrsfs,bm,bbm,color,geometry}&#10;\pagestyle{empty}&#10;\setlength\parskip{1em}&#10;\setlength\textwidth{20em}&#10;\begin{document}&#10;&#10;In definitiva, in base al criterio di Tresca, il materiale si mantiene in campo elastico se e solo se le seguenti disuguaglianze sono soddisfatte:&#10;$$&#10;|\sigma_1|&lt;\sigma_Y,\quad |\sigma_2|&lt;\sigma_Y,\quad|\sigma_1-\sigma_2|&lt;\sigma_Y.&#10;$$&#10;Queste disuguaglianze individuano, sul piano $\sigma_1-\sigma_2$, un esagono, detto ``di Tresca''.&#10;&#10;\end{document}" title="IguanaTex Bitmap Display">
            <a:extLst>
              <a:ext uri="{FF2B5EF4-FFF2-40B4-BE49-F238E27FC236}">
                <a16:creationId xmlns:a16="http://schemas.microsoft.com/office/drawing/2014/main" id="{7B4167E1-1463-4138-A9C3-76255CCF647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014" y="3830182"/>
            <a:ext cx="4107152" cy="2082115"/>
          </a:xfrm>
          <a:prstGeom prst="rect">
            <a:avLst/>
          </a:prstGeom>
        </p:spPr>
      </p:pic>
      <p:pic>
        <p:nvPicPr>
          <p:cNvPr id="61" name="Immagine 60">
            <a:extLst>
              <a:ext uri="{FF2B5EF4-FFF2-40B4-BE49-F238E27FC236}">
                <a16:creationId xmlns:a16="http://schemas.microsoft.com/office/drawing/2014/main" id="{67AB015D-C89C-45B4-B5A7-08F3D43E51A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60302" y="654172"/>
            <a:ext cx="2686425" cy="2295845"/>
          </a:xfrm>
          <a:prstGeom prst="rect">
            <a:avLst/>
          </a:prstGeom>
        </p:spPr>
      </p:pic>
      <p:pic>
        <p:nvPicPr>
          <p:cNvPr id="62" name="Immagine 61">
            <a:extLst>
              <a:ext uri="{FF2B5EF4-FFF2-40B4-BE49-F238E27FC236}">
                <a16:creationId xmlns:a16="http://schemas.microsoft.com/office/drawing/2014/main" id="{31A7D077-47BE-4E9D-A319-461514E003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655332" y="3193268"/>
            <a:ext cx="2536668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3811CA-C0D9-4D04-8DDE-4BF03A5FB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Criterio</a:t>
            </a:r>
            <a:r>
              <a:rPr lang="en-US" dirty="0"/>
              <a:t> di Huber-</a:t>
            </a:r>
            <a:r>
              <a:rPr lang="en-US" dirty="0" err="1"/>
              <a:t>Hencky</a:t>
            </a:r>
            <a:r>
              <a:rPr lang="en-US" dirty="0"/>
              <a:t>-von Mises</a:t>
            </a:r>
          </a:p>
        </p:txBody>
      </p:sp>
      <p:pic>
        <p:nvPicPr>
          <p:cNvPr id="5" name="Immagine 4" descr="\documentclass{article}&#10;\usepackage[italian]{babel}&#10;\usepackage{amsmath,mathrsfs,bm,bbm,color,geometry}&#10;\pagestyle{empty}&#10;\setlength\parskip{1em}&#10;\setlength\textwidth{20em}&#10;\begin{document}&#10;Nel caso di stati di sforzo piani, il criterio di von Mises stabilisce che il materiale si mantiene in campo elastico se e solo se le tensioni principali soddisfano la seguente disuguaglianza:&#10;$$&#10;\sigma_1^2-\sigma_1 \sigma_2+\sigma_1^2&lt;\sigma_Y^2.&#10;$$&#10;Tale disuguaglianza individua un'ellisse sul piano delle tensioni principali.&#10;&#10;\end{document}" title="IguanaTex Bitmap Display">
            <a:extLst>
              <a:ext uri="{FF2B5EF4-FFF2-40B4-BE49-F238E27FC236}">
                <a16:creationId xmlns:a16="http://schemas.microsoft.com/office/drawing/2014/main" id="{C0D3CD4F-7B70-4D29-A795-0748A8140C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513" y="2455158"/>
            <a:ext cx="5101714" cy="2503619"/>
          </a:xfrm>
          <a:prstGeom prst="rect">
            <a:avLst/>
          </a:prstGeom>
        </p:spPr>
      </p:pic>
      <p:pic>
        <p:nvPicPr>
          <p:cNvPr id="1026" name="Picture 2" descr="https://www.pandoracampus.it/darwin/Bookreleaseoperation/getimage/BookRelease/Darwin:BOOK_RELEASE:449/imagePath/images%7Cchapter22%7Cfig_19.5.png/width/530/height/318/full/1">
            <a:extLst>
              <a:ext uri="{FF2B5EF4-FFF2-40B4-BE49-F238E27FC236}">
                <a16:creationId xmlns:a16="http://schemas.microsoft.com/office/drawing/2014/main" id="{D7B2AB38-7E91-48E9-8A42-C65652B4B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34" y="2192492"/>
            <a:ext cx="504825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707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F5EF1B-A6C8-4808-B86E-F1607E69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err="1"/>
              <a:t>Esempio</a:t>
            </a:r>
            <a:endParaRPr lang="en-US" u="sng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51E2E77-8CF2-4E38-AFC9-D452773DFCFC}"/>
              </a:ext>
            </a:extLst>
          </p:cNvPr>
          <p:cNvSpPr/>
          <p:nvPr/>
        </p:nvSpPr>
        <p:spPr>
          <a:xfrm>
            <a:off x="2265578" y="4164345"/>
            <a:ext cx="1715678" cy="16308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BDB11EF8-C8EF-4694-9816-E76888F0C5F3}"/>
              </a:ext>
            </a:extLst>
          </p:cNvPr>
          <p:cNvCxnSpPr/>
          <p:nvPr/>
        </p:nvCxnSpPr>
        <p:spPr>
          <a:xfrm>
            <a:off x="4232636" y="4946771"/>
            <a:ext cx="989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C338E89-2DCE-4472-B167-8CD2A20D38CC}"/>
              </a:ext>
            </a:extLst>
          </p:cNvPr>
          <p:cNvCxnSpPr>
            <a:cxnSpLocks/>
          </p:cNvCxnSpPr>
          <p:nvPr/>
        </p:nvCxnSpPr>
        <p:spPr>
          <a:xfrm flipH="1">
            <a:off x="1027522" y="4979763"/>
            <a:ext cx="9536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BB9E1D5-496B-411D-89F8-A687051A0E69}"/>
              </a:ext>
            </a:extLst>
          </p:cNvPr>
          <p:cNvCxnSpPr>
            <a:cxnSpLocks/>
          </p:cNvCxnSpPr>
          <p:nvPr/>
        </p:nvCxnSpPr>
        <p:spPr>
          <a:xfrm flipV="1">
            <a:off x="2644226" y="3977380"/>
            <a:ext cx="1109217" cy="4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36E6A20-5831-45CD-9ED9-0D88CF5911C4}"/>
              </a:ext>
            </a:extLst>
          </p:cNvPr>
          <p:cNvCxnSpPr>
            <a:cxnSpLocks/>
          </p:cNvCxnSpPr>
          <p:nvPr/>
        </p:nvCxnSpPr>
        <p:spPr>
          <a:xfrm flipH="1">
            <a:off x="2493390" y="5982147"/>
            <a:ext cx="126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E3EE1BF-29CA-49C7-9CD4-4B74D878DC37}"/>
              </a:ext>
            </a:extLst>
          </p:cNvPr>
          <p:cNvCxnSpPr>
            <a:cxnSpLocks/>
          </p:cNvCxnSpPr>
          <p:nvPr/>
        </p:nvCxnSpPr>
        <p:spPr>
          <a:xfrm flipV="1">
            <a:off x="4111660" y="4469930"/>
            <a:ext cx="0" cy="101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B221EBA6-C864-4A5F-B75F-F1C2F0601D02}"/>
              </a:ext>
            </a:extLst>
          </p:cNvPr>
          <p:cNvCxnSpPr>
            <a:cxnSpLocks/>
          </p:cNvCxnSpPr>
          <p:nvPr/>
        </p:nvCxnSpPr>
        <p:spPr>
          <a:xfrm>
            <a:off x="2114749" y="4491140"/>
            <a:ext cx="0" cy="998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D2A0F7E-6105-474F-A54E-2D894CE3561B}"/>
                  </a:ext>
                </a:extLst>
              </p:cNvPr>
              <p:cNvSpPr txBox="1"/>
              <p:nvPr/>
            </p:nvSpPr>
            <p:spPr>
              <a:xfrm>
                <a:off x="5150232" y="4951482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ED2A0F7E-6105-474F-A54E-2D894CE35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232" y="4951482"/>
                <a:ext cx="193193" cy="276999"/>
              </a:xfrm>
              <a:prstGeom prst="rect">
                <a:avLst/>
              </a:prstGeom>
              <a:blipFill>
                <a:blip r:embed="rId6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8FCD274-4674-4F01-9E2E-01AD817549A6}"/>
                  </a:ext>
                </a:extLst>
              </p:cNvPr>
              <p:cNvSpPr/>
              <p:nvPr/>
            </p:nvSpPr>
            <p:spPr>
              <a:xfrm>
                <a:off x="771819" y="4979762"/>
                <a:ext cx="3778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ttangolo 22">
                <a:extLst>
                  <a:ext uri="{FF2B5EF4-FFF2-40B4-BE49-F238E27FC236}">
                    <a16:creationId xmlns:a16="http://schemas.microsoft.com/office/drawing/2014/main" id="{08FCD274-4674-4F01-9E2E-01AD817549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819" y="4979762"/>
                <a:ext cx="37786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9FFDC93-62B1-4902-B6B5-F54A9A78F2CD}"/>
                  </a:ext>
                </a:extLst>
              </p:cNvPr>
              <p:cNvSpPr txBox="1"/>
              <p:nvPr/>
            </p:nvSpPr>
            <p:spPr>
              <a:xfrm>
                <a:off x="2032931" y="5795182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F9FFDC93-62B1-4902-B6B5-F54A9A78F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931" y="5795182"/>
                <a:ext cx="163635" cy="276999"/>
              </a:xfrm>
              <a:prstGeom prst="rect">
                <a:avLst/>
              </a:prstGeom>
              <a:blipFill>
                <a:blip r:embed="rId8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48BFE93E-F22A-4376-A02C-A11653AE6BC1}"/>
                  </a:ext>
                </a:extLst>
              </p:cNvPr>
              <p:cNvSpPr/>
              <p:nvPr/>
            </p:nvSpPr>
            <p:spPr>
              <a:xfrm>
                <a:off x="3957934" y="3842951"/>
                <a:ext cx="3483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5" name="Rettangolo 24">
                <a:extLst>
                  <a:ext uri="{FF2B5EF4-FFF2-40B4-BE49-F238E27FC236}">
                    <a16:creationId xmlns:a16="http://schemas.microsoft.com/office/drawing/2014/main" id="{48BFE93E-F22A-4376-A02C-A11653AE6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934" y="3842951"/>
                <a:ext cx="3483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Immagine 27" descr="\documentclass{article}&#10;\usepackage[italian]{babel}&#10;\usepackage{amsmath,mathrsfs,bm,bbm,color,geometry}&#10;\pagestyle{empty}&#10;\setlength\parskip{1em}&#10;\setlength\textwidth{20em}&#10;\begin{document}&#10;&#10;$$&#10;\sigma_{1,2}=\frac{\sigma_x+\sigma_y}{2} \pm \sqrt{\left(\frac{\sigma_x-\sigma_y}{2}\right)^2+\tau_{x y}^2}&#10;$$&#10;&#10;\end{document}" title="IguanaTex Bitmap Display">
            <a:extLst>
              <a:ext uri="{FF2B5EF4-FFF2-40B4-BE49-F238E27FC236}">
                <a16:creationId xmlns:a16="http://schemas.microsoft.com/office/drawing/2014/main" id="{52943F60-53BB-4F63-9EF2-7D0BB9722B3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532" y="964493"/>
            <a:ext cx="4268190" cy="758857"/>
          </a:xfrm>
          <a:prstGeom prst="rect">
            <a:avLst/>
          </a:prstGeom>
        </p:spPr>
      </p:pic>
      <p:pic>
        <p:nvPicPr>
          <p:cNvPr id="31" name="Immagine 30" descr="\documentclass{article}&#10;\usepackage[italian]{babel}&#10;\usepackage{amsmath,mathrsfs,bm,bbm,color,geometry}&#10;\pagestyle{empty}&#10;\setlength\parskip{1em}&#10;\setlength\textwidth{20em}&#10;\begin{document}&#10;&#10;$$&#10;\sigma_{1,2}=\frac{\sigma}{2} \pm \sqrt{\left(\frac{\sigma}{2}\right)^2+\tau^2}&#10;$$&#10;&#10;\end{document}" title="IguanaTex Bitmap Display">
            <a:extLst>
              <a:ext uri="{FF2B5EF4-FFF2-40B4-BE49-F238E27FC236}">
                <a16:creationId xmlns:a16="http://schemas.microsoft.com/office/drawing/2014/main" id="{7725C59D-04FA-490F-A3B8-2FE0255E56C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56" y="2240565"/>
            <a:ext cx="2716953" cy="608000"/>
          </a:xfrm>
          <a:prstGeom prst="rect">
            <a:avLst/>
          </a:prstGeom>
        </p:spPr>
      </p:pic>
      <p:pic>
        <p:nvPicPr>
          <p:cNvPr id="33" name="Immagine 32" descr="\documentclass{article}&#10;\usepackage[italian]{babel}&#10;\usepackage{amsmath,mathrsfs,bm,bbm,color,geometry}&#10;\pagestyle{empty}&#10;\setlength\parskip{1em}&#10;\setlength\textwidth{20em}&#10;\begin{document}&#10;&#10;&#10;Il criterio di Tresca \`e rispettato se:&#10;$$&#10;\sigma_1-\sigma_2=\sqrt{\sigma^2+4 \tau^2} \leq \sigma_Y&#10;$$&#10;&#10;Il criterio di von Mises \`e rispettato se:&#10;$$&#10;\sqrt{\sigma_1^2+\sigma_2^2-\sigma_1 \sigma_2}=\sqrt{\sigma^2+3 \tau^2} \leq \sigma_Y&#10;$$&#10;&#10;\end{document}" title="IguanaTex Bitmap Display">
            <a:extLst>
              <a:ext uri="{FF2B5EF4-FFF2-40B4-BE49-F238E27FC236}">
                <a16:creationId xmlns:a16="http://schemas.microsoft.com/office/drawing/2014/main" id="{96EE2090-D616-430F-90E6-862A6F861A0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56" y="3421087"/>
            <a:ext cx="4202666" cy="2374095"/>
          </a:xfrm>
          <a:prstGeom prst="rect">
            <a:avLst/>
          </a:prstGeom>
        </p:spPr>
      </p:pic>
      <p:pic>
        <p:nvPicPr>
          <p:cNvPr id="35" name="Immagine 34" descr="\documentclass{article}&#10;\usepackage[italian]{babel}&#10;\usepackage{amsmath,mathrsfs,bm,bbm,color,geometry}&#10;\pagestyle{empty}&#10;\setlength\parskip{1em}&#10;\setlength\textwidth{20em}&#10;\begin{document}&#10;&#10;Il seguente stato tensionale si incontra di frequente nei problemi di verifica di una trave.&#10;&#10;\end{document}" title="IguanaTex Bitmap Display">
            <a:extLst>
              <a:ext uri="{FF2B5EF4-FFF2-40B4-BE49-F238E27FC236}">
                <a16:creationId xmlns:a16="http://schemas.microsoft.com/office/drawing/2014/main" id="{DD29545F-A2ED-46EC-902A-762E5D8EA86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19" y="2525517"/>
            <a:ext cx="5043809" cy="52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267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4.518"/>
  <p:tag name="ORIGINALWIDTH" val="4291.713"/>
  <p:tag name="LATEXADDIN" val="\documentclass{article}&#10;\usepackage{amsmath,mathrsfs,bm,bbm}&#10;\pagestyle{empty}&#10;\setlength\parskip{1em}&#10;\begin{document}&#10;&#10;Gli elementi strutturali e i componenti delle macchine realizzati in un materiale duttile sono generalmente progettati in modo che il materiale rimanga in campo elastico sotto le condizioni di carico previste. &#10;&#10;Quando l'elemento o il componente è sotto stress uniassiale, il valore dello stress normale $\sigma_x$ che causerà la plasticizzazione del materiale può essere facilmente ottenuto da un test di trazione condotto su un campione dello stesso materiale, poiché il campione di prova e l'elemento strutturale o il componente della macchina sono nello stesso stato di stress. &#10;&#10;Pertanto, indipendentemente dal meccanismo reale che causa la cedevolezza del materiale, possiamo affermare che l'elemento o il componente saranno sicuri fintanto che $\sigma_x &lt; \sigma_Y$, dove $\sigma_Y$ è la tensione di snervamento.&#10;&#10;&#10;&#10;\end{document}"/>
  <p:tag name="IGUANATEXSIZE" val="20"/>
  <p:tag name="IGUANATEXCURSOR" val="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9.4676"/>
  <p:tag name="ORIGINALWIDTH" val="2482.19"/>
  <p:tag name="LATEXADDIN" val="\documentclass{article}&#10;\usepackage[italian]{babel}&#10;\usepackage{amsmath,mathrsfs,bm,bbm,color,geometry}&#10;\pagestyle{empty}&#10;\setlength\parskip{1em}&#10;\setlength\textwidth{20em}&#10;\begin{document}&#10;&#10;Il seguente stato tensionale si incontra di frequente nei problemi di verifica di una trave.&#10;&#10;\end{document}"/>
  <p:tag name="IGUANATEXSIZE" val="20"/>
  <p:tag name="IGUANATEXCURSOR" val="28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6.824"/>
  <p:tag name="ORIGINALWIDTH" val="4291.713"/>
  <p:tag name="LATEXADDIN" val="\documentclass{article}&#10;\usepackage{amsmath,mathrsfs,bm,bbm,color}&#10;\pagestyle{empty}&#10;\setlength\parskip{1em}&#10;\begin{document}&#10;&#10;&#10;D'altro canto, quando un elemento strutturale o un componente di una macchina si trova in uno stato di stress biassiale, poiché questo stato è diverso dallo stato di stress uniassiale in un campione sottoposto a un test di trazione, chiaramente non è possibile prevedere direttamente da un tale test se l'elemento strutturale o il componente della macchina in esame si mantiene nel dominio di resistenza. &#10;&#10;Deve prima essere stabilito un criterio riguardo al meccanismo reale di rottura del materiale, che renderà possibile confrontare gli effetti di entrambi gli stati di stress sul materiale. &#10;&#10;&#10;&#10;\end{document}"/>
  <p:tag name="IGUANATEXSIZE" val="20"/>
  <p:tag name="IGUANATEXCURSOR" val="72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66.779"/>
  <p:tag name="ORIGINALWIDTH" val="2520.435"/>
  <p:tag name="LATEXADDIN" val="\documentclass{article}&#10;\usepackage[italian]{babel}&#10;\usepackage{amsmath,mathrsfs,bm,bbm,color,geometry}&#10;\pagestyle{empty}&#10;\setlength\parskip{1em}&#10;\setlength\textwidth{20em}&#10;\begin{document}&#10;&#10;Il criterio di Tresca stabilisce che il materiale rimane in campo elastico finch\'e la tensione tangenziale massima si mantiene al di sotto della soglia di snervamento:&#10;$$&#10;\tau_{\rm max}&lt;\tau_Y&#10;$$&#10;&#10;Ricordiamo che la tensione tangenziale massima \`e data dalla seguente formula:&#10;$$&#10;\tau_{\rm max}=\frac 1 2\max\{|\sigma_1|,|\sigma_2|,|\sigma_1-\sigma_2|\}&#10;$$&#10;&#10;&#10;&#10;&#10;&#10;&#10;\end{document}"/>
  <p:tag name="IGUANATEXSIZE" val="20"/>
  <p:tag name="IGUANATEXCURSOR" val="55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0.6449"/>
  <p:tag name="ORIGINALWIDTH" val="2482.939"/>
  <p:tag name="LATEXADDIN" val="\documentclass{article}&#10;\usepackage[italian]{babel}&#10;\usepackage{amsmath,mathrsfs,bm,bbm,color,geometry}&#10;\pagestyle{empty}&#10;\setlength\parskip{1em}&#10;\setlength\textwidth{20em}&#10;\begin{document}&#10;Il valore di $\tau_Y$ pu\`o essere determinato sperimentalmente mediante una prova di trazione. &#10;&#10;In tale prova si ha $\sigma_2=0$ e $\sigma_1&gt;0$, quindi $\tau_{\rm max}=\sigma_1/2$. Detta dunque $\sigma_{Y}$ la tensione di snervamento, si ha $\tau_{Y}=\sigma_Y/2$.&#10;&#10;&#10;\end{document}"/>
  <p:tag name="IGUANATEXSIZE" val="20"/>
  <p:tag name="IGUANATEXCURSOR" val="455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8.343"/>
  <p:tag name="ORIGINALWIDTH" val="2482.19"/>
  <p:tag name="LATEXADDIN" val="\documentclass{article}&#10;\usepackage[italian]{babel}&#10;\usepackage{amsmath,mathrsfs,bm,bbm,color,geometry}&#10;\pagestyle{empty}&#10;\setlength\parskip{1em}&#10;\setlength\textwidth{20em}&#10;\begin{document}&#10;&#10;In definitiva, in base al criterio di Tresca, il materiale si mantiene in campo elastico se e solo se le seguenti disuguaglianze sono soddisfatte:&#10;$$&#10;|\sigma_1|&lt;\sigma_Y,\quad |\sigma_2|&lt;\sigma_Y,\quad|\sigma_1-\sigma_2|&lt;\sigma_Y.&#10;$$&#10;Queste disuguaglianze individuano, sul piano $\sigma_1-\sigma_2$, un esagono, detto ``di Tresca''.&#10;&#10;\end{document}"/>
  <p:tag name="IGUANATEXSIZE" val="20"/>
  <p:tag name="IGUANATEXCURSOR" val="523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2.096"/>
  <p:tag name="ORIGINALWIDTH" val="2510.686"/>
  <p:tag name="LATEXADDIN" val="\documentclass{article}&#10;\usepackage[italian]{babel}&#10;\usepackage{amsmath,mathrsfs,bm,bbm,color,geometry}&#10;\pagestyle{empty}&#10;\setlength\parskip{1em}&#10;\setlength\textwidth{20em}&#10;\begin{document}&#10;Nel caso di stati di sforzo piani, il criterio di von Mises stabilisce che il materiale si mantiene in campo elastico se e solo se le tensioni principali soddisfano la seguente disuguaglianza:&#10;$$&#10;\sigma_1^2-\sigma_1 \sigma_2+\sigma_1^2&lt;\sigma_Y^2.&#10;$$&#10;Tale disuguaglianza individua un'ellisse sul piano delle tensioni principali.&#10;&#10;\end{document}"/>
  <p:tag name="IGUANATEXSIZE" val="20"/>
  <p:tag name="IGUANATEXCURSOR" val="51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3.4533"/>
  <p:tag name="ORIGINALWIDTH" val="2100.487"/>
  <p:tag name="LATEXADDIN" val="\documentclass{article}&#10;\usepackage[italian]{babel}&#10;\usepackage{amsmath,mathrsfs,bm,bbm,color,geometry}&#10;\pagestyle{empty}&#10;\setlength\parskip{1em}&#10;\setlength\textwidth{20em}&#10;\begin{document}&#10;&#10;$$&#10;\sigma_{1,2}=\frac{\sigma_x+\sigma_y}{2} \pm \sqrt{\left(\frac{\sigma_x-\sigma_y}{2}\right)^2+\tau_{x y}^2}&#10;$$&#10;&#10;\end{document}"/>
  <p:tag name="IGUANATEXSIZE" val="20"/>
  <p:tag name="IGUANATEXCURSOR" val="304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337.083"/>
  <p:tag name="LATEXADDIN" val="\documentclass{article}&#10;\usepackage[italian]{babel}&#10;\usepackage{amsmath,mathrsfs,bm,bbm,color,geometry}&#10;\pagestyle{empty}&#10;\setlength\parskip{1em}&#10;\setlength\textwidth{20em}&#10;\begin{document}&#10;&#10;$$&#10;\sigma_{1,2}=\frac{\sigma}{2} \pm \sqrt{\left(\frac{\sigma}{2}\right)^2+\tau^2}&#10;$$&#10;&#10;\end{document}"/>
  <p:tag name="IGUANATEXSIZE" val="20"/>
  <p:tag name="IGUANATEXCURSOR" val="270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8.354"/>
  <p:tag name="ORIGINALWIDTH" val="2068.241"/>
  <p:tag name="LATEXADDIN" val="\documentclass{article}&#10;\usepackage[italian]{babel}&#10;\usepackage{amsmath,mathrsfs,bm,bbm,color,geometry}&#10;\pagestyle{empty}&#10;\setlength\parskip{1em}&#10;\setlength\textwidth{20em}&#10;\begin{document}&#10;&#10;&#10;Il criterio di Tresca \`e rispettato se:&#10;$$&#10;\sigma_1-\sigma_2=\sqrt{\sigma^2+4 \tau^2} \leq \sigma_Y&#10;$$&#10;&#10;Il criterio di von Mises \`e rispettato se:&#10;$$&#10;\sqrt{\sigma_1^2+\sigma_2^2-\sigma_1 \sigma_2}=\sqrt{\sigma^2+3 \tau^2} \leq \sigma_Y&#10;$$&#10;&#10;\end{document}"/>
  <p:tag name="IGUANATEXSIZE" val="20"/>
  <p:tag name="IGUANATEXCURSOR" val="268"/>
  <p:tag name="TRANSPARENCY" val="Vero"/>
  <p:tag name="FILENAME" val=""/>
  <p:tag name="LATEXENGINEID" val="0"/>
  <p:tag name="TEMPFOLDER" val="c: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9929692BC56F140946246E3265C9B81" ma:contentTypeVersion="37" ma:contentTypeDescription="Creare un nuovo documento." ma:contentTypeScope="" ma:versionID="be64271fc10d568ea0821ef0d889e2b4">
  <xsd:schema xmlns:xsd="http://www.w3.org/2001/XMLSchema" xmlns:xs="http://www.w3.org/2001/XMLSchema" xmlns:p="http://schemas.microsoft.com/office/2006/metadata/properties" xmlns:ns3="0147d05b-9e35-4e67-bd4f-1b87cab029d1" xmlns:ns4="3d5c11fe-f6c4-49c4-abff-f688f33cf61a" targetNamespace="http://schemas.microsoft.com/office/2006/metadata/properties" ma:root="true" ma:fieldsID="85921be0f11fa081336066513f76598d" ns3:_="" ns4:_="">
    <xsd:import namespace="0147d05b-9e35-4e67-bd4f-1b87cab029d1"/>
    <xsd:import namespace="3d5c11fe-f6c4-49c4-abff-f688f33cf61a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TeamsChannelId" minOccurs="0"/>
                <xsd:element ref="ns3:Math_Settings" minOccurs="0"/>
                <xsd:element ref="ns3:Distribution_Groups" minOccurs="0"/>
                <xsd:element ref="ns3:LMS_Mappings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Teams_Channel_Section_Location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47d05b-9e35-4e67-bd4f-1b87cab029d1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28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29" nillable="true" ma:displayName="MediaServiceAutoTags" ma:internalName="MediaServiceAutoTags" ma:readOnly="true">
      <xsd:simpleType>
        <xsd:restriction base="dms:Text"/>
      </xsd:simpleType>
    </xsd:element>
    <xsd:element name="MediaServiceLocation" ma:index="30" nillable="true" ma:displayName="MediaServiceLocation" ma:internalName="MediaServiceLocation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3" nillable="true" ma:displayName="MediaServiceEventHashCode" ma:hidden="true" ma:internalName="MediaServiceEventHashCode" ma:readOnly="true">
      <xsd:simpleType>
        <xsd:restriction base="dms:Text"/>
      </xsd:simpleType>
    </xsd:element>
    <xsd:element name="TeamsChannelId" ma:index="34" nillable="true" ma:displayName="Teams Channel Id" ma:internalName="TeamsChannelId">
      <xsd:simpleType>
        <xsd:restriction base="dms:Text"/>
      </xsd:simpleType>
    </xsd:element>
    <xsd:element name="Math_Settings" ma:index="35" nillable="true" ma:displayName="Math Settings" ma:internalName="Math_Settings">
      <xsd:simpleType>
        <xsd:restriction base="dms:Text"/>
      </xsd:simpleType>
    </xsd:element>
    <xsd:element name="Distribution_Groups" ma:index="36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7" nillable="true" ma:displayName="LMS Mappings" ma:internalName="LMS_Mappings">
      <xsd:simpleType>
        <xsd:restriction base="dms:Note">
          <xsd:maxLength value="255"/>
        </xsd:restriction>
      </xsd:simpleType>
    </xsd:element>
    <xsd:element name="IsNotebookLocked" ma:index="38" nillable="true" ma:displayName="Is Notebook Locked" ma:internalName="IsNotebookLocked">
      <xsd:simpleType>
        <xsd:restriction base="dms:Boolean"/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Teams_Channel_Section_Location" ma:index="41" nillable="true" ma:displayName="Teams Channel Section Location" ma:internalName="Teams_Channel_Section_Location">
      <xsd:simpleType>
        <xsd:restriction base="dms:Text"/>
      </xsd:simpleType>
    </xsd:element>
    <xsd:element name="MediaLengthInSeconds" ma:index="42" nillable="true" ma:displayName="Length (seconds)" ma:internalName="MediaLengthInSeconds" ma:readOnly="true">
      <xsd:simpleType>
        <xsd:restriction base="dms:Unknown"/>
      </xsd:simpleType>
    </xsd:element>
    <xsd:element name="_activity" ma:index="43" nillable="true" ma:displayName="_activity" ma:hidden="true" ma:internalName="_activity">
      <xsd:simpleType>
        <xsd:restriction base="dms:Note"/>
      </xsd:simpleType>
    </xsd:element>
    <xsd:element name="MediaServiceObjectDetectorVersions" ma:index="4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c11fe-f6c4-49c4-abff-f688f33cf61a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Condivis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Condiviso con dettagli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Hash suggerimento condivisione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ath_Settings xmlns="0147d05b-9e35-4e67-bd4f-1b87cab029d1" xsi:nil="true"/>
    <Invited_Teachers xmlns="0147d05b-9e35-4e67-bd4f-1b87cab029d1" xsi:nil="true"/>
    <IsNotebookLocked xmlns="0147d05b-9e35-4e67-bd4f-1b87cab029d1" xsi:nil="true"/>
    <FolderType xmlns="0147d05b-9e35-4e67-bd4f-1b87cab029d1" xsi:nil="true"/>
    <Owner xmlns="0147d05b-9e35-4e67-bd4f-1b87cab029d1">
      <UserInfo>
        <DisplayName/>
        <AccountId xsi:nil="true"/>
        <AccountType/>
      </UserInfo>
    </Owner>
    <Students xmlns="0147d05b-9e35-4e67-bd4f-1b87cab029d1">
      <UserInfo>
        <DisplayName/>
        <AccountId xsi:nil="true"/>
        <AccountType/>
      </UserInfo>
    </Students>
    <_activity xmlns="0147d05b-9e35-4e67-bd4f-1b87cab029d1" xsi:nil="true"/>
    <NotebookType xmlns="0147d05b-9e35-4e67-bd4f-1b87cab029d1" xsi:nil="true"/>
    <Teachers xmlns="0147d05b-9e35-4e67-bd4f-1b87cab029d1">
      <UserInfo>
        <DisplayName/>
        <AccountId xsi:nil="true"/>
        <AccountType/>
      </UserInfo>
    </Teachers>
    <Student_Groups xmlns="0147d05b-9e35-4e67-bd4f-1b87cab029d1">
      <UserInfo>
        <DisplayName/>
        <AccountId xsi:nil="true"/>
        <AccountType/>
      </UserInfo>
    </Student_Groups>
    <AppVersion xmlns="0147d05b-9e35-4e67-bd4f-1b87cab029d1" xsi:nil="true"/>
    <Is_Collaboration_Space_Locked xmlns="0147d05b-9e35-4e67-bd4f-1b87cab029d1" xsi:nil="true"/>
    <Self_Registration_Enabled xmlns="0147d05b-9e35-4e67-bd4f-1b87cab029d1" xsi:nil="true"/>
    <Has_Teacher_Only_SectionGroup xmlns="0147d05b-9e35-4e67-bd4f-1b87cab029d1" xsi:nil="true"/>
    <CultureName xmlns="0147d05b-9e35-4e67-bd4f-1b87cab029d1" xsi:nil="true"/>
    <Distribution_Groups xmlns="0147d05b-9e35-4e67-bd4f-1b87cab029d1" xsi:nil="true"/>
    <Invited_Students xmlns="0147d05b-9e35-4e67-bd4f-1b87cab029d1" xsi:nil="true"/>
    <LMS_Mappings xmlns="0147d05b-9e35-4e67-bd4f-1b87cab029d1" xsi:nil="true"/>
    <Teams_Channel_Section_Location xmlns="0147d05b-9e35-4e67-bd4f-1b87cab029d1" xsi:nil="true"/>
    <Templates xmlns="0147d05b-9e35-4e67-bd4f-1b87cab029d1" xsi:nil="true"/>
    <TeamsChannelId xmlns="0147d05b-9e35-4e67-bd4f-1b87cab029d1" xsi:nil="true"/>
    <DefaultSectionNames xmlns="0147d05b-9e35-4e67-bd4f-1b87cab029d1" xsi:nil="true"/>
  </documentManagement>
</p:properties>
</file>

<file path=customXml/itemProps1.xml><?xml version="1.0" encoding="utf-8"?>
<ds:datastoreItem xmlns:ds="http://schemas.openxmlformats.org/officeDocument/2006/customXml" ds:itemID="{7918B71B-C7E8-46D7-B94A-C122A34FDE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47d05b-9e35-4e67-bd4f-1b87cab029d1"/>
    <ds:schemaRef ds:uri="3d5c11fe-f6c4-49c4-abff-f688f33cf6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04B4FD-8EDB-4AC7-8A40-B75B4EABAA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C599AA-7D13-42F6-9CAE-F60434318B0D}">
  <ds:schemaRefs>
    <ds:schemaRef ds:uri="3d5c11fe-f6c4-49c4-abff-f688f33cf61a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0147d05b-9e35-4e67-bd4f-1b87cab029d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34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Tema di Office</vt:lpstr>
      <vt:lpstr>Criteri di resistenza per materiali duttili in stato di sforzo piano</vt:lpstr>
      <vt:lpstr>Motivazione</vt:lpstr>
      <vt:lpstr>Presentazione standard di PowerPoint</vt:lpstr>
      <vt:lpstr>Criterio di Tresca, o della massima tensione tangenziale</vt:lpstr>
      <vt:lpstr>Criterio di Huber-Hencky-von Mises</vt:lpstr>
      <vt:lpstr>Esempio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Criteri di resistenza per stati di sforzo piani</dc:title>
  <dc:creator>Giuseppe</dc:creator>
  <cp:lastModifiedBy>Giuseppe</cp:lastModifiedBy>
  <cp:revision>8</cp:revision>
  <dcterms:created xsi:type="dcterms:W3CDTF">2023-09-08T13:36:08Z</dcterms:created>
  <dcterms:modified xsi:type="dcterms:W3CDTF">2023-09-08T16:47:16Z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0x01010079929692BC56F140946246E3265C9B81</vt:lpwstr>
  </property>
</Properties>
</file>