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5" r:id="rId3"/>
    <p:sldId id="281" r:id="rId4"/>
    <p:sldId id="284" r:id="rId5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BA86F-F079-94EB-6A06-EEDE1AA868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8F0DF2-84FC-3CE5-5E39-B303171D01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1259C-A499-3345-6729-3C954C845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56781-DA97-0D48-A464-349D03D16B8D}" type="datetimeFigureOut">
              <a:rPr lang="en-IT" smtClean="0"/>
              <a:t>26/09/23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CA133-342A-F412-2835-7465F55E3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8A765-4644-1626-4235-EA7590E4C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BAD5E-AF8C-D741-8BE9-F87EBCC8F8B9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722940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1F061-DCF3-9CCC-FF5C-47D5F07D8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76944D-EA2F-E0BB-7C8C-A5339193A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4CF778-F9E7-196A-DEDC-682BEDF28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56781-DA97-0D48-A464-349D03D16B8D}" type="datetimeFigureOut">
              <a:rPr lang="en-IT" smtClean="0"/>
              <a:t>26/09/23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741B5-9F33-C76F-D413-71162D732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739CB-DA98-6B60-6AAC-E41E46546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BAD5E-AF8C-D741-8BE9-F87EBCC8F8B9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784583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45E78B-C49E-2DFD-4261-070E2234AD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93F220-063F-82EA-E131-76D299799F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06F5F-9836-A1F3-0BDA-C2DC8BF2D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56781-DA97-0D48-A464-349D03D16B8D}" type="datetimeFigureOut">
              <a:rPr lang="en-IT" smtClean="0"/>
              <a:t>26/09/23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454E3-0054-2FC8-7E59-8655A624C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2BD78-F83C-4E9E-5DF3-24CBBA446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BAD5E-AF8C-D741-8BE9-F87EBCC8F8B9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665806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397EE-3C2B-EF3B-3681-B6883E59F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B072D-0F4C-4ACB-8F35-6C48BF02C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91B0F-902F-3885-2CC3-B4F14F65B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56781-DA97-0D48-A464-349D03D16B8D}" type="datetimeFigureOut">
              <a:rPr lang="en-IT" smtClean="0"/>
              <a:t>26/09/23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0C833D-6A47-78D7-35A2-2B9A54FCC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238371-396E-5A38-4111-B8867E2D1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BAD5E-AF8C-D741-8BE9-F87EBCC8F8B9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187945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DB1B4-3411-FECE-F394-8CE702B67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8F1A74-A774-2ADB-A166-C0611FEF4A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6EEBB4-8477-718C-05D1-A0F8FC769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56781-DA97-0D48-A464-349D03D16B8D}" type="datetimeFigureOut">
              <a:rPr lang="en-IT" smtClean="0"/>
              <a:t>26/09/23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27FAB-11F9-C69D-7E54-5FFA0945D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861A64-5F1E-3CF0-B904-BDC062841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BAD5E-AF8C-D741-8BE9-F87EBCC8F8B9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305023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376E1-CC80-59B0-35F9-39F427A82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587B7-D4DC-09C8-8ACD-447F8F9510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095EF3-D846-21DE-A514-876071F692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F7B28E-0775-892D-62B0-264D0F694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56781-DA97-0D48-A464-349D03D16B8D}" type="datetimeFigureOut">
              <a:rPr lang="en-IT" smtClean="0"/>
              <a:t>26/09/23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E1B782-A46A-83A4-798D-AD6BA583C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08AE6E-1F61-BA17-F4BC-55381C670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BAD5E-AF8C-D741-8BE9-F87EBCC8F8B9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133218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6E261-26F1-992F-1971-A27F0A41A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0C976C-EB13-3205-88DF-02DF947E47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675C0E-5A43-13A9-769B-C5A9359AF8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464116-67E2-B156-6F25-C24C92DF70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46C216-DDCB-561B-4C6B-C89802E465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43A99C-CF41-A840-B7FE-FCBA9D850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56781-DA97-0D48-A464-349D03D16B8D}" type="datetimeFigureOut">
              <a:rPr lang="en-IT" smtClean="0"/>
              <a:t>26/09/23</a:t>
            </a:fld>
            <a:endParaRPr lang="en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A7D6EE-9850-5261-568C-52D0EEB63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EAA7F2-2F63-4B94-1116-9003473EC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BAD5E-AF8C-D741-8BE9-F87EBCC8F8B9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405246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71CA8-8FAC-C52D-25C9-1A30CBED7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980891-7B68-10D7-0C7E-1056EEAEF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56781-DA97-0D48-A464-349D03D16B8D}" type="datetimeFigureOut">
              <a:rPr lang="en-IT" smtClean="0"/>
              <a:t>26/09/23</a:t>
            </a:fld>
            <a:endParaRPr lang="en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4EF16C-E062-6B55-B1A1-7B443A358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D6725D-EA10-FC26-0193-700DBD473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BAD5E-AF8C-D741-8BE9-F87EBCC8F8B9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712949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16AB02-CD4B-E65F-95BC-D529B0375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56781-DA97-0D48-A464-349D03D16B8D}" type="datetimeFigureOut">
              <a:rPr lang="en-IT" smtClean="0"/>
              <a:t>26/09/23</a:t>
            </a:fld>
            <a:endParaRPr lang="en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DC1CF3-F687-7158-57E1-726F2672B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9F20C5-D133-9F85-6F88-7337DD306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BAD5E-AF8C-D741-8BE9-F87EBCC8F8B9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601364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6D05C-6094-9C1B-D57A-AD24BBD69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AAB6A-8B78-1570-E2C7-61B75A595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5ADB06-D36C-6151-8A62-C018E4D385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6FAF4-82BB-91F9-48CC-0D890A651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56781-DA97-0D48-A464-349D03D16B8D}" type="datetimeFigureOut">
              <a:rPr lang="en-IT" smtClean="0"/>
              <a:t>26/09/23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E966C9-3A56-DA06-DA2D-062B6182E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B21429-4334-0F0E-98FA-C11819D7F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BAD5E-AF8C-D741-8BE9-F87EBCC8F8B9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845348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EDEE1-B227-47D9-AF52-A6825BD04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E855C0-2F45-CC77-F4E0-F7B11E3B06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18BC2B-810D-85C1-6017-38903AE973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A8160A-DD75-9BD2-8875-7F85E942D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56781-DA97-0D48-A464-349D03D16B8D}" type="datetimeFigureOut">
              <a:rPr lang="en-IT" smtClean="0"/>
              <a:t>26/09/23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2407F8-8D88-8DE5-1596-831846701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97BA3D-6D5D-012A-67D4-D46183955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BAD5E-AF8C-D741-8BE9-F87EBCC8F8B9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795282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88F139-E4C5-D1D5-7F61-7BEF886B7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AAF033-AB98-D06F-222E-0FB75D903A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5A6B6-186A-1613-011D-86BBAD9D27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56781-DA97-0D48-A464-349D03D16B8D}" type="datetimeFigureOut">
              <a:rPr lang="en-IT" smtClean="0"/>
              <a:t>26/09/23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CC7E6-DE49-197E-A6B9-CCF0F276C2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B09AF-F0CE-DC7D-0275-67CAD360CE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BAD5E-AF8C-D741-8BE9-F87EBCC8F8B9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024022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8.emf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C9A4E-0688-D9C9-B8E0-5645013A93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T" dirty="0"/>
              <a:t>Esercizi su </a:t>
            </a:r>
            <a:r>
              <a:rPr lang="en-IT"/>
              <a:t>tensioni normali</a:t>
            </a:r>
            <a:endParaRPr lang="en-IT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0054D7-92C0-1065-911F-150FF92BCC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624451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5BF7F-7A08-20E7-82D5-4C8AEEC67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Esercizio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1C4464-9F24-3541-AE18-2415A6B19D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71931"/>
            <a:ext cx="3837288" cy="3096759"/>
          </a:xfrm>
          <a:prstGeom prst="rect">
            <a:avLst/>
          </a:prstGeom>
        </p:spPr>
      </p:pic>
      <p:pic>
        <p:nvPicPr>
          <p:cNvPr id="6" name="Picture 5" descr="\documentclass{article}&#10;\usepackage{amsmath,bbm,mathrsfs}&#10;\setlength\parindent{0em}&#10;\usepackage{geometry}&#10;\geometry{textwidth=10cm}&#10;\setlength\parskip{1em}&#10;\pagestyle{empty}&#10;\begin{document}&#10;&#10;Una lampada da \(80-\text{kg}\) è sostenuta da due funi \(AB\) e \(BC\). Se \(AB\) ha un diametro di \(10 \text{ mm}\) e \(BC\) ha un diametro di \(8 \text{ mm}\), determinare lo sforzo normale medio in ciascuna fune.&#10;&#10;&#10;&#10;\end{document}" title="IguanaTex Bitmap Display">
            <a:extLst>
              <a:ext uri="{FF2B5EF4-FFF2-40B4-BE49-F238E27FC236}">
                <a16:creationId xmlns:a16="http://schemas.microsoft.com/office/drawing/2014/main" id="{6E2297F3-E6C4-DBE2-AB68-DD18E460B05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820745" y="1971931"/>
            <a:ext cx="71882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471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A63CD-FDA9-2B52-0ABD-EAB3BCF5C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565" y="-141288"/>
            <a:ext cx="10515600" cy="1325563"/>
          </a:xfrm>
        </p:spPr>
        <p:txBody>
          <a:bodyPr/>
          <a:lstStyle/>
          <a:p>
            <a:r>
              <a:rPr lang="en-IT" dirty="0"/>
              <a:t>Soluzione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F6ABB1B-42BF-16D8-45E0-6EB860A594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06450" y="912129"/>
            <a:ext cx="3746500" cy="3403600"/>
          </a:xfrm>
          <a:prstGeom prst="rect">
            <a:avLst/>
          </a:prstGeom>
        </p:spPr>
      </p:pic>
      <p:pic>
        <p:nvPicPr>
          <p:cNvPr id="13" name="Picture 12" descr="\documentclass{article}&#10;\usepackage{amsmath,bbm,mathrsfs}&#10;\setlength\parindent{0em}&#10;\usepackage{geometry}&#10;\geometry{textwidth=10cm}&#10;\setlength\parskip{1em}&#10;\pagestyle{empty}&#10;\begin{document}&#10;&#10;Indichiamo con $\mathbf F_{BA}$ e $\mathbf F_{BC}$ le forze trasmesse dai due cavi.&#10;&#10;Imponendo l'equilibrio lungo la direzione orizzontale troviamo:&#10;$$&#10;F_{B C}\left(\frac{4}{5}\right)-F_{B A} \cos 60^{\circ}=0&#10;$$&#10;&#10;Imponendo l'equilibrio lungo la direzione verticale otteniamo:&#10;$$&#10;F_{B C}\left(\frac{3}{5}\right)+F_{B A} \sin 60^{\circ}-784.8 \mathrm{~N}=0&#10;$$&#10;Risolvendo:&#10;$$&#10;F_{B C}=395.2 \mathrm{~N}, \quad F_{B A}=632.4 \mathrm{~N}&#10;$$&#10;Le tensioni normali medie sono:&#10;$$&#10;\begin{aligned}&#10;&amp; \sigma_{B C}=\frac{F_{B C}}{A_{B C}}=\frac{395.2 \mathrm{~N}}{\pi(0.004 \mathrm{~m})^2}=7.86 \mathrm{MPa} \\&#10;&amp; \sigma_{B A}=\frac{F_{B A}}{A_{B A}}=\frac{632.4 \mathrm{~N}}{\pi(0.005 \mathrm{~m})^2}=8.05 \mathrm{MPa}&#10;\end{aligned}&#10;$$&#10;&#10;&#10;\end{document}" title="IguanaTex Bitmap Display">
            <a:extLst>
              <a:ext uri="{FF2B5EF4-FFF2-40B4-BE49-F238E27FC236}">
                <a16:creationId xmlns:a16="http://schemas.microsoft.com/office/drawing/2014/main" id="{D57935D2-5463-6570-B361-5DC9191210A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067505" y="215900"/>
            <a:ext cx="6934200" cy="6426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00725B0-DBCE-8945-F732-D3524604AF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6450" y="4581634"/>
            <a:ext cx="2850947" cy="218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172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16B66-EA08-447D-430A-A902BC3FB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537" y="-263526"/>
            <a:ext cx="10515600" cy="1325563"/>
          </a:xfrm>
        </p:spPr>
        <p:txBody>
          <a:bodyPr/>
          <a:lstStyle/>
          <a:p>
            <a:r>
              <a:rPr lang="en-IT" dirty="0"/>
              <a:t>Esercizio</a:t>
            </a:r>
          </a:p>
        </p:txBody>
      </p:sp>
      <p:pic>
        <p:nvPicPr>
          <p:cNvPr id="7" name="Picture 6" descr="\documentclass{article}&#10;\usepackage{amsmath,bbm,mathrsfs}&#10;\setlength\parindent{0em}&#10;\usepackage{geometry}&#10;\geometry{textwidth=8cm}&#10;\setlength\parskip{1em}&#10;\pagestyle{empty}&#10;\begin{document}&#10;&#10;La barra nella Figura 1-15a ha una larghezza costante di \(35 \, \text{mm}\) e uno spessore di \(10 \, \text{mm}\). Determina la massima tensione normale media nella barra quando è sottoposta al carico mostrato.&#10;&#10;&#10;\end{document}" title="IguanaTex Bitmap Display">
            <a:extLst>
              <a:ext uri="{FF2B5EF4-FFF2-40B4-BE49-F238E27FC236}">
                <a16:creationId xmlns:a16="http://schemas.microsoft.com/office/drawing/2014/main" id="{8DC8F3DA-D888-9232-3AFA-439A41FE039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13041" y="814386"/>
            <a:ext cx="5782946" cy="11463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5A3F448-AA09-A49B-3424-97236785BE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3047" y="814386"/>
            <a:ext cx="5769416" cy="4689475"/>
          </a:xfrm>
          <a:prstGeom prst="rect">
            <a:avLst/>
          </a:prstGeom>
        </p:spPr>
      </p:pic>
      <p:pic>
        <p:nvPicPr>
          <p:cNvPr id="10" name="Picture 9" descr="\documentclass{article}&#10;\usepackage{amsmath,bbm,mathrsfs}&#10;\setlength\parindent{0em}&#10;\usepackage{geometry}&#10;\geometry{textwidth=10cm}&#10;\setlength\parskip{1em}&#10;\pagestyle{empty}&#10;\begin{document}&#10;&#10;&#10;Le forze assiali interne nelle regioni \(AB, BC\), e \(CD\) sono tutte costanti ma hanno intensit\`a diverse. &#10;&#10;Utilizzando il metodo delle sezioni, le azioni interne sono mostrate nei diagrammi delle forze sul corpo libero dei segmenti di sinistra mostrati in Fig. 1-15b. &#10;&#10;Il diagramma delle forze normali, che rappresenta graficamente questi risultati, è mostrato in Fig. 1-15c. Il carico più grande è nella regione \(BC\), dove \(N_{BC} = 30 \, \text{kN}\). Poiché l'area della sezione trasversale della barra è costante, la più grande tensione normale media si verifica anche all'interno di questa regione della barra.&#10;&#10;Tensione Normale Media. Abbiamo&#10;\[&#10;\sigma_{BC} = \frac{N_{BC}}{A} = \frac{30 \times 10^3 \, \text{N}}{(0.035 \, \text{m})(0.010 \, \text{m})} = 85.7 \, \text{MPa} \quad \text{Risposta.}&#10;\]&#10;&#10;La distribuzione degli sforzi che agiscono su una sezione trasversale arbitraria della barra all'interno della regione \(BC\) è mostrata in Fig. \(1-15 d\).&#10;&#10;\end{document}" title="IguanaTex Bitmap Display">
            <a:extLst>
              <a:ext uri="{FF2B5EF4-FFF2-40B4-BE49-F238E27FC236}">
                <a16:creationId xmlns:a16="http://schemas.microsoft.com/office/drawing/2014/main" id="{B858C1ED-36A6-5098-E6A2-9D125CE7E15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13040" y="2243137"/>
            <a:ext cx="5144605" cy="447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98172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1"/>
  <p:tag name="ORIGINALWIDTH" val="283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&#10;Una lampada da \(80-\text{kg}\) è sostenuta da due funi \(AB\) e \(BC\). Se \(AB\) ha un diametro di \(10 \text{ mm}\) e \(BC\) ha un diametro di \(8 \text{ mm}\), determinare lo sforzo normale medio in ciascuna fune.&#10;&#10;&#10;&#10;\end{document}"/>
  <p:tag name="IGUANATEXSIZE" val="20"/>
  <p:tag name="IGUANATEXCURSOR" val="408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3"/>
  <p:tag name="ORIGINALWIDTH" val="273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&#10;Indichiamo con $\mathbf F_{BA}$ e $\mathbf F_{BC}$ le forze trasmesse dai due cavi.&#10;&#10;Imponendo l'equilibrio lungo la direzione orizzontale troviamo:&#10;$$&#10;F_{B C}\left(\frac{4}{5}\right)-F_{B A} \cos 60^{\circ}=0&#10;$$&#10;&#10;Imponendo l'equilibrio lungo la direzione verticale otteniamo:&#10;$$&#10;F_{B C}\left(\frac{3}{5}\right)+F_{B A} \sin 60^{\circ}-784.8 \mathrm{~N}=0&#10;$$&#10;Risolvendo:&#10;$$&#10;F_{B C}=395.2 \mathrm{~N}, \quad F_{B A}=632.4 \mathrm{~N}&#10;$$&#10;Le tensioni normali medie sono:&#10;$$&#10;\begin{aligned}&#10;&amp; \sigma_{B C}=\frac{F_{B C}}{A_{B C}}=\frac{395.2 \mathrm{~N}}{\pi(0.004 \mathrm{~m})^2}=7.86 \mathrm{MPa} \\&#10;&amp; \sigma_{B A}=\frac{F_{B A}}{A_{B A}}=\frac{632.4 \mathrm{~N}}{\pi(0.005 \mathrm{~m})^2}=8.05 \mathrm{MPa}&#10;\end{aligned}&#10;$$&#10;&#10;&#10;\end{document}"/>
  <p:tag name="IGUANATEXSIZE" val="20"/>
  <p:tag name="IGUANATEXCURSOR" val="627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5"/>
  <p:tag name="ORIGINALWIDTH" val="227"/>
  <p:tag name="OUTPUTTYPE" val="PDF"/>
  <p:tag name="IGUANATEXVERSION" val="160"/>
  <p:tag name="LATEXADDIN" val="\documentclass{article}&#10;\usepackage{amsmath,bbm,mathrsfs}&#10;\setlength\parindent{0em}&#10;\usepackage{geometry}&#10;\geometry{textwidth=8cm}&#10;\setlength\parskip{1em}&#10;\pagestyle{empty}&#10;\begin{document}&#10;&#10;La barra nella Figura 1-15a ha una larghezza costante di \(35 \, \text{mm}\) e uno spessore di \(10 \, \text{mm}\). Determina la massima tensione normale media nella barra quando è sottoposta al carico mostrato.&#10;&#10;&#10;\end{document}"/>
  <p:tag name="IGUANATEXSIZE" val="28"/>
  <p:tag name="IGUANATEXCURSOR" val="127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46"/>
  <p:tag name="ORIGINALWIDTH" val="283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&#10;&#10;Le forze assiali interne nelle regioni \(AB, BC\), e \(CD\) sono tutte costanti ma hanno intensit\`a diverse. &#10;&#10;Utilizzando il metodo delle sezioni, le azioni interne sono mostrate nei diagrammi delle forze sul corpo libero dei segmenti di sinistra mostrati in Fig. 1-15b. &#10;&#10;Il diagramma delle forze normali, che rappresenta graficamente questi risultati, è mostrato in Fig. 1-15c. Il carico più grande è nella regione \(BC\), dove \(N_{BC} = 30 \, \text{kN}\). Poiché l'area della sezione trasversale della barra è costante, la più grande tensione normale media si verifica anche all'interno di questa regione della barra.&#10;&#10;Tensione Normale Media. Abbiamo&#10;\[&#10;\sigma_{BC} = \frac{N_{BC}}{A} = \frac{30 \times 10^3 \, \text{N}}{(0.035 \, \text{m})(0.010 \, \text{m})} = 85.7 \, \text{MPa} \quad \text{Risposta.}&#10;\]&#10;&#10;La distribuzione degli sforzi che agiscono su una sezione trasversale arbitraria della barra all'interno della regione \(BC\) è mostrata in Fig. \(1-15 d\).&#10;&#10;\end{document}"/>
  <p:tag name="IGUANATEXSIZE" val="20"/>
  <p:tag name="IGUANATEXCURSOR" val="843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</TotalTime>
  <Words>7</Words>
  <Application>Microsoft Macintosh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Esercizi su tensioni normali</vt:lpstr>
      <vt:lpstr>Esercizio</vt:lpstr>
      <vt:lpstr>Soluzione</vt:lpstr>
      <vt:lpstr>Esercizio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Giuseppe Tomassetti</dc:creator>
  <cp:lastModifiedBy>Giuseppe Tomassetti</cp:lastModifiedBy>
  <cp:revision>5</cp:revision>
  <dcterms:created xsi:type="dcterms:W3CDTF">2023-09-03T15:05:58Z</dcterms:created>
  <dcterms:modified xsi:type="dcterms:W3CDTF">2023-09-26T06:12:10Z</dcterms:modified>
</cp:coreProperties>
</file>