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2C1-A4DE-C3B8-E242-E0478F807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E4ADA-7BC6-FE4B-049C-EF0B3F82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9557-95C6-52E6-6C51-8A1D7BB0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23DA-BEE2-A784-20C5-92FD5D883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894C-83F9-6C9D-FB29-5C3B1D71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901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C830-5B58-A12D-6611-31C70057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4B83-90B8-34DF-6885-FB8E2CF1F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69C9E-E0E8-355E-408E-7F7E6D86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E3DB-9CD7-A597-FEA3-544E0504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7A10-F9FD-F292-6D52-C3FD07E8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95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4B4B8-155D-86EA-F8D0-221F057D2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D7905-CBF1-330D-A3D1-2382BBF3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EA19-A53E-6F7C-7887-A3774687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68727-0CA6-EE9A-3930-5A26819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D5AC-4828-CCF4-1362-4FAD819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449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6111-AD62-19F7-327C-7140A13C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F020-2F64-AE93-BC01-FDAD30EC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BE455-82D2-282F-E95A-34674A4E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77E6-E5BD-1F12-6102-C32A469D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0030-12E4-BE96-51FD-61D5B106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01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653B-6936-9657-4099-3FF209DE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89046-7418-4373-66F4-6E29B3485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CAFA-6AD3-BEEC-9AA3-EFA1E196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BA66-56B2-6F48-D96F-52FB30E2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BA545-922D-000B-EA98-E37E39D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154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DC28-14E9-29FC-2632-1BE477A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37671-BB0C-A1E1-052C-4D318F1B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4008E-2DE7-7665-A7FF-2DD5F742A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11B7-335E-3139-B0ED-B70214D2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056A-EE16-A3F3-7E6F-7BF703A3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676B-3A07-5807-6643-43D95706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600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7BED-B0F9-6DEF-401B-FF34F849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4A1E-BF8D-5489-91F1-F57B1A3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D7409-9CFD-11BC-D5B0-864AB2EE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5501C-D5CF-2A1E-731A-A4BF2EACC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0CD2B-C2AA-D060-011C-40DA595B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17DF0-E415-5A7D-C703-B9521FE9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5D1AA-F1B2-CEFB-89C4-535915A8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538E7-EDF8-F9FE-8948-EFBA81AA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6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968C-2577-B68F-6B21-A9DBBEC5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E3CC-A6BB-7922-A528-B44226EF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1FF5-A690-4498-17B5-A2EAD37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4FA6B-57F8-552D-9223-F3CBEC3E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63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259CB-2FFB-1CEE-264E-1C292E81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5F7B9-13CD-DCFC-D8CA-0EA43F2D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E9B6C-6D65-850C-6F4F-03E1FB4E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505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9CB2-9B61-9629-4EB0-F2BBF0B7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98DC-74AC-4451-E9E5-A46A1EEC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638EC-890D-4CD2-493E-F6F4D5EEE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B8A3-B72A-9040-0ADE-D251872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98F2-D544-7271-6DD1-6C4B78E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258B-5979-E026-7086-FDBE3C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532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BE9-DE64-8D3D-B7DD-11E1A585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FA194-F957-0D07-9B26-8E19DDBA4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824EE-8DB8-2659-6A1D-D60BD71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7EF2-E204-92B3-B3A8-66E7B1B7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3B41-A120-3200-265A-382D5763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6D8E1-CA70-27D9-D30D-1DE17F7C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62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36D70-6EE4-3169-3975-1B95B57F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C315-9A1F-2B28-12A0-2C2A9695D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02662-7E16-2E5F-718B-90D50C31C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F989-784C-F844-AE81-D74170176C13}" type="datetimeFigureOut">
              <a:rPr lang="en-IT" smtClean="0"/>
              <a:t>08/10/23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3EE86-301C-BD49-5D24-00D5F5B15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2308-8570-C04D-E210-0EC3F0932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5D7D-5987-DE49-99AB-AE59929F6FD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99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2.emf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798A-9AE9-A385-5475-FCC36DC0F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Diagrammi del flusso di taglio nelle travi in parete sottile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AEA53-D104-2C1A-13FA-C9E073746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Hibbeler, Sezione 11.5</a:t>
            </a:r>
          </a:p>
        </p:txBody>
      </p:sp>
    </p:spTree>
    <p:extLst>
      <p:ext uri="{BB962C8B-B14F-4D97-AF65-F5344CB8AC3E}">
        <p14:creationId xmlns:p14="http://schemas.microsoft.com/office/powerpoint/2010/main" val="357571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F2C1B-17C6-218B-0752-1FEF06740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809" y="396738"/>
            <a:ext cx="3251200" cy="27051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Consideriamo una trave soggetta a flessione non uniforme.&#10;&#10;Dato il concio di lunghezza $dx$ mostrato in figura, isoliamo mediante un taglio ideale la parte evidenziata con colore blu scuro.&#10;&#10;Affinch\'e questa parte sia in equilibrio, dobbiamo ammettere che essa scambi, attraverso la superficie esposta dal taglio, una forza che equilibra lo sbilancio delle tensioni normali dovute al fatto che $M(x)$ non \`e costante.&#10;&#10;\end{document}" title="IguanaTex Bitmap Display">
            <a:extLst>
              <a:ext uri="{FF2B5EF4-FFF2-40B4-BE49-F238E27FC236}">
                <a16:creationId xmlns:a16="http://schemas.microsoft.com/office/drawing/2014/main" id="{A4EA464B-A40F-B207-4C1F-1D7C50B8A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304" y="255104"/>
            <a:ext cx="7188200" cy="256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A36CB-CBC4-A066-8DD6-6E67F91E7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1746" y="3429000"/>
            <a:ext cx="2400300" cy="2400300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Tale forza \`e pari &#10;$$&#10;dF=\tau dA=\tau t dx=qdx.&#10;$$&#10;Applicando la formula del taglio alla corda passante per il punto $B$ si trova&#10;$$&#10;\tau=\frac{VQ}{It},&#10;$$&#10;ne segue che il flusso di taglio \`e dato dall'espressione:&#10;$$&#10;q=\frac{VQ}{I}&#10;$$&#10;&#10;&#10;&#10;\end{document}" title="IguanaTex Bitmap Display">
            <a:extLst>
              <a:ext uri="{FF2B5EF4-FFF2-40B4-BE49-F238E27FC236}">
                <a16:creationId xmlns:a16="http://schemas.microsoft.com/office/drawing/2014/main" id="{D2725198-2027-C4FF-5BCD-773B4C00CD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4304" y="3101838"/>
            <a:ext cx="7188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2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2CCB0-3B01-5325-7021-624FFFD52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809" y="396738"/>
            <a:ext cx="3251200" cy="270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036AC-A951-3337-1F9F-3D0D3D7A7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746" y="3429000"/>
            <a:ext cx="2400300" cy="2400300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Si noti che in virt\`u della reciprocit\`a delle tensioni tangenziali, la formula appena adoperata fornisce anche il flusso di taglio che agisce sul piano della sezione&#10;&#10;&#10;\end{document}" title="IguanaTex Bitmap Display">
            <a:extLst>
              <a:ext uri="{FF2B5EF4-FFF2-40B4-BE49-F238E27FC236}">
                <a16:creationId xmlns:a16="http://schemas.microsoft.com/office/drawing/2014/main" id="{7089F22A-F8D9-7A21-023A-325B635E2C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5990" y="911088"/>
            <a:ext cx="718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C7FF5B-B9F6-2B2B-88C8-7531E3F0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216" y="1891798"/>
            <a:ext cx="3251200" cy="321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CD774-CC94-2063-CDCA-999FDD35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00" y="0"/>
            <a:ext cx="3251200" cy="2705100"/>
          </a:xfrm>
          <a:prstGeom prst="rect">
            <a:avLst/>
          </a:prstGeom>
        </p:spPr>
      </p:pic>
      <p:pic>
        <p:nvPicPr>
          <p:cNvPr id="20" name="Picture 19" descr="\documentclass{article}&#10;\usepackage{amsmath,bbm,mathrsfs}&#10;\setlength\parindent{0em}&#10;\usepackage{geometry}&#10;\geometry{textwidth=10cm}&#10;\setlength\parskip{1em}&#10;\pagestyle{empty}&#10;\begin{document}&#10; &#10;Nella formula del flusso di taglio&#10;$$&#10;q=\frac{VQ}{I},&#10;$$&#10;abbiamo $Q=A'\overline y'$ dove, introdotto il riferimento locale $x$, &#10;$$&#10;A'=\Big(\frac b 2-x\Big)t.&#10;$$&#10;Inoltre&#10;$$&#10;\overline y'=\frac d 2.&#10;$$&#10;Dunque&#10;$$&#10;q=\frac V I A'\overline y'=\frac V I \Big(\frac b 2-x\Big)t\frac d 2=\frac{V t d}{2 I}\left(\frac{b}{2}-x\right).&#10;$$&#10;Dunque il flusso di taglio ha andamento lineare sulla porzione di destra dell'ala superiore, e attinge il valore massimo&#10;$$&#10;q_{\rm max,ala}=\frac{V}I \frac{btd}{4}&#10;$$&#10;in corrispondenza della giunzione tra ala e anima.&#10;&#10;&#10;\end{document}" title="IguanaTex Bitmap Display">
            <a:extLst>
              <a:ext uri="{FF2B5EF4-FFF2-40B4-BE49-F238E27FC236}">
                <a16:creationId xmlns:a16="http://schemas.microsoft.com/office/drawing/2014/main" id="{4A62D80C-8586-94D3-241C-2E8406864C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7728" y="167505"/>
            <a:ext cx="6776274" cy="6369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614762-6023-FB8D-0719-371F0D65D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4938" y="4278869"/>
            <a:ext cx="2430335" cy="25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3B80BF-55C2-166B-AE27-8322BE36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831" y="356973"/>
            <a:ext cx="2730500" cy="23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98D23-97C0-3D88-E7CF-D2906438C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996" y="3263215"/>
            <a:ext cx="2430335" cy="2579131"/>
          </a:xfrm>
          <a:prstGeom prst="rect">
            <a:avLst/>
          </a:prstGeom>
        </p:spPr>
      </p:pic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Consideriamo ora la porzione di sinistra dell'ala superiore, fissando l'attenzione sul generico punto $C$.&#10;&#10;In tale punto, la tensione tangenziale \`e rivolta verso destra, e da un calcolo analogo a quello fatto per la porzione di destra si ottiene che la tensione tangenziale varia linearmente, annullandosi nell'estremo di sinistra dell'ala superiore, e attingendo (in modulo) il valore massimo in corrispondenza della giunzione tra ala e anima della sezione.&#10;&#10;&#10;\end{document}" title="IguanaTex Bitmap Display">
            <a:extLst>
              <a:ext uri="{FF2B5EF4-FFF2-40B4-BE49-F238E27FC236}">
                <a16:creationId xmlns:a16="http://schemas.microsoft.com/office/drawing/2014/main" id="{4846F887-B20A-620E-946B-DE460ADE59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8141" y="1872048"/>
            <a:ext cx="7188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154C3E-C0A5-EDFD-0626-3E3DB161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8026" y="1275950"/>
            <a:ext cx="2854410" cy="2903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469C8-EB83-AEDA-EE6C-0AFD3D8BA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177" y="3954376"/>
            <a:ext cx="2736107" cy="2903624"/>
          </a:xfrm>
          <a:prstGeom prst="rect">
            <a:avLst/>
          </a:prstGeom>
        </p:spPr>
      </p:pic>
      <p:pic>
        <p:nvPicPr>
          <p:cNvPr id="45" name="Picture 44" descr="\documentclass{article}&#10;\usepackage{amsmath,bbm,mathrsfs}&#10;\setlength\parindent{0em}&#10;\usepackage{geometry}&#10;\geometry{textwidth=8cm}&#10;\setlength\parskip{1em}&#10;\pagestyle{empty}&#10;\begin{document}&#10;&#10;Consideriamo infine una corda sull'anima della sezione (che per semplicit\`a assumiamo avere lo stesso spessore $t$) delle ali.&#10;&#10;Ricordiamo la formula del flusso di taglio&#10;$$&#10;q=\frac{VQ}{I},&#10;$$&#10;dove&#10;$$&#10;Q=\int_{A'}y dA'=\int_{\rm Ala}y dA+\int_{\rm Anima'}ydA.&#10;$$&#10;dove ${\rm Anima'}$ \`e la porzione di anima al di sopra della corda. Abbiamo&#10;$$&#10;\int_{\rm Ala}y dA=\overline y'_{\rm Ala}A_{\rm Ala}=\frac d 2 b t.&#10;$$&#10;Analogamente&#10;$$&#10;\int_{\rm Anima'}y dA=\overline y'_{\rm Anima'}A_{\rm Anima'},&#10;$$&#10;dove &#10;$$&#10;A_{\rm Anima'}=\Big(\frac d 2-\frac t 2-y\Big)t,&#10;$$&#10;e&#10;$$&#10;\overline y'_{\rm Anima'}=\frac 1 2\Big(\Big(\frac d 2-\frac t 2\Big)+y\Big)&#10;$$&#10;&#10;&#10;\end{document}" title="IguanaTex Bitmap Display">
            <a:extLst>
              <a:ext uri="{FF2B5EF4-FFF2-40B4-BE49-F238E27FC236}">
                <a16:creationId xmlns:a16="http://schemas.microsoft.com/office/drawing/2014/main" id="{E35A3276-F9C7-4582-D3DB-4F59C8B5EE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4500" y="174147"/>
            <a:ext cx="4598600" cy="6509706"/>
          </a:xfrm>
          <a:prstGeom prst="rect">
            <a:avLst/>
          </a:prstGeom>
        </p:spPr>
      </p:pic>
      <p:pic>
        <p:nvPicPr>
          <p:cNvPr id="51" name="Picture 50" descr="\documentclass{article}&#10;\usepackage{amsmath,bbm,mathrsfs}&#10;\setlength\parindent{0em}&#10;\usepackage{geometry}&#10;\geometry{textwidth=8cm}&#10;\setlength\parskip{1em}&#10;\pagestyle{empty}&#10;\begin{document}&#10;Se lo spessore della sezione \`e trascurabile rispetto all'altezza $d$, possiamo scrivere&#10;$$&#10;A_{\rm Anima'}\simeq \Big(\frac d 2-y\Big)t,\qquad \overline y_{\rm Anima}'\simeq \frac{1}{2}\left(\frac{d}{2}+y\right)&#10;$$&#10;e dunque &#10;$$&#10;\int_{\rm Anima'}ydA\simeq \frac t 2\Big(\frac d 2-y\Big)\Big(\frac d 2+y\Big)=&#10;\frac{t}{2}\left(\frac{d^2}{4}-y^2\right).&#10;$$&#10;Pertanto&#10;$$&#10;Q\simeq \frac{bt d}2+\frac t 2 \left(\frac {d^2} 4-{y^2}\right)&#10;$$&#10;Dunque il flusso di taglio ha andamento parabolico sull'anima, e attinge il valore massimo &#10;$$&#10;q_{\rm max,anima}=\frac{V}{I}\frac{td}2\Big({b}+\frac d 4\Big)&#10;$$&#10;in corrispondenza dell'asse neutro $(y=0)$. Il valore minimo si ottiene per $y=\pm d/2$:&#10;$$&#10;q_{\rm min,anima}=\frac{V}{I}\frac {btd}2.&#10;$$&#10;Si pu\`o verificare che $q_{\rm min,anima}=2q_{\rm max,ala}$.&#10;&#10;&#10;&#10;\end{document}" title="IguanaTex Bitmap Display">
            <a:extLst>
              <a:ext uri="{FF2B5EF4-FFF2-40B4-BE49-F238E27FC236}">
                <a16:creationId xmlns:a16="http://schemas.microsoft.com/office/drawing/2014/main" id="{1FA27BFA-13B8-EDF3-1A29-05BAC9C35C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81630" y="174147"/>
            <a:ext cx="4596806" cy="60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8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Consideriamo una trave soggetta a flessione non uniforme.&#10;&#10;Dato il concio di lunghezza $dx$ mostrato in figura, isoliamo mediante un taglio ideale la parte evidenziata con colore blu scuro.&#10;&#10;Affinch\'e questa parte sia in equilibrio, dobbiamo ammettere che essa scambi, attraverso la superficie esposta dal taglio, una forza che equilibra lo sbilancio delle tensioni normali dovute al fatto che $M(x)$ non \`e costante.&#10;&#10;\end{document}"/>
  <p:tag name="IGUANATEXSIZE" val="20"/>
  <p:tag name="IGUANATEXCURSOR" val="61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Tale forza \`e pari &#10;$$&#10;dF=\tau dA=\tau t dx=qdx.&#10;$$&#10;Applicando la formula del taglio alla corda passante per il punto $B$ si trova&#10;$$&#10;\tau=\frac{VQ}{It},&#10;$$&#10;ne segue che il flusso di taglio \`e dato dall'espressione:&#10;$$&#10;q=\frac{VQ}{I}&#10;$$&#10;&#10;&#10;&#10;\end{document}"/>
  <p:tag name="IGUANATEXSIZE" val="20"/>
  <p:tag name="IGUANATEXCURSOR" val="42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 in virt\`u della reciprocit\`a delle tensioni tangenziali, la formula appena adoperata fornisce anche il flusso di taglio che agisce sul piano della sezione&#10;&#10;&#10;\end{document}"/>
  <p:tag name="IGUANATEXSIZE" val="20"/>
  <p:tag name="IGUANATEXCURSOR" val="3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 &#10;Nella formula del flusso di taglio&#10;$$&#10;q=\frac{VQ}{I},&#10;$$&#10;abbiamo $Q=A'\overline y'$ dove, introdotto il riferimento locale $x$, &#10;$$&#10;A'=\Big(\frac b 2-x\Big)t.&#10;$$&#10;Inoltre&#10;$$&#10;\overline y'=\frac d 2.&#10;$$&#10;Dunque&#10;$$&#10;q=\frac V I A'\overline y'=\frac V I \Big(\frac b 2-x\Big)t\frac d 2=\frac{V t d}{2 I}\left(\frac{b}{2}-x\right).&#10;$$&#10;Dunque il flusso di taglio ha andamento lineare sulla porzione di destra dell'ala superiore, e attinge il valore massimo&#10;$$&#10;q_{\rm max,ala}=\frac{V}I \frac{btd}{4}&#10;$$&#10;in corrispondenza della giunzione tra ala e anima.&#10;&#10;&#10;\end{document}"/>
  <p:tag name="IGUANATEXSIZE" val="20"/>
  <p:tag name="IGUANATEXCURSOR" val="6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ora la porzione di sinistra dell'ala superiore, fissando l'attenzione sul generico punto $C$.&#10;&#10;In tale punto, la tensione tangenziale \`e rivolta verso destra, e da un calcolo analogo a quello fatto per la porzione di destra si ottiene che la tensione tangenziale varia linearmente, annullandosi nell'estremo di sinistra dell'ala superiore, e attingendo (in modulo) il valore massimo in corrispondenza della giunzione tra ala e anima della sezione.&#10;&#10;&#10;\end{document}"/>
  <p:tag name="IGUANATEXSIZE" val="20"/>
  <p:tag name="IGUANATEXCURSOR" val="65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7"/>
  <p:tag name="ORIGINALWIDTH" val="231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Consideriamo infine una corda sull'anima della sezione (che per semplicit\`a assumiamo avere lo stesso spessore $t$) delle ali.&#10;&#10;Ricordiamo la formula del flusso di taglio&#10;$$&#10;q=\frac{VQ}{I},&#10;$$&#10;dove&#10;$$&#10;Q=\int_{A'}y dA'=\int_{\rm Ala}y dA+\int_{\rm Anima'}ydA.&#10;$$&#10;dove ${\rm Anima'}$ \`e la porzione di anima al di sopra della corda. Abbiamo&#10;$$&#10;\int_{\rm Ala}y dA=\overline y'_{\rm Ala}A_{\rm Ala}=\frac d 2 b t.&#10;$$&#10;Analogamente&#10;$$&#10;\int_{\rm Anima'}y dA=\overline y'_{\rm Anima'}A_{\rm Anima'},&#10;$$&#10;dove &#10;$$&#10;A_{\rm Anima'}=\Big(\frac d 2-\frac t 2-y\Big)t,&#10;$$&#10;e&#10;$$&#10;\overline y'_{\rm Anima'}=\frac 1 2\Big(\Big(\frac d 2-\frac t 2\Big)+y\Big)&#10;$$&#10;&#10;&#10;\end{document}"/>
  <p:tag name="IGUANATEXSIZE" val="20"/>
  <p:tag name="IGUANATEXCURSOR" val="3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Se lo spessore della sezione \`e trascurabile rispetto all'altezza $d$, possiamo scrivere&#10;$$&#10;A_{\rm Anima'}\simeq \Big(\frac d 2-y\Big)t,\qquad \overline y_{\rm Anima}'\simeq \frac{1}{2}\left(\frac{d}{2}+y\right)&#10;$$&#10;e dunque &#10;$$&#10;\int_{\rm Anima'}ydA\simeq \frac t 2\Big(\frac d 2-y\Big)\Big(\frac d 2+y\Big)=&#10;\frac{t}{2}\left(\frac{d^2}{4}-y^2\right).&#10;$$&#10;Pertanto&#10;$$&#10;Q\simeq \frac{bt d}2+\frac t 2 \left(\frac {d^2} 4-{y^2}\right)&#10;$$&#10;Dunque il flusso di taglio ha andamento parabolico sull'anima, e attinge il valore massimo &#10;$$&#10;q_{\rm max,anima}=\frac{V}{I}\frac{td}2\Big({b}+\frac d 4\Big)&#10;$$&#10;in corrispondenza dell'asse neutro $(y=0)$. Il valore minimo si ottiene per $y=\pm d/2$:&#10;$$&#10;q_{\rm min,anima}=\frac{V}{I}\frac {btd}2.&#10;$$&#10;Si pu\`o verificare che $q_{\rm min,anima}=2q_{\rm max,ala}$.&#10;&#10;&#10;&#10;\end{document}"/>
  <p:tag name="IGUANATEXSIZE" val="20"/>
  <p:tag name="IGUANATEXCURSOR" val="98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Diagrammi del flusso di taglio nelle travi in parete sottile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Diagrammi del flusso di taglio nelle travi in parete sottile</dc:title>
  <dc:creator>Giuseppe Tomassetti</dc:creator>
  <cp:lastModifiedBy>Giuseppe Tomassetti</cp:lastModifiedBy>
  <cp:revision>3</cp:revision>
  <dcterms:created xsi:type="dcterms:W3CDTF">2023-10-08T16:05:04Z</dcterms:created>
  <dcterms:modified xsi:type="dcterms:W3CDTF">2023-10-08T18:41:00Z</dcterms:modified>
</cp:coreProperties>
</file>