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6" r:id="rId2"/>
    <p:sldId id="308" r:id="rId3"/>
    <p:sldId id="307" r:id="rId4"/>
    <p:sldId id="328" r:id="rId5"/>
    <p:sldId id="339" r:id="rId6"/>
    <p:sldId id="327" r:id="rId7"/>
    <p:sldId id="340" r:id="rId8"/>
    <p:sldId id="338" r:id="rId9"/>
    <p:sldId id="326" r:id="rId10"/>
    <p:sldId id="342" r:id="rId11"/>
    <p:sldId id="337" r:id="rId12"/>
    <p:sldId id="341" r:id="rId1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/>
    <p:restoredTop sz="96327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0B2A-45FF-570A-28EC-FCFC7056B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723AF-0721-F56C-5F2B-950BD7F7D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2EFA5-2C48-09D4-C475-28B7DE9B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12/09/23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754BA-150B-18E6-D9EA-3161F27A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E911D-B220-C4E2-2A34-A5CF5C37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5657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2321-67AD-2BD1-C2B8-DE89E5B9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6F400-8678-1359-2D9D-56384981A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F9DA-73F2-0A5E-C0EE-CE7F6DA7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12/09/23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F37AD-C5A7-6899-CA7B-76911393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C49F9-8A66-0F68-52BA-1665868D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5209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842E0-1CEA-D723-3F11-6CDA0F595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23553-D56E-D10C-1D39-CA8316834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246C-7270-2370-C04B-AC96F76E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12/09/23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5A1E8-D13D-AF8B-5E42-D01571AE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099E8-ACB4-27FE-F54C-0401DDB0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7982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CEE5-1125-0ECD-A809-C3AB08A1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8D8B-95D3-9868-21AE-E2681810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55A59-B892-84B9-56E0-7D0438D2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12/09/23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3C1A7-EB89-9E15-3359-262DE8E9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B147D-5C36-90DA-4814-F7031558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5972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3FC1-1E8A-B4C4-8299-75FC58B8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327B1-FC68-1886-9343-89D5A6F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4FC3B-D20D-6FD2-9461-7C2E3D96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12/09/23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FA462-EA55-05B2-FA0B-863A4F90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625B-4A70-ADAF-9D06-BAF118CB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619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8B41-BD8F-565C-CC54-9EDF3BC2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459DD-1D66-0FFF-6CBA-871252FE0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DFA79-90A1-5B60-7A79-A6EB52FE7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E6648-045E-972B-79B4-4509FFCD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12/09/23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27E2F-DF87-960A-A32F-77DC8460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B8BDA-FEC6-D82D-3630-77EBCF35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7899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3AAD-199E-5D7A-AE37-664547FF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6580D-41A7-97C3-DC79-1BD36F12D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979EA-95F3-2BE9-5026-486E64627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E2596-99C3-DED6-7F43-CC10D5522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B97F5-C1DE-A944-9720-2601C344C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33A40-5EE9-24BB-D7B6-2A6AFDE7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12/09/23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BEFD2B-69D4-BE6A-E7DD-AE1CC9C4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4B136-30B1-A30A-A2C4-86FB0129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7142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97BF-45CA-2DA3-E76D-8FA76D8D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E4426-60CF-2031-F818-59B85E71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12/09/23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D2821-58CE-70C8-9CD6-F6DADD95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453A7-22F0-972A-6C62-76122C62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1996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3355B-2720-191F-3CD2-FEB6AFE0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12/09/23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66D3C-60CA-D491-27C2-FDD39824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F2117-31B7-AD93-F10A-0C6D61A14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5861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3BD5-81F1-57B6-789F-7A458F44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3E3A-A8BE-2761-594D-ED0679309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5EE79-D89D-063E-4241-1F9BC8835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7B78D-1F98-9C06-B0A4-35260C26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12/09/23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ACDC6-BE2E-BDE9-5A34-CC88B1CA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40EC2-5E92-D744-3C51-6C8F4B00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5265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F9DC-697A-ABA0-EC09-3530A3A5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4715A-3367-E1D0-C82D-9758920BE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1F824-795C-3844-6AE0-295D50903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EC84C-4803-EF29-AF8D-AD3847C2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12/09/23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9F0DF-82CA-0E6B-2C82-0C66FB1D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BF530-7971-9620-2A58-0AE84914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4319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D9FD3-EC25-57A1-6391-EE42CEE2C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DA5DA-8D82-84C5-067B-16CB9B0E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52F62-C301-CB07-031C-021FDE5D4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2FBBF-2CB4-3843-A311-712BACF208C1}" type="datetimeFigureOut">
              <a:rPr lang="en-IT" smtClean="0"/>
              <a:t>12/09/23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DC519-5BC1-BE2E-6DF7-1504CBE8D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A4A4A-C393-5723-6717-6C3A16FB2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7945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ngegneriaindustrialeelettronicameccanica.el.uniroma3.it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it/Meccanica-solidi-strutture-Teoria-applicazioni/dp/8891906794/ref=sr_1_1?__mk_it_IT=%C3%85M%C3%85%C5%BD%C3%95%C3%91&amp;crid=251FHXQST207P&amp;keywords=hibbeler+ruta&amp;qid=1693474793&amp;s=books&amp;sprefix=hibbeler+ruta%2Cstripbooks%2C77&amp;sr=1-1" TargetMode="External"/><Relationship Id="rId2" Type="http://schemas.openxmlformats.org/officeDocument/2006/relationships/hyperlink" Target="https://www.amazon.it/Scienza-delle-costruzioni-Paolo-Casini-dp-8825174276/dp/8825174276/ref=dp_ob_title_b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it/costruzioni-Lanalisi-tensione-software-applicativo/dp/880818286X/ref=sr_1_1?__mk_it_IT=%C3%85M%C3%85%C5%BD%C3%95%C3%91&amp;crid=1HMEP2AYHNO8G&amp;keywords=vidoli+vestroni+paolone&amp;qid=1693475216&amp;s=books&amp;sprefix=vidoli+vestroni+paolon%2Cstripbooks%2C90&amp;sr=1-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it/Meccanica-solidi-strutture-Teoria-applicazioni/dp/8891906794/ref=sr_1_1?__mk_it_IT=%C3%85M%C3%85%C5%BD%C3%95%C3%91&amp;crid=251FHXQST207P&amp;keywords=hibbeler+ruta&amp;qid=1693474793&amp;s=books&amp;sprefix=hibbeler+ruta%2Cstripbooks%2C77&amp;sr=1-1" TargetMode="External"/><Relationship Id="rId2" Type="http://schemas.openxmlformats.org/officeDocument/2006/relationships/hyperlink" Target="https://www.amazon.it/Scienza-delle-costruzioni-Paolo-Casini-dp-8825174276/dp/8825174276/ref=dp_ob_title_b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it/costruzioni-Lanalisi-tensione-software-applicativo/dp/880818286X/ref=sr_1_1?__mk_it_IT=%C3%85M%C3%85%C5%BD%C3%95%C3%91&amp;crid=1HMEP2AYHNO8G&amp;keywords=vidoli+vestroni+paolone&amp;qid=1693475216&amp;s=books&amp;sprefix=vidoli+vestroni+paolon%2Cstripbooks%2C90&amp;sr=1-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D16C-E188-FD2D-54D9-3F48BC4A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Organizzazione dell’insegnamento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4CAE7-17CC-3230-7888-CA428A432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T" dirty="0"/>
              <a:t>Tutte le informazioni relative all’organizzazione dell’insegnamento sono disponibili su un sito internet al quale e’ possibile accedere mediante un collegamento pubblicato sulla piattaforma MOODLE all’indirizzo:</a:t>
            </a: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https://ingegneriaindustrialeelettronicameccanica.el.uniroma3.it/</a:t>
            </a:r>
            <a:endParaRPr lang="en-IT" dirty="0"/>
          </a:p>
          <a:p>
            <a:r>
              <a:rPr lang="en-IT" dirty="0"/>
              <a:t>Sul sito sono disponibili:</a:t>
            </a:r>
          </a:p>
          <a:p>
            <a:pPr lvl="1"/>
            <a:r>
              <a:rPr lang="en-IT" dirty="0"/>
              <a:t>Programma e regolamento d’esame</a:t>
            </a:r>
          </a:p>
          <a:p>
            <a:pPr lvl="1"/>
            <a:r>
              <a:rPr lang="en-IT" dirty="0"/>
              <a:t>Indicazioni sui testi di riferimento</a:t>
            </a:r>
          </a:p>
          <a:p>
            <a:pPr lvl="1"/>
            <a:r>
              <a:rPr lang="en-IT" dirty="0"/>
              <a:t>Slide</a:t>
            </a:r>
          </a:p>
          <a:p>
            <a:pPr lvl="1"/>
            <a:r>
              <a:rPr lang="en-IT" dirty="0"/>
              <a:t>Testi d’esame.</a:t>
            </a:r>
          </a:p>
          <a:p>
            <a:r>
              <a:rPr lang="en-IT" dirty="0"/>
              <a:t>Eventuali avvisi sono pubblicati sulla piattaforma moodle.</a:t>
            </a:r>
          </a:p>
        </p:txBody>
      </p:sp>
    </p:spTree>
    <p:extLst>
      <p:ext uri="{BB962C8B-B14F-4D97-AF65-F5344CB8AC3E}">
        <p14:creationId xmlns:p14="http://schemas.microsoft.com/office/powerpoint/2010/main" val="2197822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59B1-7E38-2506-9799-7F6CBCE8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Statistiche AA 2022/23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6F003A-0F05-B926-215E-A54C51924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741288"/>
              </p:ext>
            </p:extLst>
          </p:nvPr>
        </p:nvGraphicFramePr>
        <p:xfrm>
          <a:off x="1038232" y="2070206"/>
          <a:ext cx="3362318" cy="4267531"/>
        </p:xfrm>
        <a:graphic>
          <a:graphicData uri="http://schemas.openxmlformats.org/drawingml/2006/table">
            <a:tbl>
              <a:tblPr/>
              <a:tblGrid>
                <a:gridCol w="1681159">
                  <a:extLst>
                    <a:ext uri="{9D8B030D-6E8A-4147-A177-3AD203B41FA5}">
                      <a16:colId xmlns:a16="http://schemas.microsoft.com/office/drawing/2014/main" val="898587247"/>
                    </a:ext>
                  </a:extLst>
                </a:gridCol>
                <a:gridCol w="1681159">
                  <a:extLst>
                    <a:ext uri="{9D8B030D-6E8A-4147-A177-3AD203B41FA5}">
                      <a16:colId xmlns:a16="http://schemas.microsoft.com/office/drawing/2014/main" val="3496545682"/>
                    </a:ext>
                  </a:extLst>
                </a:gridCol>
              </a:tblGrid>
              <a:tr h="376491">
                <a:tc>
                  <a:txBody>
                    <a:bodyPr/>
                    <a:lstStyle/>
                    <a:p>
                      <a:pPr algn="l"/>
                      <a:endParaRPr lang="en-GB" sz="1200" b="0" dirty="0">
                        <a:effectLst/>
                        <a:latin typeface="Google Sans"/>
                      </a:endParaRPr>
                    </a:p>
                  </a:txBody>
                  <a:tcPr marL="61867" marR="61867" marT="30934" marB="30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200" b="0">
                        <a:effectLst/>
                        <a:latin typeface="Google Sans"/>
                      </a:endParaRPr>
                    </a:p>
                  </a:txBody>
                  <a:tcPr marL="61867" marR="61867" marT="30934" marB="30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455439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3225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85238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endParaRPr lang="en-IT" sz="1200" b="0" dirty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865813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996623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699875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06697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865954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825867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440843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200" b="0" dirty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2746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9D8585-54F8-2217-85F6-C6D5E46D7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189370"/>
              </p:ext>
            </p:extLst>
          </p:nvPr>
        </p:nvGraphicFramePr>
        <p:xfrm>
          <a:off x="6863434" y="2070206"/>
          <a:ext cx="4155086" cy="36271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77543">
                  <a:extLst>
                    <a:ext uri="{9D8B030D-6E8A-4147-A177-3AD203B41FA5}">
                      <a16:colId xmlns:a16="http://schemas.microsoft.com/office/drawing/2014/main" val="2608205727"/>
                    </a:ext>
                  </a:extLst>
                </a:gridCol>
                <a:gridCol w="2077543">
                  <a:extLst>
                    <a:ext uri="{9D8B030D-6E8A-4147-A177-3AD203B41FA5}">
                      <a16:colId xmlns:a16="http://schemas.microsoft.com/office/drawing/2014/main" val="400427872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GB" b="0" dirty="0" err="1">
                          <a:effectLst/>
                        </a:rPr>
                        <a:t>Studenti</a:t>
                      </a:r>
                      <a:r>
                        <a:rPr lang="en-GB" b="0" dirty="0">
                          <a:effectLst/>
                        </a:rPr>
                        <a:t> </a:t>
                      </a:r>
                      <a:r>
                        <a:rPr lang="en-GB" b="0" dirty="0" err="1">
                          <a:effectLst/>
                        </a:rPr>
                        <a:t>che</a:t>
                      </a:r>
                      <a:r>
                        <a:rPr lang="en-GB" b="0" dirty="0">
                          <a:effectLst/>
                        </a:rPr>
                        <a:t> </a:t>
                      </a:r>
                      <a:r>
                        <a:rPr lang="en-GB" b="0" dirty="0" err="1">
                          <a:effectLst/>
                        </a:rPr>
                        <a:t>hanno</a:t>
                      </a:r>
                      <a:r>
                        <a:rPr lang="en-GB" b="0" dirty="0">
                          <a:effectLst/>
                        </a:rPr>
                        <a:t> </a:t>
                      </a:r>
                      <a:r>
                        <a:rPr lang="en-GB" b="0" dirty="0" err="1">
                          <a:effectLst/>
                        </a:rPr>
                        <a:t>superato</a:t>
                      </a:r>
                      <a:r>
                        <a:rPr lang="en-GB" b="0" dirty="0">
                          <a:effectLst/>
                        </a:rPr>
                        <a:t> </a:t>
                      </a:r>
                      <a:r>
                        <a:rPr lang="en-GB" b="0" dirty="0" err="1">
                          <a:effectLst/>
                        </a:rPr>
                        <a:t>l’esame</a:t>
                      </a:r>
                      <a:endParaRPr lang="en-GB" b="0" dirty="0">
                        <a:effectLst/>
                        <a:latin typeface="Google San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GB" b="0" dirty="0" err="1">
                          <a:effectLst/>
                        </a:rPr>
                        <a:t>Frequenza</a:t>
                      </a:r>
                      <a:endParaRPr lang="en-GB" b="0" dirty="0">
                        <a:effectLst/>
                        <a:latin typeface="Googl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077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b="0" dirty="0" err="1">
                          <a:effectLst/>
                        </a:rPr>
                        <a:t>Numero</a:t>
                      </a:r>
                      <a:r>
                        <a:rPr lang="en-GB" b="0" dirty="0">
                          <a:effectLst/>
                        </a:rPr>
                        <a:t> di </a:t>
                      </a:r>
                      <a:r>
                        <a:rPr lang="en-GB" b="0" dirty="0" err="1">
                          <a:effectLst/>
                        </a:rPr>
                        <a:t>tentativi</a:t>
                      </a:r>
                      <a:endParaRPr lang="en-GB" b="0" dirty="0">
                        <a:effectLst/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dirty="0" err="1">
                          <a:effectLst/>
                        </a:rPr>
                        <a:t>Frequenza</a:t>
                      </a:r>
                      <a:endParaRPr lang="en-GB" b="0" dirty="0">
                        <a:effectLst/>
                        <a:latin typeface="Googl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57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T" b="0" dirty="0">
                          <a:effectLst/>
                        </a:rPr>
                        <a:t>1</a:t>
                      </a:r>
                      <a:endParaRPr lang="en-IT" b="0" dirty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T" b="0" dirty="0">
                          <a:effectLst/>
                        </a:rPr>
                        <a:t>66</a:t>
                      </a:r>
                      <a:endParaRPr lang="en-IT" b="0" dirty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00430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T" b="0" dirty="0">
                          <a:effectLst/>
                        </a:rPr>
                        <a:t>2</a:t>
                      </a:r>
                      <a:endParaRPr lang="en-IT" b="0" dirty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T" b="0" dirty="0">
                          <a:effectLst/>
                        </a:rPr>
                        <a:t>24</a:t>
                      </a:r>
                      <a:endParaRPr lang="en-IT" b="0" dirty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860588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T" b="0">
                          <a:effectLst/>
                        </a:rPr>
                        <a:t>3</a:t>
                      </a:r>
                      <a:endParaRPr lang="en-IT" b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T" b="0" dirty="0">
                          <a:effectLst/>
                        </a:rPr>
                        <a:t>9</a:t>
                      </a:r>
                      <a:endParaRPr lang="en-IT" b="0" dirty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6231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T" b="0">
                          <a:effectLst/>
                        </a:rPr>
                        <a:t>4</a:t>
                      </a:r>
                      <a:endParaRPr lang="en-IT" b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T" b="0" dirty="0">
                          <a:effectLst/>
                        </a:rPr>
                        <a:t>2</a:t>
                      </a:r>
                      <a:endParaRPr lang="en-IT" b="0" dirty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974360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T" b="0">
                          <a:effectLst/>
                        </a:rPr>
                        <a:t>5</a:t>
                      </a:r>
                      <a:endParaRPr lang="en-IT" b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T" b="0" dirty="0">
                          <a:effectLst/>
                        </a:rPr>
                        <a:t>1</a:t>
                      </a:r>
                      <a:endParaRPr lang="en-IT" b="0" dirty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86365765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205A976-1A8A-41D0-C5C4-50EEC0285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562714"/>
              </p:ext>
            </p:extLst>
          </p:nvPr>
        </p:nvGraphicFramePr>
        <p:xfrm>
          <a:off x="1038232" y="2070206"/>
          <a:ext cx="3362318" cy="426753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681159">
                  <a:extLst>
                    <a:ext uri="{9D8B030D-6E8A-4147-A177-3AD203B41FA5}">
                      <a16:colId xmlns:a16="http://schemas.microsoft.com/office/drawing/2014/main" val="2051223513"/>
                    </a:ext>
                  </a:extLst>
                </a:gridCol>
                <a:gridCol w="1681159">
                  <a:extLst>
                    <a:ext uri="{9D8B030D-6E8A-4147-A177-3AD203B41FA5}">
                      <a16:colId xmlns:a16="http://schemas.microsoft.com/office/drawing/2014/main" val="3006026757"/>
                    </a:ext>
                  </a:extLst>
                </a:gridCol>
              </a:tblGrid>
              <a:tr h="376491"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 err="1">
                          <a:effectLst/>
                        </a:rPr>
                        <a:t>Numero</a:t>
                      </a:r>
                      <a:r>
                        <a:rPr lang="en-GB" sz="1200" b="0" dirty="0">
                          <a:effectLst/>
                        </a:rPr>
                        <a:t> di </a:t>
                      </a:r>
                      <a:r>
                        <a:rPr lang="en-GB" sz="1200" b="0" dirty="0" err="1">
                          <a:effectLst/>
                        </a:rPr>
                        <a:t>iscrizioni</a:t>
                      </a:r>
                      <a:endParaRPr lang="en-GB" sz="1200" b="0" dirty="0">
                        <a:effectLst/>
                        <a:latin typeface="Google Sans"/>
                      </a:endParaRPr>
                    </a:p>
                  </a:txBody>
                  <a:tcPr marL="61867" marR="61867" marT="30934" marB="309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>
                          <a:effectLst/>
                        </a:rPr>
                        <a:t>Frequenza</a:t>
                      </a:r>
                      <a:endParaRPr lang="en-GB" sz="1200" b="0">
                        <a:effectLst/>
                        <a:latin typeface="Google Sans"/>
                      </a:endParaRPr>
                    </a:p>
                  </a:txBody>
                  <a:tcPr marL="61867" marR="61867" marT="30934" marB="30934" anchor="ctr"/>
                </a:tc>
                <a:extLst>
                  <a:ext uri="{0D108BD9-81ED-4DB2-BD59-A6C34878D82A}">
                    <a16:rowId xmlns:a16="http://schemas.microsoft.com/office/drawing/2014/main" val="3856035245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r>
                        <a:rPr lang="en-IT" sz="1200" b="0" dirty="0">
                          <a:effectLst/>
                        </a:rPr>
                        <a:t>1</a:t>
                      </a:r>
                      <a:endParaRPr lang="en-IT" sz="1200" b="0" dirty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/>
                </a:tc>
                <a:tc>
                  <a:txBody>
                    <a:bodyPr/>
                    <a:lstStyle/>
                    <a:p>
                      <a:r>
                        <a:rPr lang="en-IT" sz="1200" b="0">
                          <a:effectLst/>
                        </a:rPr>
                        <a:t>137</a:t>
                      </a:r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/>
                </a:tc>
                <a:extLst>
                  <a:ext uri="{0D108BD9-81ED-4DB2-BD59-A6C34878D82A}">
                    <a16:rowId xmlns:a16="http://schemas.microsoft.com/office/drawing/2014/main" val="2575485638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r>
                        <a:rPr lang="en-IT" sz="1200" b="0">
                          <a:effectLst/>
                        </a:rPr>
                        <a:t>2</a:t>
                      </a:r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/>
                </a:tc>
                <a:tc>
                  <a:txBody>
                    <a:bodyPr/>
                    <a:lstStyle/>
                    <a:p>
                      <a:r>
                        <a:rPr lang="en-IT" sz="1200" b="0">
                          <a:effectLst/>
                        </a:rPr>
                        <a:t>63</a:t>
                      </a:r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/>
                </a:tc>
                <a:extLst>
                  <a:ext uri="{0D108BD9-81ED-4DB2-BD59-A6C34878D82A}">
                    <a16:rowId xmlns:a16="http://schemas.microsoft.com/office/drawing/2014/main" val="135561605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r>
                        <a:rPr lang="en-IT" sz="1200" b="0" dirty="0">
                          <a:effectLst/>
                        </a:rPr>
                        <a:t>3</a:t>
                      </a:r>
                      <a:endParaRPr lang="en-IT" sz="1200" b="0" dirty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/>
                </a:tc>
                <a:tc>
                  <a:txBody>
                    <a:bodyPr/>
                    <a:lstStyle/>
                    <a:p>
                      <a:r>
                        <a:rPr lang="en-IT" sz="1200" b="0">
                          <a:effectLst/>
                        </a:rPr>
                        <a:t>28</a:t>
                      </a:r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/>
                </a:tc>
                <a:extLst>
                  <a:ext uri="{0D108BD9-81ED-4DB2-BD59-A6C34878D82A}">
                    <a16:rowId xmlns:a16="http://schemas.microsoft.com/office/drawing/2014/main" val="1557337321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r>
                        <a:rPr lang="en-IT" sz="1200" b="0">
                          <a:effectLst/>
                        </a:rPr>
                        <a:t>4</a:t>
                      </a:r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/>
                </a:tc>
                <a:tc>
                  <a:txBody>
                    <a:bodyPr/>
                    <a:lstStyle/>
                    <a:p>
                      <a:r>
                        <a:rPr lang="en-IT" sz="1200" b="0">
                          <a:effectLst/>
                        </a:rPr>
                        <a:t>11</a:t>
                      </a:r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/>
                </a:tc>
                <a:extLst>
                  <a:ext uri="{0D108BD9-81ED-4DB2-BD59-A6C34878D82A}">
                    <a16:rowId xmlns:a16="http://schemas.microsoft.com/office/drawing/2014/main" val="1000744129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r>
                        <a:rPr lang="en-IT" sz="1200" b="0">
                          <a:effectLst/>
                        </a:rPr>
                        <a:t>5</a:t>
                      </a:r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/>
                </a:tc>
                <a:tc>
                  <a:txBody>
                    <a:bodyPr/>
                    <a:lstStyle/>
                    <a:p>
                      <a:r>
                        <a:rPr lang="en-IT" sz="1200" b="0">
                          <a:effectLst/>
                        </a:rPr>
                        <a:t>4</a:t>
                      </a:r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/>
                </a:tc>
                <a:extLst>
                  <a:ext uri="{0D108BD9-81ED-4DB2-BD59-A6C34878D82A}">
                    <a16:rowId xmlns:a16="http://schemas.microsoft.com/office/drawing/2014/main" val="322251063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r>
                        <a:rPr lang="en-IT" sz="1200" b="0">
                          <a:effectLst/>
                        </a:rPr>
                        <a:t>6</a:t>
                      </a:r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/>
                </a:tc>
                <a:tc>
                  <a:txBody>
                    <a:bodyPr/>
                    <a:lstStyle/>
                    <a:p>
                      <a:r>
                        <a:rPr lang="en-IT" sz="1200" b="0">
                          <a:effectLst/>
                        </a:rPr>
                        <a:t>2</a:t>
                      </a:r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/>
                </a:tc>
                <a:extLst>
                  <a:ext uri="{0D108BD9-81ED-4DB2-BD59-A6C34878D82A}">
                    <a16:rowId xmlns:a16="http://schemas.microsoft.com/office/drawing/2014/main" val="2681476146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r>
                        <a:rPr lang="en-IT" sz="1200" b="0">
                          <a:effectLst/>
                        </a:rPr>
                        <a:t>7</a:t>
                      </a:r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/>
                </a:tc>
                <a:tc>
                  <a:txBody>
                    <a:bodyPr/>
                    <a:lstStyle/>
                    <a:p>
                      <a:r>
                        <a:rPr lang="en-IT" sz="1200" b="0">
                          <a:effectLst/>
                        </a:rPr>
                        <a:t>1</a:t>
                      </a:r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/>
                </a:tc>
                <a:extLst>
                  <a:ext uri="{0D108BD9-81ED-4DB2-BD59-A6C34878D82A}">
                    <a16:rowId xmlns:a16="http://schemas.microsoft.com/office/drawing/2014/main" val="1249984188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r>
                        <a:rPr lang="en-IT" sz="1200" b="0">
                          <a:effectLst/>
                        </a:rPr>
                        <a:t>8</a:t>
                      </a:r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/>
                </a:tc>
                <a:tc>
                  <a:txBody>
                    <a:bodyPr/>
                    <a:lstStyle/>
                    <a:p>
                      <a:r>
                        <a:rPr lang="en-IT" sz="1200" b="0">
                          <a:effectLst/>
                        </a:rPr>
                        <a:t>1</a:t>
                      </a:r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/>
                </a:tc>
                <a:extLst>
                  <a:ext uri="{0D108BD9-81ED-4DB2-BD59-A6C34878D82A}">
                    <a16:rowId xmlns:a16="http://schemas.microsoft.com/office/drawing/2014/main" val="3909187580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r>
                        <a:rPr lang="en-IT" sz="1200" b="0">
                          <a:effectLst/>
                        </a:rPr>
                        <a:t>9</a:t>
                      </a:r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/>
                </a:tc>
                <a:tc>
                  <a:txBody>
                    <a:bodyPr/>
                    <a:lstStyle/>
                    <a:p>
                      <a:r>
                        <a:rPr lang="en-IT" sz="1200" b="0">
                          <a:effectLst/>
                        </a:rPr>
                        <a:t>1</a:t>
                      </a:r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/>
                </a:tc>
                <a:extLst>
                  <a:ext uri="{0D108BD9-81ED-4DB2-BD59-A6C34878D82A}">
                    <a16:rowId xmlns:a16="http://schemas.microsoft.com/office/drawing/2014/main" val="914348210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r>
                        <a:rPr lang="en-IT" sz="1200" b="0">
                          <a:effectLst/>
                        </a:rPr>
                        <a:t>10</a:t>
                      </a:r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/>
                </a:tc>
                <a:tc>
                  <a:txBody>
                    <a:bodyPr/>
                    <a:lstStyle/>
                    <a:p>
                      <a:r>
                        <a:rPr lang="en-IT" sz="1200" b="0" dirty="0">
                          <a:effectLst/>
                        </a:rPr>
                        <a:t>1</a:t>
                      </a:r>
                      <a:endParaRPr lang="en-IT" sz="1200" b="0" dirty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/>
                </a:tc>
                <a:extLst>
                  <a:ext uri="{0D108BD9-81ED-4DB2-BD59-A6C34878D82A}">
                    <a16:rowId xmlns:a16="http://schemas.microsoft.com/office/drawing/2014/main" val="1195604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87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DBDA-582C-C96E-F02A-2EF1876D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Difficolta`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A4B35-4585-209E-84C2-9BEB8F123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T" dirty="0"/>
              <a:t>Come la Meccanica Razionale, la Scienza delle Costruzioni e` una disciplina di tipo modellistico fisico-matematica.</a:t>
            </a:r>
          </a:p>
          <a:p>
            <a:r>
              <a:rPr lang="en-IT" dirty="0"/>
              <a:t>I concetti sono in prima istanza poco intuitivi ed e` difficile farli propri in poco tempo.</a:t>
            </a:r>
          </a:p>
          <a:p>
            <a:r>
              <a:rPr lang="en-IT" dirty="0"/>
              <a:t>E’ possibile paragonare lo studio della Scienza delle Costruzioni all’apprendimento di una lingua straniera. </a:t>
            </a:r>
          </a:p>
          <a:p>
            <a:r>
              <a:rPr lang="en-IT" dirty="0"/>
              <a:t>Tale apprendimento richiede tempo e studio regolare, che non puo’ essere condensato nei brevi periodi di pausa dalle lezioni.</a:t>
            </a:r>
          </a:p>
          <a:p>
            <a:r>
              <a:rPr lang="en-IT" dirty="0"/>
              <a:t>In particolare, uno studio a tempo pieno per un periodo di uno/due mesi non produce gli stessi risultati uno studio a tempo parziale di tre mesi.</a:t>
            </a:r>
          </a:p>
        </p:txBody>
      </p:sp>
    </p:spTree>
    <p:extLst>
      <p:ext uri="{BB962C8B-B14F-4D97-AF65-F5344CB8AC3E}">
        <p14:creationId xmlns:p14="http://schemas.microsoft.com/office/powerpoint/2010/main" val="223169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650D-BBD9-5DFE-8849-C23CEB13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Testi di riferimento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606F3-31CB-AE9F-058E-1DDFEB8ED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Scienza delle Costruzioni, Edizione 2019 Di P. Casini e M. Vasta.</a:t>
            </a:r>
            <a:endParaRPr lang="en-GB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Meccanica dei solidi e delle strutture. Teoria e applicazioni. Edizione 2023 Di R. C. Hibbeler. Edizione italiana a cura di M. De Angelis, A. Reggio e G. Ruta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Scienza delle costruzioni. L'analisi della tensione nelle travi. Un software applicativo. Edizione 2019. Di A. Paolone, F. Vestroni e S. Vidoli.</a:t>
            </a:r>
            <a:endParaRPr lang="en-GB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72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FA3A-A539-B812-FA8C-6909D5B4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Ricevimento studenti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08ED-D077-60C6-6B54-786BE6C23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/>
              <a:t>Il docente e’ sempre disponibile per chiarimenti e spiegazioni.</a:t>
            </a:r>
          </a:p>
          <a:p>
            <a:r>
              <a:rPr lang="en-IT" dirty="0"/>
              <a:t>Il ricevimento e’ su appuntamento.</a:t>
            </a:r>
          </a:p>
        </p:txBody>
      </p:sp>
    </p:spTree>
    <p:extLst>
      <p:ext uri="{BB962C8B-B14F-4D97-AF65-F5344CB8AC3E}">
        <p14:creationId xmlns:p14="http://schemas.microsoft.com/office/powerpoint/2010/main" val="362219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FA3A-A539-B812-FA8C-6909D5B4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Iscrizione al corso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08ED-D077-60C6-6B54-786BE6C23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/>
              <a:t>Per poter sostenere l’esame occorre iscriversi al corso accedendo alla piattaforma moodle. </a:t>
            </a:r>
          </a:p>
        </p:txBody>
      </p:sp>
    </p:spTree>
    <p:extLst>
      <p:ext uri="{BB962C8B-B14F-4D97-AF65-F5344CB8AC3E}">
        <p14:creationId xmlns:p14="http://schemas.microsoft.com/office/powerpoint/2010/main" val="290755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BB7A-4989-B31B-BA5D-BB0BAE8F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Studenti non frequentanti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A6731-9D0D-6A2E-709E-1024D493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/>
              <a:t>Per gli studenti impossibilitati a seguire regolarmente le lezioni, saranno rese disponibili le registrazioni delle lezioni.</a:t>
            </a:r>
          </a:p>
          <a:p>
            <a:r>
              <a:rPr lang="en-IT" dirty="0"/>
              <a:t>Agli studenti impossibilitati a studiare la materia </a:t>
            </a:r>
            <a:r>
              <a:rPr lang="en-IT" b="1" dirty="0"/>
              <a:t>durante lo svolgimento del corso</a:t>
            </a:r>
            <a:r>
              <a:rPr lang="en-IT" dirty="0"/>
              <a:t> e` richiesta, oltre che l’iscrizione al corso, la compilazione una form apposita sul sito moodle.</a:t>
            </a:r>
          </a:p>
        </p:txBody>
      </p:sp>
    </p:spTree>
    <p:extLst>
      <p:ext uri="{BB962C8B-B14F-4D97-AF65-F5344CB8AC3E}">
        <p14:creationId xmlns:p14="http://schemas.microsoft.com/office/powerpoint/2010/main" val="7017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650D-BBD9-5DFE-8849-C23CEB13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Testi di riferimento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606F3-31CB-AE9F-058E-1DDFEB8ED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Scienza delle Costruzioni, Edizione 2019 Di P. Casini e M. Vasta.</a:t>
            </a:r>
            <a:endParaRPr lang="en-GB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Meccanica dei solidi e delle strutture. Teoria e applicazioni. Edizione 2023 Di R. C. Hibbeler. Edizione italiana a cura di M. De Angelis, A. Reggio e G. Ruta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Scienza delle costruzioni. L'analisi della tensione nelle travi. Un software applicativo. Edizione 2019. Di A. Paolone, F. Vestroni e S. Vidoli.</a:t>
            </a:r>
            <a:endParaRPr lang="en-GB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33333"/>
                </a:solidFill>
                <a:latin typeface="Open Sans" panose="020B0606030504020204" pitchFamily="34" charset="0"/>
              </a:rPr>
              <a:t>Slide </a:t>
            </a:r>
            <a:r>
              <a:rPr lang="en-GB" dirty="0" err="1">
                <a:solidFill>
                  <a:srgbClr val="333333"/>
                </a:solidFill>
                <a:latin typeface="Open Sans" panose="020B0606030504020204" pitchFamily="34" charset="0"/>
              </a:rPr>
              <a:t>delle</a:t>
            </a:r>
            <a:r>
              <a:rPr lang="en-GB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Open Sans" panose="020B0606030504020204" pitchFamily="34" charset="0"/>
              </a:rPr>
              <a:t>lezioni</a:t>
            </a:r>
            <a:r>
              <a:rPr lang="en-IT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313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40E1-4013-46B2-67B6-E32CFC99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Esercitazioni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BE1-B8D2-FC77-F0D8-81C8D7E5E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T" dirty="0"/>
              <a:t>Sono parte integrante del programma d’esame le esercitazioni proposte sulla piattaforma moodle.</a:t>
            </a:r>
          </a:p>
          <a:p>
            <a:r>
              <a:rPr lang="en-IT" dirty="0"/>
              <a:t>P</a:t>
            </a:r>
            <a:r>
              <a:rPr lang="en-GB" dirty="0"/>
              <a:t>e</a:t>
            </a:r>
            <a:r>
              <a:rPr lang="en-IT" dirty="0"/>
              <a:t>r poter sostenere l’esame e` obbligatorio </a:t>
            </a:r>
            <a:r>
              <a:rPr lang="en-US" dirty="0" err="1"/>
              <a:t>redarre</a:t>
            </a:r>
            <a:r>
              <a:rPr lang="en-US" dirty="0"/>
              <a:t> </a:t>
            </a:r>
            <a:r>
              <a:rPr lang="en-IT" dirty="0"/>
              <a:t>le esercitazioni </a:t>
            </a:r>
            <a:r>
              <a:rPr lang="en-US" dirty="0" err="1"/>
              <a:t>su</a:t>
            </a:r>
            <a:r>
              <a:rPr lang="en-US" dirty="0"/>
              <a:t> un </a:t>
            </a:r>
            <a:r>
              <a:rPr lang="en-US" dirty="0" err="1"/>
              <a:t>quaderno</a:t>
            </a:r>
            <a:r>
              <a:rPr lang="en-US" dirty="0"/>
              <a:t> o con un </a:t>
            </a:r>
            <a:r>
              <a:rPr lang="en-US" dirty="0" err="1"/>
              <a:t>raccoglitore</a:t>
            </a:r>
            <a:r>
              <a:rPr lang="en-US" dirty="0"/>
              <a:t> ad </a:t>
            </a:r>
            <a:r>
              <a:rPr lang="en-US" dirty="0" err="1"/>
              <a:t>anelli</a:t>
            </a:r>
            <a:r>
              <a:rPr lang="en-US" dirty="0"/>
              <a:t> da </a:t>
            </a:r>
            <a:r>
              <a:rPr lang="en-US" b="1" dirty="0" err="1"/>
              <a:t>consegnare</a:t>
            </a:r>
            <a:r>
              <a:rPr lang="en-US" b="1" dirty="0"/>
              <a:t> il </a:t>
            </a:r>
            <a:r>
              <a:rPr lang="en-US" b="1" dirty="0" err="1"/>
              <a:t>giorno</a:t>
            </a:r>
            <a:r>
              <a:rPr lang="en-US" b="1" dirty="0"/>
              <a:t> </a:t>
            </a:r>
            <a:r>
              <a:rPr lang="en-US" b="1" dirty="0" err="1"/>
              <a:t>della</a:t>
            </a:r>
            <a:r>
              <a:rPr lang="en-US" b="1" dirty="0"/>
              <a:t> </a:t>
            </a:r>
            <a:r>
              <a:rPr lang="en-US" b="1" dirty="0" err="1"/>
              <a:t>prova</a:t>
            </a:r>
            <a:r>
              <a:rPr lang="en-US" b="1" dirty="0"/>
              <a:t> </a:t>
            </a:r>
            <a:r>
              <a:rPr lang="en-US" b="1" dirty="0" err="1"/>
              <a:t>scritta</a:t>
            </a:r>
            <a:r>
              <a:rPr lang="en-US" dirty="0"/>
              <a:t>.</a:t>
            </a:r>
          </a:p>
          <a:p>
            <a:r>
              <a:rPr lang="en-US" dirty="0"/>
              <a:t>Le </a:t>
            </a:r>
            <a:r>
              <a:rPr lang="en-US" dirty="0" err="1"/>
              <a:t>esercitazioni</a:t>
            </a:r>
            <a:r>
              <a:rPr lang="en-US" dirty="0"/>
              <a:t> </a:t>
            </a:r>
            <a:r>
              <a:rPr lang="en-US" dirty="0" err="1"/>
              <a:t>vanno</a:t>
            </a:r>
            <a:r>
              <a:rPr lang="en-US" dirty="0"/>
              <a:t> </a:t>
            </a:r>
            <a:r>
              <a:rPr lang="en-US" dirty="0" err="1"/>
              <a:t>scritte</a:t>
            </a:r>
            <a:r>
              <a:rPr lang="en-US" dirty="0"/>
              <a:t> </a:t>
            </a:r>
            <a:r>
              <a:rPr lang="en-US" b="1" dirty="0"/>
              <a:t>a mano.</a:t>
            </a:r>
          </a:p>
          <a:p>
            <a:r>
              <a:rPr lang="en-US" dirty="0"/>
              <a:t>Le </a:t>
            </a:r>
            <a:r>
              <a:rPr lang="en-US" dirty="0" err="1"/>
              <a:t>esercitazioni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carta </a:t>
            </a:r>
            <a:r>
              <a:rPr lang="en-US" dirty="0" err="1"/>
              <a:t>oppure</a:t>
            </a:r>
            <a:r>
              <a:rPr lang="en-US" dirty="0"/>
              <a:t> </a:t>
            </a:r>
            <a:r>
              <a:rPr lang="en-US" dirty="0" err="1"/>
              <a:t>redatte</a:t>
            </a:r>
            <a:r>
              <a:rPr lang="en-US" dirty="0"/>
              <a:t> con un tablet e </a:t>
            </a:r>
            <a:r>
              <a:rPr lang="en-US" dirty="0" err="1"/>
              <a:t>stampate</a:t>
            </a:r>
            <a:r>
              <a:rPr lang="en-US" dirty="0"/>
              <a:t>.</a:t>
            </a:r>
          </a:p>
          <a:p>
            <a:r>
              <a:rPr lang="en-US" dirty="0"/>
              <a:t>Le </a:t>
            </a:r>
            <a:r>
              <a:rPr lang="en-US" dirty="0" err="1"/>
              <a:t>esercitazioni</a:t>
            </a:r>
            <a:r>
              <a:rPr lang="en-US" dirty="0"/>
              <a:t> </a:t>
            </a:r>
            <a:r>
              <a:rPr lang="en-US" dirty="0" err="1"/>
              <a:t>vanno</a:t>
            </a:r>
            <a:r>
              <a:rPr lang="en-US" dirty="0"/>
              <a:t> </a:t>
            </a:r>
            <a:r>
              <a:rPr lang="en-US" dirty="0" err="1"/>
              <a:t>redatte</a:t>
            </a:r>
            <a:r>
              <a:rPr lang="en-US" dirty="0"/>
              <a:t> secondo le </a:t>
            </a:r>
            <a:r>
              <a:rPr lang="en-US" dirty="0" err="1"/>
              <a:t>linee</a:t>
            </a:r>
            <a:r>
              <a:rPr lang="en-US" dirty="0"/>
              <a:t> </a:t>
            </a:r>
            <a:r>
              <a:rPr lang="en-US" dirty="0" err="1"/>
              <a:t>guida</a:t>
            </a:r>
            <a:r>
              <a:rPr lang="en-US" dirty="0"/>
              <a:t> </a:t>
            </a:r>
            <a:r>
              <a:rPr lang="en-US" dirty="0" err="1"/>
              <a:t>pubblicate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sito</a:t>
            </a:r>
            <a:r>
              <a:rPr lang="en-US" dirty="0"/>
              <a:t> del Corso.</a:t>
            </a:r>
          </a:p>
          <a:p>
            <a:r>
              <a:rPr lang="en-US" dirty="0"/>
              <a:t>L</a:t>
            </a:r>
            <a:r>
              <a:rPr lang="en-IT" dirty="0"/>
              <a:t>e scansioni delle esercitazioni vanno caricate su moodle prima della prova scritta. </a:t>
            </a:r>
          </a:p>
          <a:p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04912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B222-87F0-88E4-48B5-1ABE69C2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Attivita` di esercitazione e verifica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F48E-2933-8E43-379E-2B441565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Su base settimanale verranno svolte attivita’ con le finalita` di </a:t>
            </a:r>
          </a:p>
          <a:p>
            <a:pPr lvl="1"/>
            <a:r>
              <a:rPr lang="en-IT" dirty="0"/>
              <a:t>Esercizio </a:t>
            </a:r>
          </a:p>
          <a:p>
            <a:pPr lvl="1"/>
            <a:r>
              <a:rPr lang="en-IT" dirty="0"/>
              <a:t>Verifica dell’apprendimento.</a:t>
            </a:r>
          </a:p>
          <a:p>
            <a:r>
              <a:rPr lang="en-IT" dirty="0"/>
              <a:t>Tali attivita’ sono finalizzate non alla valutazione del singolo, ma della classe nel suo complesso.</a:t>
            </a:r>
          </a:p>
          <a:p>
            <a:r>
              <a:rPr lang="en-IT" dirty="0"/>
              <a:t>La partecipazione a tali attivita` non e` obbligatoria ma e` </a:t>
            </a:r>
            <a:r>
              <a:rPr lang="en-IT" b="1" dirty="0"/>
              <a:t>fortemente consigliata.</a:t>
            </a:r>
          </a:p>
          <a:p>
            <a:r>
              <a:rPr lang="en-IT" dirty="0"/>
              <a:t>Gli esercizi in aula vanno svolti su fogli in formato A4 non rilegati, il primo dei quali e’ un modulo scaricabile dal sito e stampabile.</a:t>
            </a:r>
          </a:p>
        </p:txBody>
      </p:sp>
    </p:spTree>
    <p:extLst>
      <p:ext uri="{BB962C8B-B14F-4D97-AF65-F5344CB8AC3E}">
        <p14:creationId xmlns:p14="http://schemas.microsoft.com/office/powerpoint/2010/main" val="155684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B401-1BB5-E4C4-3F2A-D8830139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Modalita` di esame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E082-D168-E808-0822-D5A3F65E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T" dirty="0"/>
              <a:t>L’esame consiste in due prove:</a:t>
            </a:r>
          </a:p>
          <a:p>
            <a:pPr lvl="1"/>
            <a:r>
              <a:rPr lang="en-IT" dirty="0"/>
              <a:t>Prova scritta (Suff/Non suff)</a:t>
            </a:r>
          </a:p>
          <a:p>
            <a:pPr lvl="1"/>
            <a:r>
              <a:rPr lang="en-IT" dirty="0"/>
              <a:t>Colloquio orale</a:t>
            </a:r>
          </a:p>
          <a:p>
            <a:r>
              <a:rPr lang="en-IT" dirty="0"/>
              <a:t>La prova scritta consiste nella risoluzione di problemi e in un quiz di teoria.</a:t>
            </a:r>
          </a:p>
          <a:p>
            <a:r>
              <a:rPr lang="en-IT" dirty="0"/>
              <a:t>Sono esonerati dal quiz di teoria gli studenti iscritti </a:t>
            </a:r>
            <a:r>
              <a:rPr lang="en-IT" b="1" dirty="0"/>
              <a:t>non piu’ di due volte </a:t>
            </a:r>
            <a:r>
              <a:rPr lang="en-IT" dirty="0"/>
              <a:t>ad un appello di SdC nel corso dell’anno anno accademico corrente, a patto che si siano iscritti all’appello almeno sette giorni prima della data della prova scritta.</a:t>
            </a:r>
          </a:p>
          <a:p>
            <a:r>
              <a:rPr lang="en-IT" dirty="0"/>
              <a:t>Le iscrizioni vengono tenute in conto anche in caso di assenza dalla prova.</a:t>
            </a:r>
          </a:p>
          <a:p>
            <a:r>
              <a:rPr lang="en-IT" dirty="0"/>
              <a:t>Di norma gli esami orali iniziano </a:t>
            </a:r>
            <a:r>
              <a:rPr lang="en-IT" b="1" dirty="0"/>
              <a:t>il giorno immediatamente successivo allo scritto</a:t>
            </a:r>
            <a:r>
              <a:rPr lang="en-IT" dirty="0"/>
              <a:t>.</a:t>
            </a:r>
          </a:p>
          <a:p>
            <a:r>
              <a:rPr lang="en-IT" dirty="0"/>
              <a:t>Quando possibile, le prove scritte verranno svolte in Piazza Telematica, </a:t>
            </a:r>
            <a:r>
              <a:rPr lang="en-GB" b="1" i="0" dirty="0">
                <a:solidFill>
                  <a:srgbClr val="4A4C4D"/>
                </a:solidFill>
                <a:effectLst/>
                <a:latin typeface="Titillium Web" pitchFamily="2" charset="77"/>
              </a:rPr>
              <a:t>Via </a:t>
            </a:r>
            <a:r>
              <a:rPr lang="en-GB" b="1" i="0" dirty="0" err="1">
                <a:solidFill>
                  <a:srgbClr val="4A4C4D"/>
                </a:solidFill>
                <a:effectLst/>
                <a:latin typeface="Titillium Web" pitchFamily="2" charset="77"/>
              </a:rPr>
              <a:t>Ostiense</a:t>
            </a:r>
            <a:r>
              <a:rPr lang="en-GB" b="1" i="0" dirty="0">
                <a:solidFill>
                  <a:srgbClr val="4A4C4D"/>
                </a:solidFill>
                <a:effectLst/>
                <a:latin typeface="Titillium Web" pitchFamily="2" charset="77"/>
              </a:rPr>
              <a:t> 133b </a:t>
            </a:r>
            <a:r>
              <a:rPr lang="en-GB" b="1" i="0" dirty="0" err="1">
                <a:solidFill>
                  <a:srgbClr val="4A4C4D"/>
                </a:solidFill>
                <a:effectLst/>
                <a:latin typeface="Titillium Web" pitchFamily="2" charset="77"/>
              </a:rPr>
              <a:t>palazzina</a:t>
            </a:r>
            <a:r>
              <a:rPr lang="en-GB" b="1" i="0" dirty="0">
                <a:solidFill>
                  <a:srgbClr val="4A4C4D"/>
                </a:solidFill>
                <a:effectLst/>
                <a:latin typeface="Titillium Web" pitchFamily="2" charset="77"/>
              </a:rPr>
              <a:t> D,</a:t>
            </a:r>
            <a:r>
              <a:rPr lang="en-IT" dirty="0"/>
              <a:t> oppure in Aula Campus, situata al piano terra dell’edificio “ex OMI”, in </a:t>
            </a:r>
            <a:r>
              <a:rPr lang="en-IT" b="1" dirty="0"/>
              <a:t>via della Vasca Navale in prossimita’ dell’entrata del civico 81</a:t>
            </a:r>
            <a:r>
              <a:rPr lang="en-IT" dirty="0"/>
              <a:t>.</a:t>
            </a:r>
          </a:p>
          <a:p>
            <a:r>
              <a:rPr lang="en-IT" dirty="0">
                <a:highlight>
                  <a:srgbClr val="FFFF00"/>
                </a:highlight>
              </a:rPr>
              <a:t>ATTENZIONE: Il giorno dell’esame occorre essere muniti di password per accedere a moodle.</a:t>
            </a:r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64895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9FE3-DA10-F8D1-C7E7-D017A471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313"/>
            <a:ext cx="10515600" cy="1325563"/>
          </a:xfrm>
        </p:spPr>
        <p:txBody>
          <a:bodyPr/>
          <a:lstStyle/>
          <a:p>
            <a:r>
              <a:rPr lang="en-IT"/>
              <a:t>Statistiche A.A. 2022/23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2C3A76C-65E4-FCBB-BB17-BD2E3B4DD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30987"/>
              </p:ext>
            </p:extLst>
          </p:nvPr>
        </p:nvGraphicFramePr>
        <p:xfrm>
          <a:off x="1803400" y="1412128"/>
          <a:ext cx="81280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653364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77107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390865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812364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1097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T"/>
                        <a:t>Appello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Iscritti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Promossi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Respinti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Ritirati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97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/>
                        <a:t>1o sessione invernale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4</a:t>
                      </a:r>
                      <a:r>
                        <a:rPr lang="en-US" dirty="0"/>
                        <a:t>5</a:t>
                      </a:r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0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/>
                        <a:t>2o sessione invernale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67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/>
                        <a:t>Appello straordinario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33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/>
                        <a:t>1o appello sessione estiva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65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2o appello sessione estiva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8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Sessione autunnale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97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65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882</Words>
  <Application>Microsoft Macintosh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Open Sans</vt:lpstr>
      <vt:lpstr>Titillium Web</vt:lpstr>
      <vt:lpstr>Office Theme</vt:lpstr>
      <vt:lpstr>Organizzazione dell’insegnamento </vt:lpstr>
      <vt:lpstr>Ricevimento studenti </vt:lpstr>
      <vt:lpstr>Iscrizione al corso  </vt:lpstr>
      <vt:lpstr>Studenti non frequentanti</vt:lpstr>
      <vt:lpstr>Testi di riferimento</vt:lpstr>
      <vt:lpstr>Esercitazioni</vt:lpstr>
      <vt:lpstr>Attivita` di esercitazione e verifica</vt:lpstr>
      <vt:lpstr>Modalita` di esame</vt:lpstr>
      <vt:lpstr>Statistiche A.A. 2022/23</vt:lpstr>
      <vt:lpstr>Statistiche AA 2022/23</vt:lpstr>
      <vt:lpstr>Difficolta`</vt:lpstr>
      <vt:lpstr>Testi di riferimento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Informazioni sull’insegnamento </dc:title>
  <dc:creator>Giuseppe Tomassetti</dc:creator>
  <cp:lastModifiedBy>Giuseppe Tomassetti</cp:lastModifiedBy>
  <cp:revision>11</cp:revision>
  <dcterms:created xsi:type="dcterms:W3CDTF">2023-09-03T08:01:31Z</dcterms:created>
  <dcterms:modified xsi:type="dcterms:W3CDTF">2023-09-12T19:49:22Z</dcterms:modified>
</cp:coreProperties>
</file>