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CB7C-F99F-D781-0E45-DDBBBA0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46C0C-28DA-2160-78C5-211AC964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9E6E-E2D1-2A61-4954-86BA72A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A30D-0C12-8E48-D44B-BA313C9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7C4D-5F86-3062-8498-9FE7AEFA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29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6078-BF17-63C6-93CC-A2EDBE79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FD03B-81AB-87B3-E0EF-C89ED526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AEB1-4509-27A8-EC7C-A8577925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83E8-DBB3-3E60-A994-FACC1E06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A13B-F3B1-B24F-2932-E618A9D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71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65C8-DD0E-2B04-C70A-A7F0E1A24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5F5BB-0EA3-899C-C806-76F469A3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EBE6-7C5E-F457-F562-AE811F5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EC10-643F-EB8C-0F99-6D7C4F27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284C-F35D-18C7-7879-A8E42281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94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FDAE-0D46-0023-C5B1-E3270AF4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86F9-0C46-416F-D1AF-4E563B20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279A-D6D3-19BD-A665-4F19CAE9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4B20-D1AE-383E-364A-5CDDBD2D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CD3B-F9E9-C515-08C7-D5630059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950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0DD1-9ABA-5AAB-E2E3-72EBAAAE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2933-AA46-0653-C078-F9A528D2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660F-638D-FD71-4484-C46D9A92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737F-09E9-8C2F-3B8D-CC81C012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269F-D9A0-409A-50FE-C81D3388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55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1B04-9840-28EA-B4B0-BEF39F7B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4AF1-47C6-6109-9ADC-247ACDE3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0488-E15C-09BD-9EF9-8C88F4953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ED06-0755-1A80-F287-C6F414D3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0705-7FF3-29DE-E6B8-7D5FDED5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643C-53A2-6FF9-EEC4-9586081B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03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250-A9F5-AB5C-EFD6-72879A70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0CC7-D301-0DEF-BE3C-50E8BE53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55EC-3DBD-CE39-47CA-19C44BD1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5912-A717-6379-8CAD-E245E8BC1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8D98A-7DB6-CBF5-F3F6-9E036A33E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7F4D6-75DD-A1DB-7352-D7AAA15D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F8498-0FBF-38CD-EE50-2FA1DC96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01C37-FC30-CA5A-2D37-579FD570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16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F9D-55AF-9379-FAF0-7C2F7701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E6BA-C0E4-6413-2ED1-E1AA744C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97CC-0BD6-B92E-7434-FF61F3D5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37CF-208C-942E-E1C6-1D8124C3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72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E1398-A595-E631-D77B-F2BCC962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84B1-8092-C20A-8313-45275974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0BEF-84CD-3019-C318-F4D7BAF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12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C9-3BD4-DDE1-6E6A-9B7F866E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0942-622B-53AF-0CE9-E30DE524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28838-7655-98D5-B196-0AA85E25B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9B43-59EE-3CC9-ED27-F36F5BFB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1DD0-684D-AA0A-EA91-5F23D132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8D634-1E5C-37D5-85EF-2E0A577E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38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62AB-F954-A0A1-C089-3C834D27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694EB-55FF-3A0A-78FA-349D12B6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70644-3049-1BED-4133-3D1385F3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4C55-D5D9-49EF-CF35-97D4601E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375A-E80B-200C-CE36-2F232A10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9730-0838-AFBE-9DEF-46BFA715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06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BFA78-9350-B1C7-F9B7-AE67CA5F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F1EE-C14A-3B8A-500C-CBA30DDF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B9EF-E3BD-D7F1-2A02-D03994A24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E69C-FC7A-E1B7-B50A-D802041DF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5E58-6154-C594-F32C-07B99C305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911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8CF9-E699-4B2D-8ABD-0F7191BC6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Deformazioni torsionali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4935B-6A08-03D3-7F08-A06E7EAB6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Riferimenti: Hibbeler, Cap 9.</a:t>
            </a:r>
          </a:p>
        </p:txBody>
      </p:sp>
    </p:spTree>
    <p:extLst>
      <p:ext uri="{BB962C8B-B14F-4D97-AF65-F5344CB8AC3E}">
        <p14:creationId xmlns:p14="http://schemas.microsoft.com/office/powerpoint/2010/main" val="196975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6099-CCBC-0525-583A-D0A4E4B2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Motivazione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La formula della torsione stabilisce che la tensione tangenziale in una barra a sezione circolare sottoposta a un momento torcente $T$ obbedisce alla legge&#10;$$&#10;\tau=\frac{\rho T}{I_p},&#10;$$&#10;dove $\rho$ \`e la distanza dal baricentro $I_p=\int_A \rho^2{\rm d}A=\frac\pi 4 R^4$ \`e il momento d'inerzia polare.&#10;&#10;Tale formula \`e stata ricavata nell'ipotesi che $\tau$ dipenda linearmente da $\rho$. &#10;&#10;La formula della torsione, tuttavia, non descrive le deformazioni che la trave subisce per effetto del momento torcente.&#10;&#10;&#10;&#10;\end{document}" title="IguanaTex Bitmap Display">
            <a:extLst>
              <a:ext uri="{FF2B5EF4-FFF2-40B4-BE49-F238E27FC236}">
                <a16:creationId xmlns:a16="http://schemas.microsoft.com/office/drawing/2014/main" id="{60C44C8D-5A79-6BB7-653C-62ABE08675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89087" y="1690688"/>
            <a:ext cx="71882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6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3FE2-4268-69FC-C801-C403A7FA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Ipotesi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0B72-511D-688B-ECBA-AC958D03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Nel caso di travi a sezione circolare, si assume che le sezioni rimangano piane ruotino attorno all’asse 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42DF6-F865-64A3-0B69-58A31983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3044687"/>
            <a:ext cx="5626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6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\documentclass{article}&#10;\usepackage{amsmath,bbm,mathrsfs}&#10;\setlength\parindent{0em}&#10;\usepackage{geometry}&#10;\geometry{textwidth=10cm}&#10;\setlength\parskip{1em}&#10;\pagestyle{empty}&#10;\begin{document}&#10;&#10;Introduciamo l'{\bf angolo di torsione} $\phi(x)$, definito come la rotazione relativa tra la base e la sezione $x$.&#10;&#10;La rotazione relativa tra due sezioni a distanza $dx$ \`e dunque pari a $d\phi$.&#10;&#10;Dato un elemento posto a distanza $\rho$ dall'asse $x$, questo elemento subisce una deformazione di scorrimento.&#10;&#10;Dalla figura si vede che&#10;$$&#10;\gamma dx=\rho d\phi.&#10;$$&#10;&#10;Dunque, lo scorrimento \`e&#10;$$&#10;\gamma=\rho\frac{d\phi}{dx}.&#10;$$&#10;&#10;Combinando l'ultima relazione con&#10;$$&#10;\tau=G\gamma&#10;$$&#10;si ottiene&#10;$$&#10;\tau= G\frac{d\phi}{dx}\rho.&#10;$$&#10;&#10;&#10;\end{document}" title="IguanaTex Bitmap Display">
            <a:extLst>
              <a:ext uri="{FF2B5EF4-FFF2-40B4-BE49-F238E27FC236}">
                <a16:creationId xmlns:a16="http://schemas.microsoft.com/office/drawing/2014/main" id="{EE8EDB6E-9586-9F25-F1FF-EFD0B76080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6391" y="344778"/>
            <a:ext cx="5869609" cy="6014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FA3BC-5104-C340-96DA-854FADC6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009" y="0"/>
            <a:ext cx="4165600" cy="3162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7F2B49-45DA-4CC5-14D2-12C3A29CB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481" y="3695701"/>
            <a:ext cx="4203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Confrontando la relazione appena ottenuta:&#10;$$&#10;\tau= G\frac{d\phi}{dx}\rho&#10;$$&#10;con la formula della torsione, che ricordiamo essere&#10;$$&#10;\tau= \frac M J \rho,&#10;$$&#10;otteniamo&#10;$$&#10;M=GJ\frac{d\phi}{dx}.&#10;$$&#10;&#10;&#10;&#10;&#10;\end{document}" title="IguanaTex Bitmap Display">
            <a:extLst>
              <a:ext uri="{FF2B5EF4-FFF2-40B4-BE49-F238E27FC236}">
                <a16:creationId xmlns:a16="http://schemas.microsoft.com/office/drawing/2014/main" id="{1839CE35-1113-4166-699A-EEF3797018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6391" y="314971"/>
            <a:ext cx="4604428" cy="271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FA3BC-5104-C340-96DA-854FADC6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009" y="0"/>
            <a:ext cx="4165600" cy="3162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7F2B49-45DA-4CC5-14D2-12C3A29CB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481" y="3695701"/>
            <a:ext cx="4203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9830-527A-FC1D-3481-A44ECB7F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Analogia tra torssione e estensione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Introducendo la {\bf torsione}&#10;$$&#10;\theta=\frac{d\phi}{dx}\qquad (*)&#10;$$&#10;L'equazione per il momento torcente diventa&#10;$$&#10;T=GJ\theta.&#10;$$&#10;&#10;Tale equazione \`e l'analogo della equazione&#10;$$&#10;N=EA\varepsilon,&#10;$$&#10;\`e l'analoga della equazione&#10;$$&#10;\varepsilon=\frac{\rm d\delta}{dx}.&#10;$$&#10;&#10;&#10;&#10;&#10;\end{document}" title="IguanaTex Bitmap Display">
            <a:extLst>
              <a:ext uri="{FF2B5EF4-FFF2-40B4-BE49-F238E27FC236}">
                <a16:creationId xmlns:a16="http://schemas.microsoft.com/office/drawing/2014/main" id="{D1601FA3-3ED5-EE7E-DE56-8D88C98563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9191" y="1690688"/>
            <a:ext cx="4953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58C7-457F-5B01-C5A2-378E97D9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Equazione differenziale della trave soggetta a torsione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&#10;Indicando con $m$ la coppia per unit\`a di lunghezza eventualmente applicata all'asse della trave, \`e immediato dedurre che, nelle sezioni dove non sono applicate coppie concentrate (in tali sezioni $T$ subisce un salto), vale l'equazione differenziale&#10;$$&#10;\frac {dT}{dx}+m=0.&#10;$$&#10;Tale equazione, combinata con l'equazione costitutiva&#10;$$&#10;T=GJ\theta&#10;$$&#10;e con l'equazione di congruenza&#10;$$&#10;\theta=\frac{d\phi}{dx}&#10;$$&#10;fornisce&#10;$$&#10;\frac{d}{dx}\Big(GJ\frac{d\phi}{dx})+m=0.&#10;$$&#10;\end{document}" title="IguanaTex Bitmap Display">
            <a:extLst>
              <a:ext uri="{FF2B5EF4-FFF2-40B4-BE49-F238E27FC236}">
                <a16:creationId xmlns:a16="http://schemas.microsoft.com/office/drawing/2014/main" id="{9024385B-58EA-6617-C77B-93A02B6A87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9738" y="1865061"/>
            <a:ext cx="5500757" cy="4091791"/>
          </a:xfrm>
          <a:prstGeom prst="rect">
            <a:avLst/>
          </a:prstGeom>
        </p:spPr>
      </p:pic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Anche qui, vale la pena di notare l'analogia con l'equazione differenziale della trave tesa/compressa&#10;$$&#10;\frac{d}{d x}\left(EI \frac{d \phi}{d x}\right)+p=0&#10;$$&#10;&#10;&#10;&#10;\end{document}" title="IguanaTex Bitmap Display">
            <a:extLst>
              <a:ext uri="{FF2B5EF4-FFF2-40B4-BE49-F238E27FC236}">
                <a16:creationId xmlns:a16="http://schemas.microsoft.com/office/drawing/2014/main" id="{AC0FC238-8466-FAFC-D6F5-9D4C5A3898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50495" y="5051325"/>
            <a:ext cx="5361609" cy="10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90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formula della torsione stabilisce che la tensione tangenziale in una barra a sezione circolare sottoposta a un momento torcente $T$ obbedisce alla legge&#10;$$&#10;\tau=\frac{\rho T}{I_p},&#10;$$&#10;dove $\rho$ \`e la distanza dal baricentro $I_p=\int_A \rho^2{\rm d}A=\frac\pi 4 R^4$ \`e il momento d'inerzia polare.&#10;&#10;Tale formula \`e stata ricavata nell'ipotesi che $\tau$ dipenda linearmente da $\rho$. &#10;&#10;La formula della torsione, tuttavia, non descrive le deformazioni che la trave subisce per effetto del momento torcente.&#10;&#10;&#10;&#10;\end{document}"/>
  <p:tag name="IGUANATEXSIZE" val="20"/>
  <p:tag name="IGUANATEXCURSOR" val="70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ntroduciamo l'{\bf angolo di torsione} $\phi(x)$, definito come la rotazione relativa tra la base e la sezione $x$.&#10;&#10;La rotazione relativa tra due sezioni a distanza $dx$ \`e dunque pari a $d\phi$.&#10;&#10;Dato un elemento posto a distanza $\rho$ dall'asse $x$, questo elemento subisce una deformazione di scorrimento.&#10;&#10;Dalla figura si vede che&#10;$$&#10;\gamma dx=\rho d\phi.&#10;$$&#10;&#10;Dunque, lo scorrimento \`e&#10;$$&#10;\gamma=\rho\frac{d\phi}{dx}.&#10;$$&#10;&#10;Combinando l'ultima relazione con&#10;$$&#10;\tau=G\gamma&#10;$$&#10;si ottiene&#10;$$&#10;\tau= G\frac{d\phi}{dx}\rho.&#10;$$&#10;&#10;&#10;\end{document}"/>
  <p:tag name="IGUANATEXSIZE" val="20"/>
  <p:tag name="IGUANATEXCURSOR" val="72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"/>
  <p:tag name="ORIGINALWIDTH" val="222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nfrontando la relazione appena ottenuta:&#10;$$&#10;\tau= G\frac{d\phi}{dx}\rho&#10;$$&#10;con la formula della torsione, che ricordiamo essere&#10;$$&#10;\tau= \frac M J \rho,&#10;$$&#10;otteniamo&#10;$$&#10;M=GJ\frac{d\phi}{dx}.&#10;$$&#10;&#10;&#10;&#10;&#10;\end{document}"/>
  <p:tag name="IGUANATEXSIZE" val="20"/>
  <p:tag name="IGUANATEXCURSOR" val="38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8"/>
  <p:tag name="ORIGINALWIDTH" val="19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ntroducendo la {\bf torsione}&#10;$$&#10;\theta=\frac{d\phi}{dx}\qquad (*)&#10;$$&#10;L'equazione per il momento torcente diventa&#10;$$&#10;T=GJ\theta.&#10;$$&#10;&#10;Tale equazione \`e l'analogo della equazione&#10;$$&#10;N=EA\varepsilon,&#10;$$&#10;\`e l'analoga della equazione&#10;$$&#10;\varepsilon=\frac{\rm d\delta}{dx}.&#10;$$&#10;&#10;&#10;&#10;&#10;\end{document}"/>
  <p:tag name="IGUANATEXSIZE" val="20"/>
  <p:tag name="IGUANATEXCURSOR" val="46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"/>
  <p:tag name="ORIGINALWIDTH" val="28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ndicando con $m$ la coppia per unit\`a di lunghezza eventualmente applicata all'asse della trave, \`e immediato dedurre che, nelle sezioni dove non sono applicate coppie concentrate (in tali sezioni $T$ subisce un salto), vale l'equazione differenziale&#10;$$&#10;\frac {dT}{dx}+m=0.&#10;$$&#10;Tale equazione, combinata con l'equazione costitutiva&#10;$$&#10;T=GJ\theta&#10;$$&#10;e con l'equazione di congruenza&#10;$$&#10;\theta=\frac{d\phi}{dx}&#10;$$&#10;fornisce&#10;$$&#10;\frac{d}{dx}\Big(GJ\frac{d\phi}{dx})+m=0.&#10;$$&#10;\end{document}"/>
  <p:tag name="IGUANATEXSIZE" val="20"/>
  <p:tag name="IGUANATEXCURSOR" val="66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Anche qui, vale la pena di notare l'analogia con l'equazione differenziale della trave tesa/compressa&#10;$$&#10;\frac{d}{d x}\left(EI \frac{d \phi}{d x}\right)+p=0&#10;$$&#10;&#10;&#10;&#10;\end{document}"/>
  <p:tag name="IGUANATEXSIZE" val="20"/>
  <p:tag name="IGUANATEXCURSOR" val="34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Deformazioni torsionali</vt:lpstr>
      <vt:lpstr>Motivazione</vt:lpstr>
      <vt:lpstr>Ipotesi </vt:lpstr>
      <vt:lpstr>PowerPoint Presentation</vt:lpstr>
      <vt:lpstr>PowerPoint Presentation</vt:lpstr>
      <vt:lpstr>Analogia tra torssione e estensione</vt:lpstr>
      <vt:lpstr>Equazione differenziale della trave soggetta a torsione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Deformazioni flessionali</dc:title>
  <dc:creator>Giuseppe Tomassetti</dc:creator>
  <cp:lastModifiedBy>Giuseppe Tomassetti</cp:lastModifiedBy>
  <cp:revision>7</cp:revision>
  <dcterms:created xsi:type="dcterms:W3CDTF">2023-10-26T07:19:41Z</dcterms:created>
  <dcterms:modified xsi:type="dcterms:W3CDTF">2023-10-26T08:55:03Z</dcterms:modified>
</cp:coreProperties>
</file>