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8" r:id="rId8"/>
    <p:sldId id="269" r:id="rId9"/>
    <p:sldId id="262" r:id="rId10"/>
    <p:sldId id="270" r:id="rId11"/>
    <p:sldId id="263" r:id="rId12"/>
    <p:sldId id="271" r:id="rId13"/>
    <p:sldId id="264" r:id="rId14"/>
    <p:sldId id="265" r:id="rId15"/>
    <p:sldId id="272"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ln w="15875">
                  <a:solidFill>
                    <a:schemeClr val="bg1"/>
                  </a:solidFill>
                </a:ln>
                <a:solidFill>
                  <a:schemeClr val="accent1"/>
                </a:solidFill>
                <a:effectLst>
                  <a:outerShdw dist="38100" dir="2700000" algn="tl" rotWithShape="0">
                    <a:schemeClr val="accent1"/>
                  </a:outerShdw>
                </a:effectLst>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accent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FB86531-A28F-4E1C-99B5-5C225A123870}" type="datetimeFigureOut">
              <a:rPr lang="it-IT" smtClean="0"/>
              <a:pPr/>
              <a:t>03/06/2015</a:t>
            </a:fld>
            <a:endParaRPr lang="it-IT"/>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39A1D135-D84D-4CF9-8627-C7CF96A2E246}" type="slidenum">
              <a:rPr lang="it-IT" smtClean="0"/>
              <a:pPr/>
              <a:t>‹N›</a:t>
            </a:fld>
            <a:endParaRPr lang="it-IT"/>
          </a:p>
        </p:txBody>
      </p:sp>
      <p:cxnSp>
        <p:nvCxnSpPr>
          <p:cNvPr id="8" name="Straight Connector 7"/>
          <p:cNvCxnSpPr/>
          <p:nvPr/>
        </p:nvCxnSpPr>
        <p:spPr>
          <a:xfrm>
            <a:off x="1483995" y="3733800"/>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03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333974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63205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60228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lang="en-US" sz="6000" b="1" kern="1200" cap="all" baseline="0" dirty="0">
                <a:ln w="15875">
                  <a:solidFill>
                    <a:schemeClr val="bg1"/>
                  </a:solidFill>
                </a:ln>
                <a:solidFill>
                  <a:schemeClr val="accent1"/>
                </a:solidFill>
                <a:effectLst>
                  <a:outerShdw dist="38100" dir="2700000" algn="tl" rotWithShape="0">
                    <a:schemeClr val="accent1"/>
                  </a:outerShdw>
                </a:effectLst>
                <a:latin typeface="+mj-lt"/>
                <a:ea typeface="+mj-ea"/>
                <a:cs typeface="+mj-cs"/>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pPr/>
              <a:t>‹N›</a:t>
            </a:fld>
            <a:endParaRPr lang="it-IT"/>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505113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smtClean="0"/>
              <a:t>Fare clic per modificare stili del testo dello schema</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59668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11112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37444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375960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pPr/>
              <a:t>‹N›</a:t>
            </a:fld>
            <a:endParaRPr lang="it-IT"/>
          </a:p>
        </p:txBody>
      </p:sp>
    </p:spTree>
    <p:extLst>
      <p:ext uri="{BB962C8B-B14F-4D97-AF65-F5344CB8AC3E}">
        <p14:creationId xmlns:p14="http://schemas.microsoft.com/office/powerpoint/2010/main" val="95744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9FB86531-A28F-4E1C-99B5-5C225A123870}" type="datetimeFigureOut">
              <a:rPr lang="it-IT" smtClean="0"/>
              <a:pPr/>
              <a:t>03/06/2015</a:t>
            </a:fld>
            <a:endParaRPr lang="it-IT"/>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it-IT"/>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39A1D135-D84D-4CF9-8627-C7CF96A2E246}" type="slidenum">
              <a:rPr lang="it-IT" smtClean="0"/>
              <a:pPr/>
              <a:t>‹N›</a:t>
            </a:fld>
            <a:endParaRPr lang="it-IT"/>
          </a:p>
        </p:txBody>
      </p:sp>
    </p:spTree>
    <p:extLst>
      <p:ext uri="{BB962C8B-B14F-4D97-AF65-F5344CB8AC3E}">
        <p14:creationId xmlns:p14="http://schemas.microsoft.com/office/powerpoint/2010/main" val="297109293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98115"/>
            <a:ext cx="7772400" cy="1904172"/>
          </a:xfrm>
        </p:spPr>
        <p:txBody>
          <a:bodyPr>
            <a:normAutofit fontScale="90000"/>
          </a:bodyPr>
          <a:lstStyle/>
          <a:p>
            <a:r>
              <a:rPr lang="it-IT" dirty="0"/>
              <a:t/>
            </a:r>
            <a:br>
              <a:rPr lang="it-IT" dirty="0"/>
            </a:br>
            <a:r>
              <a:rPr lang="it-IT" dirty="0"/>
              <a:t/>
            </a:r>
            <a:br>
              <a:rPr lang="it-IT" dirty="0"/>
            </a:br>
            <a:r>
              <a:rPr lang="it-IT" dirty="0"/>
              <a:t> </a:t>
            </a:r>
            <a:r>
              <a:rPr lang="it-IT" sz="2900" b="1" dirty="0">
                <a:latin typeface="Times New Roman" panose="02020603050405020304" pitchFamily="18" charset="0"/>
                <a:cs typeface="Times New Roman" panose="02020603050405020304" pitchFamily="18" charset="0"/>
              </a:rPr>
              <a:t>Corso di Laurea Magistrale in Ingegneria Informatica </a:t>
            </a:r>
            <a:r>
              <a:rPr lang="it-IT" sz="2900" dirty="0">
                <a:latin typeface="Times New Roman" panose="02020603050405020304" pitchFamily="18" charset="0"/>
                <a:cs typeface="Times New Roman" panose="02020603050405020304" pitchFamily="18" charset="0"/>
              </a:rPr>
              <a:t/>
            </a:r>
            <a:br>
              <a:rPr lang="it-IT" sz="2900" dirty="0">
                <a:latin typeface="Times New Roman" panose="02020603050405020304" pitchFamily="18" charset="0"/>
                <a:cs typeface="Times New Roman" panose="02020603050405020304" pitchFamily="18" charset="0"/>
              </a:rPr>
            </a:br>
            <a:r>
              <a:rPr lang="it-IT" sz="2900" b="1" dirty="0">
                <a:latin typeface="Times New Roman" panose="02020603050405020304" pitchFamily="18" charset="0"/>
                <a:cs typeface="Times New Roman" panose="02020603050405020304" pitchFamily="18" charset="0"/>
              </a:rPr>
              <a:t>Sistemi Cognitivi e Interazione Persona-Calcolatore </a:t>
            </a:r>
            <a:r>
              <a:rPr lang="it-IT" sz="2900" dirty="0">
                <a:latin typeface="Times New Roman" panose="02020603050405020304" pitchFamily="18" charset="0"/>
                <a:cs typeface="Times New Roman" panose="02020603050405020304" pitchFamily="18" charset="0"/>
              </a:rPr>
              <a:t/>
            </a:r>
            <a:br>
              <a:rPr lang="it-IT" sz="2900" dirty="0">
                <a:latin typeface="Times New Roman" panose="02020603050405020304" pitchFamily="18" charset="0"/>
                <a:cs typeface="Times New Roman" panose="02020603050405020304" pitchFamily="18" charset="0"/>
              </a:rPr>
            </a:br>
            <a:endParaRPr lang="it-IT" sz="2900" dirty="0">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628650" y="444137"/>
            <a:ext cx="7886700" cy="6531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Testing</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Plan</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(3)</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628650" y="444137"/>
            <a:ext cx="7886700" cy="6531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Testing</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Plan</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(4)</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4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txBox="1">
            <a:spLocks/>
          </p:cNvSpPr>
          <p:nvPr/>
        </p:nvSpPr>
        <p:spPr>
          <a:xfrm>
            <a:off x="628650" y="444137"/>
            <a:ext cx="7886700" cy="65314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Testing</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it-IT"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Plan</a:t>
            </a:r>
            <a:r>
              <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(5)</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(facile) a 5 (difficile), di ciascun task affrontato sulla base delle difficoltà incontrate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Tree>
    <p:extLst>
      <p:ext uri="{BB962C8B-B14F-4D97-AF65-F5344CB8AC3E}">
        <p14:creationId xmlns:p14="http://schemas.microsoft.com/office/powerpoint/2010/main" val="1156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29841" y="365126"/>
            <a:ext cx="7886700" cy="768215"/>
          </a:xfrm>
        </p:spPr>
        <p:txBody>
          <a:bodyPr>
            <a:normAutofit/>
          </a:bodyPr>
          <a:lstStyle/>
          <a:p>
            <a:r>
              <a:rPr lang="it-IT" sz="2800" b="1" dirty="0" smtClean="0">
                <a:latin typeface="Times New Roman" panose="02020603050405020304" pitchFamily="18" charset="0"/>
                <a:cs typeface="Times New Roman" panose="02020603050405020304" pitchFamily="18" charset="0"/>
              </a:rPr>
              <a:t>Il progetto è stato realizzato da:</a:t>
            </a:r>
            <a:endParaRPr lang="it-IT" sz="2800" b="1" dirty="0">
              <a:latin typeface="Times New Roman" panose="02020603050405020304" pitchFamily="18" charset="0"/>
              <a:cs typeface="Times New Roman" panose="02020603050405020304" pitchFamily="18" charset="0"/>
            </a:endParaRPr>
          </a:p>
        </p:txBody>
      </p:sp>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pic>
        <p:nvPicPr>
          <p:cNvPr id="9" name="Segnaposto contenuto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0238" y="2719587"/>
            <a:ext cx="3868737" cy="2901552"/>
          </a:xfrm>
        </p:spPr>
      </p:pic>
      <p:sp>
        <p:nvSpPr>
          <p:cNvPr id="7" name="Segnaposto testo 6"/>
          <p:cNvSpPr>
            <a:spLocks noGrp="1"/>
          </p:cNvSpPr>
          <p:nvPr>
            <p:ph type="body" sz="quarter"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3" cstate="print"/>
          <a:srcRect/>
          <a:stretch>
            <a:fillRect/>
          </a:stretch>
        </p:blipFill>
        <p:spPr bwMode="auto">
          <a:xfrm>
            <a:off x="4629150" y="2226469"/>
            <a:ext cx="3887788" cy="3887788"/>
          </a:xfrm>
          <a:prstGeom prst="rect">
            <a:avLst/>
          </a:prstGeom>
          <a:noFill/>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(Problema: potrebbe non essere chiaro dall’inizio quali sono i campi da compilare in quanto sono distribuite su più schermate raggiungibili dalla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p>
          <a:p>
            <a:pPr marL="457200" lvl="0" indent="-457200" algn="just"/>
            <a:r>
              <a:rPr lang="it-IT" sz="2000" dirty="0" smtClean="0">
                <a:latin typeface="Times New Roman" panose="02020603050405020304" pitchFamily="18" charset="0"/>
                <a:cs typeface="Times New Roman" panose="02020603050405020304" pitchFamily="18" charset="0"/>
              </a:rPr>
              <a:t>	- 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788229"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2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chiaro 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7"/>
            <a:ext cx="7886700" cy="666840"/>
          </a:xfrm>
        </p:spPr>
        <p:txBody>
          <a:bodyPr>
            <a:normAutofit/>
          </a:bodyPr>
          <a:lstStyle/>
          <a:p>
            <a:r>
              <a:rPr lang="it-IT" sz="2800" b="1" dirty="0" smtClean="0">
                <a:latin typeface="Times New Roman" panose="02020603050405020304" pitchFamily="18" charset="0"/>
                <a:cs typeface="Times New Roman" panose="02020603050405020304" pitchFamily="18" charset="0"/>
              </a:rPr>
              <a:t>URL del prototipo testato</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6"/>
            <a:ext cx="7886700" cy="692965"/>
          </a:xfrm>
        </p:spPr>
        <p:txBody>
          <a:bodyPr>
            <a:normAutofit/>
          </a:bodyPr>
          <a:lstStyle/>
          <a:p>
            <a:r>
              <a:rPr lang="it-IT" sz="2800" b="1" dirty="0" err="1" smtClean="0">
                <a:latin typeface="Times New Roman" panose="02020603050405020304" pitchFamily="18" charset="0"/>
                <a:cs typeface="Times New Roman" panose="02020603050405020304" pitchFamily="18" charset="0"/>
              </a:rPr>
              <a:t>Redesign</a:t>
            </a:r>
            <a:r>
              <a:rPr lang="it-IT" sz="2800" b="1" dirty="0" smtClean="0">
                <a:latin typeface="Times New Roman" panose="02020603050405020304" pitchFamily="18" charset="0"/>
                <a:cs typeface="Times New Roman" panose="02020603050405020304" pitchFamily="18" charset="0"/>
              </a:rPr>
              <a:t> di una componente del prototipo</a:t>
            </a:r>
            <a:endParaRPr lang="it-IT" sz="2800" b="1" dirty="0">
              <a:latin typeface="Times New Roman" panose="02020603050405020304" pitchFamily="18" charset="0"/>
              <a:cs typeface="Times New Roman" panose="02020603050405020304" pitchFamily="18" charset="0"/>
            </a:endParaRPr>
          </a:p>
        </p:txBody>
      </p:sp>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re-design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18011"/>
            <a:ext cx="7886700" cy="666206"/>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Plan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628650" y="1306286"/>
            <a:ext cx="7886700" cy="5249059"/>
          </a:xfrm>
        </p:spPr>
        <p:txBody>
          <a:bodyPr>
            <a:normAutofit fontScale="92500" lnSpcReduction="10000"/>
          </a:bodyPr>
          <a:lstStyle/>
          <a:p>
            <a:pPr marL="0" indent="0" algn="ctr">
              <a:lnSpc>
                <a:spcPct val="120000"/>
              </a:lnSpc>
              <a:buNone/>
            </a:pPr>
            <a:r>
              <a:rPr lang="it-IT" sz="3600" b="1" dirty="0">
                <a:latin typeface="Times New Roman" panose="02020603050405020304" pitchFamily="18" charset="0"/>
                <a:cs typeface="Times New Roman" panose="02020603050405020304" pitchFamily="18" charset="0"/>
              </a:rPr>
              <a:t>Sommario</a:t>
            </a:r>
            <a:endParaRPr lang="it-IT" sz="36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b="1" dirty="0">
                <a:latin typeface="Times New Roman" panose="02020603050405020304" pitchFamily="18" charset="0"/>
                <a:cs typeface="Times New Roman" panose="02020603050405020304" pitchFamily="18" charset="0"/>
              </a:rPr>
              <a:t>Cosa viene testato:</a:t>
            </a:r>
            <a:endParaRPr lang="it-IT" dirty="0">
              <a:latin typeface="Times New Roman" panose="02020603050405020304" pitchFamily="18" charset="0"/>
              <a:cs typeface="Times New Roman" panose="02020603050405020304" pitchFamily="18" charset="0"/>
            </a:endParaRPr>
          </a:p>
          <a:p>
            <a:pPr algn="just">
              <a:lnSpc>
                <a:spcPct val="120000"/>
              </a:lnSpc>
            </a:pPr>
            <a:r>
              <a:rPr lang="it-IT" dirty="0" smtClean="0">
                <a:latin typeface="Times New Roman" panose="02020603050405020304" pitchFamily="18" charset="0"/>
                <a:cs typeface="Times New Roman" panose="02020603050405020304" pitchFamily="18" charset="0"/>
              </a:rPr>
              <a:t>il </a:t>
            </a:r>
            <a:r>
              <a:rPr lang="it-IT" dirty="0">
                <a:latin typeface="Times New Roman" panose="02020603050405020304" pitchFamily="18" charset="0"/>
                <a:cs typeface="Times New Roman" panose="02020603050405020304" pitchFamily="18" charset="0"/>
              </a:rPr>
              <a:t>processo di </a:t>
            </a:r>
            <a:r>
              <a:rPr lang="it-IT" dirty="0" err="1">
                <a:latin typeface="Times New Roman" panose="02020603050405020304" pitchFamily="18" charset="0"/>
                <a:cs typeface="Times New Roman" panose="02020603050405020304" pitchFamily="18" charset="0"/>
              </a:rPr>
              <a:t>sign</a:t>
            </a:r>
            <a:r>
              <a:rPr lang="it-IT" dirty="0">
                <a:latin typeface="Times New Roman" panose="02020603050405020304" pitchFamily="18" charset="0"/>
                <a:cs typeface="Times New Roman" panose="02020603050405020304" pitchFamily="18" charset="0"/>
              </a:rPr>
              <a:t> up;</a:t>
            </a:r>
          </a:p>
          <a:p>
            <a:pPr algn="just">
              <a:lnSpc>
                <a:spcPct val="120000"/>
              </a:lnSpc>
            </a:pPr>
            <a:r>
              <a:rPr lang="it-IT" dirty="0">
                <a:latin typeface="Times New Roman" panose="02020603050405020304" pitchFamily="18" charset="0"/>
                <a:cs typeface="Times New Roman" panose="02020603050405020304" pitchFamily="18" charset="0"/>
              </a:rPr>
              <a:t>la fase di login;</a:t>
            </a:r>
          </a:p>
          <a:p>
            <a:pPr algn="just">
              <a:lnSpc>
                <a:spcPct val="120000"/>
              </a:lnSpc>
            </a:pPr>
            <a:r>
              <a:rPr lang="it-IT"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dirty="0">
                <a:latin typeface="Times New Roman" panose="02020603050405020304" pitchFamily="18" charset="0"/>
                <a:cs typeface="Times New Roman" panose="02020603050405020304" pitchFamily="18" charset="0"/>
              </a:rPr>
              <a:t>la navigazione attraverso le diverse schermate, quali “</a:t>
            </a:r>
            <a:r>
              <a:rPr lang="it-IT" dirty="0" err="1">
                <a:latin typeface="Times New Roman" panose="02020603050405020304" pitchFamily="18" charset="0"/>
                <a:cs typeface="Times New Roman" panose="02020603050405020304" pitchFamily="18" charset="0"/>
              </a:rPr>
              <a:t>Goals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Stats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Achievements</a:t>
            </a:r>
            <a:r>
              <a:rPr lang="it-IT" dirty="0">
                <a:latin typeface="Times New Roman" panose="02020603050405020304" pitchFamily="18" charset="0"/>
                <a:cs typeface="Times New Roman" panose="02020603050405020304" pitchFamily="18" charset="0"/>
              </a:rPr>
              <a:t>”, ecc</a:t>
            </a:r>
            <a:r>
              <a:rPr lang="it-IT" dirty="0" smtClean="0">
                <a:latin typeface="Times New Roman" panose="02020603050405020304" pitchFamily="18" charset="0"/>
                <a:cs typeface="Times New Roman" panose="02020603050405020304" pitchFamily="18" charset="0"/>
              </a:rPr>
              <a:t>.</a:t>
            </a: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76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628650" y="418011"/>
            <a:ext cx="7886700" cy="66620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 Testing Plan (1)</a:t>
            </a:r>
            <a:endParaRPr kumimoji="0" lang="it-IT"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628650" y="418011"/>
            <a:ext cx="7886700" cy="66620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1" i="0" u="none" strike="noStrike" kern="1200" cap="none" spc="0" normalizeH="0" baseline="0" noProof="0" smtClean="0">
                <a:ln>
                  <a:noFill/>
                </a:ln>
                <a:solidFill>
                  <a:schemeClr val="tx1"/>
                </a:solidFill>
                <a:effectLst/>
                <a:uLnTx/>
                <a:uFillTx/>
                <a:latin typeface="Times New Roman" panose="02020603050405020304" pitchFamily="18" charset="0"/>
                <a:ea typeface="+mj-ea"/>
                <a:cs typeface="Times New Roman" panose="02020603050405020304" pitchFamily="18" charset="0"/>
              </a:rPr>
              <a:t>User Testing Plan (1)</a:t>
            </a:r>
            <a:endParaRPr kumimoji="0" lang="it-IT"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a:t>
            </a:r>
            <a:r>
              <a:rPr lang="it-IT" sz="2000" dirty="0" err="1" smtClean="0">
                <a:latin typeface="Times New Roman" panose="02020603050405020304" pitchFamily="18" charset="0"/>
                <a:cs typeface="Times New Roman" panose="02020603050405020304" pitchFamily="18" charset="0"/>
              </a:rPr>
              <a:t>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theme/theme1.xml><?xml version="1.0" encoding="utf-8"?>
<a:theme xmlns:a="http://schemas.openxmlformats.org/drawingml/2006/main" name="Base">
  <a:themeElements>
    <a:clrScheme name="Base">
      <a:dk1>
        <a:srgbClr val="000000"/>
      </a:dk1>
      <a:lt1>
        <a:sysClr val="window" lastClr="FFFFFF"/>
      </a:lt1>
      <a:dk2>
        <a:srgbClr val="5E5E5E"/>
      </a:dk2>
      <a:lt2>
        <a:srgbClr val="DDDDDD"/>
      </a:lt2>
      <a:accent1>
        <a:srgbClr val="DF5327"/>
      </a:accent1>
      <a:accent2>
        <a:srgbClr val="A6B727"/>
      </a:accent2>
      <a:accent3>
        <a:srgbClr val="FE9E00"/>
      </a:accent3>
      <a:accent4>
        <a:srgbClr val="418AB3"/>
      </a:accent4>
      <a:accent5>
        <a:srgbClr val="D7D447"/>
      </a:accent5>
      <a:accent6>
        <a:srgbClr val="8383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TM03457444[[fn=Base]]</Template>
  <TotalTime>417</TotalTime>
  <Words>2177</Words>
  <Application>Microsoft Office PowerPoint</Application>
  <PresentationFormat>Presentazione su schermo (4:3)</PresentationFormat>
  <Paragraphs>367</Paragraphs>
  <Slides>39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39</vt:i4>
      </vt:variant>
    </vt:vector>
  </HeadingPairs>
  <TitlesOfParts>
    <vt:vector size="43" baseType="lpstr">
      <vt:lpstr>Arial</vt:lpstr>
      <vt:lpstr>Corbel</vt:lpstr>
      <vt:lpstr>Times New Roman</vt:lpstr>
      <vt:lpstr>Base</vt:lpstr>
      <vt:lpstr>   Corso di Laurea Magistrale in Ingegneria Informatica  Sistemi Cognitivi e Interazione Persona-Calcolatore  </vt:lpstr>
      <vt:lpstr>Il progetto è stato realizzato da:</vt:lpstr>
      <vt:lpstr>Obiettivo dell’app “SmokApp” </vt:lpstr>
      <vt:lpstr>URL del prototipo testato</vt:lpstr>
      <vt:lpstr>Redesign di una componente del prototipo</vt:lpstr>
      <vt:lpstr>User Testing Plan (1)</vt:lpstr>
      <vt:lpstr>Presentazione standard di PowerPoint</vt:lpstr>
      <vt:lpstr>Presentazione standard di PowerPoint</vt:lpstr>
      <vt:lpstr>User Testing Plan (2)</vt:lpstr>
      <vt:lpstr>User Testing Plan (2)</vt:lpstr>
      <vt:lpstr>Presentazione standard di PowerPoint</vt:lpstr>
      <vt:lpstr>Presentazione standard di PowerPoint</vt:lpstr>
      <vt:lpstr>Presentazione standard di PowerPoint</vt:lpstr>
      <vt:lpstr>User Testing Plan (6)</vt:lpstr>
      <vt:lpstr>User Testing Plan (6)</vt:lpstr>
      <vt:lpstr>User Testing Plan (6)</vt:lpstr>
      <vt:lpstr>User Testing Plan (6)</vt:lpstr>
      <vt:lpstr>User Testing Plan (6)</vt:lpstr>
      <vt:lpstr>User Testing Plan (6)</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51</cp:revision>
  <dcterms:created xsi:type="dcterms:W3CDTF">2015-06-01T20:34:49Z</dcterms:created>
  <dcterms:modified xsi:type="dcterms:W3CDTF">2015-06-03T08:20:12Z</dcterms:modified>
</cp:coreProperties>
</file>