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331088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307462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42750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136239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322562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38001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155304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74835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383505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16499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243570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86531-A28F-4E1C-99B5-5C225A123870}" type="datetimeFigureOut">
              <a:rPr lang="it-IT" smtClean="0"/>
              <a:pPr/>
              <a:t>03/06/2015</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1D135-D84D-4CF9-8627-C7CF96A2E246}" type="slidenum">
              <a:rPr lang="it-IT" smtClean="0"/>
              <a:pPr/>
              <a:t>‹N›</a:t>
            </a:fld>
            <a:endParaRPr lang="it-IT"/>
          </a:p>
        </p:txBody>
      </p:sp>
    </p:spTree>
    <p:extLst>
      <p:ext uri="{BB962C8B-B14F-4D97-AF65-F5344CB8AC3E}">
        <p14:creationId xmlns="" xmlns:p14="http://schemas.microsoft.com/office/powerpoint/2010/main" val="51703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98115"/>
            <a:ext cx="7772400" cy="1904172"/>
          </a:xfrm>
        </p:spPr>
        <p:txBody>
          <a:bodyPr>
            <a:normAutofit fontScale="90000"/>
          </a:bodyPr>
          <a:lstStyle/>
          <a:p>
            <a:r>
              <a:rPr lang="it-IT" dirty="0"/>
              <a:t/>
            </a:r>
            <a:br>
              <a:rPr lang="it-IT" dirty="0"/>
            </a:br>
            <a:r>
              <a:rPr lang="it-IT" dirty="0"/>
              <a:t/>
            </a:r>
            <a:br>
              <a:rPr lang="it-IT" dirty="0"/>
            </a:br>
            <a:r>
              <a:rPr lang="it-IT" dirty="0"/>
              <a:t> </a:t>
            </a:r>
            <a:r>
              <a:rPr lang="it-IT" sz="2900" b="1" dirty="0">
                <a:latin typeface="Times New Roman" panose="02020603050405020304" pitchFamily="18" charset="0"/>
                <a:cs typeface="Times New Roman" panose="02020603050405020304" pitchFamily="18" charset="0"/>
              </a:rPr>
              <a:t>Corso di Laurea Magistrale in Ingegneria Informatica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r>
              <a:rPr lang="it-IT" sz="2900" b="1" dirty="0">
                <a:latin typeface="Times New Roman" panose="02020603050405020304" pitchFamily="18" charset="0"/>
                <a:cs typeface="Times New Roman" panose="02020603050405020304" pitchFamily="18" charset="0"/>
              </a:rPr>
              <a:t>Sistemi Cognitivi e Interazione Persona-Calcolatore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endParaRPr lang="it-IT" sz="2900" dirty="0">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(3)</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Tree>
    <p:extLst>
      <p:ext uri="{BB962C8B-B14F-4D97-AF65-F5344CB8AC3E}">
        <p14:creationId xmlns=""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(4)</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(5)</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Tree>
    <p:extLst>
      <p:ext uri="{BB962C8B-B14F-4D97-AF65-F5344CB8AC3E}">
        <p14:creationId xmlns=""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29841" y="365126"/>
            <a:ext cx="7886700" cy="768215"/>
          </a:xfrm>
        </p:spPr>
        <p:txBody>
          <a:bodyPr>
            <a:normAutofit/>
          </a:bodyPr>
          <a:lstStyle/>
          <a:p>
            <a:r>
              <a:rPr lang="it-IT" sz="2800" b="1" dirty="0" smtClean="0">
                <a:latin typeface="Times New Roman" panose="02020603050405020304" pitchFamily="18" charset="0"/>
                <a:cs typeface="Times New Roman" panose="02020603050405020304" pitchFamily="18" charset="0"/>
              </a:rPr>
              <a:t>Il progetto è stato realizzato da:</a:t>
            </a:r>
            <a:endParaRPr lang="it-IT" sz="2800" b="1" dirty="0">
              <a:latin typeface="Times New Roman" panose="02020603050405020304" pitchFamily="18" charset="0"/>
              <a:cs typeface="Times New Roman" panose="02020603050405020304" pitchFamily="18" charset="0"/>
            </a:endParaRPr>
          </a:p>
        </p:txBody>
      </p:sp>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630238" y="2719587"/>
            <a:ext cx="3868737" cy="2901552"/>
          </a:xfrm>
        </p:spPr>
      </p:pic>
      <p:sp>
        <p:nvSpPr>
          <p:cNvPr id="7" name="Segnaposto testo 6"/>
          <p:cNvSpPr>
            <a:spLocks noGrp="1"/>
          </p:cNvSpPr>
          <p:nvPr>
            <p:ph type="body" sz="quarter"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3" cstate="print"/>
          <a:srcRect/>
          <a:stretch>
            <a:fillRect/>
          </a:stretch>
        </p:blipFill>
        <p:spPr bwMode="auto">
          <a:xfrm>
            <a:off x="4629150" y="2226469"/>
            <a:ext cx="3887788" cy="3887788"/>
          </a:xfrm>
          <a:prstGeom prst="rect">
            <a:avLst/>
          </a:prstGeom>
          <a:noFill/>
        </p:spPr>
      </p:pic>
    </p:spTree>
    <p:extLst>
      <p:ext uri="{BB962C8B-B14F-4D97-AF65-F5344CB8AC3E}">
        <p14:creationId xmlns=""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600" dirty="0" smtClean="0"/>
              <a:t>TITOLO: Test sull'usabilità dell'applicazione “</a:t>
            </a:r>
            <a:r>
              <a:rPr lang="it-IT" sz="2600" dirty="0" err="1" smtClean="0"/>
              <a:t>SmokApp</a:t>
            </a:r>
            <a:r>
              <a:rPr lang="it-IT" sz="2600" dirty="0" smtClean="0"/>
              <a:t>”.</a:t>
            </a:r>
          </a:p>
          <a:p>
            <a:r>
              <a:rPr lang="it-IT" sz="2600" dirty="0" smtClean="0"/>
              <a:t>DESCRIZIONE: Lo scopo di questo studio sull'usabilità dell'</a:t>
            </a:r>
            <a:r>
              <a:rPr lang="it-IT" sz="2600" dirty="0" err="1" smtClean="0"/>
              <a:t>app</a:t>
            </a:r>
            <a:r>
              <a:rPr lang="it-IT" sz="2600" dirty="0" smtClean="0"/>
              <a:t> “</a:t>
            </a:r>
            <a:r>
              <a:rPr lang="it-IT" sz="2600" dirty="0" err="1" smtClean="0"/>
              <a:t>SmokApp</a:t>
            </a:r>
            <a:r>
              <a:rPr lang="it-IT" sz="2600" dirty="0" smtClean="0"/>
              <a:t>” è quello di testare la registrazione di un utente, la selezione di un obiettivo e il suo eventuale raggiungimento.</a:t>
            </a:r>
          </a:p>
          <a:p>
            <a:r>
              <a:rPr lang="it-IT" sz="2600" dirty="0" smtClean="0"/>
              <a:t>TEMPO NECESSARIO: La partecipazione richiederà circa 20/30 minuti del tuo tempo.</a:t>
            </a:r>
          </a:p>
          <a:p>
            <a:r>
              <a:rPr lang="it-IT" sz="2600" dirty="0" smtClean="0"/>
              <a:t>PAGAMENTI: A seguito di questa partecipazione non è prevista la fruizione di nessun corrispettivo in denaro.</a:t>
            </a:r>
          </a:p>
          <a:p>
            <a:r>
              <a:rPr lang="it-IT" sz="2600" dirty="0" smtClean="0"/>
              <a:t>DIRITTI: Presa visione di quanto scritto qui sopra, se si intende partecipare a questo progetto, sottoscriva la sua partecipazione apponendo una firma per il suo consenso.</a:t>
            </a:r>
          </a:p>
          <a:p>
            <a:r>
              <a:rPr lang="it-IT" sz="2400" dirty="0" smtClean="0"/>
              <a:t> </a:t>
            </a:r>
          </a:p>
          <a:p>
            <a:r>
              <a:rPr lang="it-IT" sz="2600" dirty="0" err="1" smtClean="0"/>
              <a:t>N.B</a:t>
            </a:r>
            <a:r>
              <a:rPr lang="it-IT" sz="2600" dirty="0" smtClean="0"/>
              <a:t>: Non è obbligatorio rispondere a tutte le domande.</a:t>
            </a:r>
          </a:p>
          <a:p>
            <a:r>
              <a:rPr lang="it-IT" sz="2400" dirty="0" smtClean="0"/>
              <a:t> </a:t>
            </a:r>
          </a:p>
          <a:p>
            <a:r>
              <a:rPr lang="it-IT" sz="2600" dirty="0" smtClean="0"/>
              <a:t>DATA:                                                                                            FIRMA: </a:t>
            </a:r>
          </a:p>
          <a:p>
            <a:r>
              <a:rPr lang="it-IT" sz="2400" dirty="0" err="1" smtClean="0"/>
              <a:t>………….…</a:t>
            </a:r>
            <a:r>
              <a:rPr lang="it-IT" sz="2400" dirty="0" smtClean="0"/>
              <a:t>............................... </a:t>
            </a:r>
            <a:r>
              <a:rPr lang="it-IT" sz="2400" dirty="0" smtClean="0"/>
              <a:t>	            ….....................................................</a:t>
            </a:r>
            <a:endParaRPr lang="it-IT" sz="2400" dirty="0" smtClean="0"/>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200" dirty="0" smtClean="0"/>
              <a:t>Nome: ..................................................................</a:t>
            </a:r>
          </a:p>
          <a:p>
            <a:r>
              <a:rPr lang="it-IT" sz="2200" dirty="0" smtClean="0"/>
              <a:t> </a:t>
            </a:r>
          </a:p>
          <a:p>
            <a:r>
              <a:rPr lang="it-IT" sz="2200" dirty="0" smtClean="0"/>
              <a:t>Cognome: </a:t>
            </a:r>
            <a:r>
              <a:rPr lang="it-IT" sz="2200" dirty="0" err="1" smtClean="0"/>
              <a:t>………………………………………</a:t>
            </a:r>
            <a:endParaRPr lang="it-IT" sz="2200" dirty="0" smtClean="0"/>
          </a:p>
          <a:p>
            <a:r>
              <a:rPr lang="it-IT" sz="2200" dirty="0" smtClean="0"/>
              <a:t> </a:t>
            </a:r>
          </a:p>
          <a:p>
            <a:r>
              <a:rPr lang="it-IT" sz="2200" dirty="0" smtClean="0"/>
              <a:t>Genere:</a:t>
            </a:r>
          </a:p>
          <a:p>
            <a:r>
              <a:rPr lang="it-IT" sz="2200" dirty="0" smtClean="0"/>
              <a:t>___ Maschio</a:t>
            </a:r>
          </a:p>
          <a:p>
            <a:r>
              <a:rPr lang="it-IT" sz="2200" dirty="0" smtClean="0"/>
              <a:t>___ Femmina</a:t>
            </a:r>
          </a:p>
          <a:p>
            <a:r>
              <a:rPr lang="it-IT" sz="2200" dirty="0" smtClean="0"/>
              <a:t> </a:t>
            </a:r>
          </a:p>
          <a:p>
            <a:r>
              <a:rPr lang="it-IT" sz="2200" dirty="0" smtClean="0"/>
              <a:t>A quale fascia di età appartieni?</a:t>
            </a:r>
          </a:p>
          <a:p>
            <a:r>
              <a:rPr lang="it-IT" sz="2200" dirty="0" smtClean="0"/>
              <a:t>___ Sotto i 25</a:t>
            </a:r>
          </a:p>
          <a:p>
            <a:r>
              <a:rPr lang="it-IT" sz="2200" dirty="0" smtClean="0"/>
              <a:t>___ 26 - 35</a:t>
            </a:r>
          </a:p>
          <a:p>
            <a:r>
              <a:rPr lang="it-IT" sz="2200" dirty="0" smtClean="0"/>
              <a:t>___ 36 - 45</a:t>
            </a:r>
          </a:p>
          <a:p>
            <a:r>
              <a:rPr lang="it-IT" sz="2200" dirty="0" smtClean="0"/>
              <a:t>___ 46 - 55</a:t>
            </a:r>
          </a:p>
          <a:p>
            <a:r>
              <a:rPr lang="it-IT" sz="2200" dirty="0" smtClean="0"/>
              <a:t>___ Sopra i 55</a:t>
            </a:r>
          </a:p>
          <a:p>
            <a:r>
              <a:rPr lang="it-IT" sz="2200" dirty="0" smtClean="0"/>
              <a:t> </a:t>
            </a:r>
          </a:p>
          <a:p>
            <a:r>
              <a:rPr lang="it-IT" sz="2200" dirty="0" smtClean="0"/>
              <a:t>Professione: </a:t>
            </a:r>
            <a:r>
              <a:rPr lang="it-IT" sz="2200" dirty="0" err="1" smtClean="0"/>
              <a:t>……………………………………</a:t>
            </a:r>
            <a:r>
              <a:rPr lang="it-IT" sz="2200" dirty="0" smtClean="0"/>
              <a:t>.</a:t>
            </a:r>
            <a:endParaRPr lang="it-IT" sz="2200" dirty="0" smtClean="0"/>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t>Sei un/a fumatore/fumatrice?</a:t>
            </a:r>
          </a:p>
          <a:p>
            <a:r>
              <a:rPr lang="it-IT" sz="2000" dirty="0" smtClean="0"/>
              <a:t>___ </a:t>
            </a:r>
            <a:r>
              <a:rPr lang="it-IT" sz="2000" dirty="0" smtClean="0"/>
              <a:t>Sì</a:t>
            </a:r>
          </a:p>
          <a:p>
            <a:r>
              <a:rPr lang="it-IT" sz="2000" dirty="0" smtClean="0"/>
              <a:t>___ No</a:t>
            </a:r>
          </a:p>
          <a:p>
            <a:r>
              <a:rPr lang="it-IT" sz="2000" dirty="0" smtClean="0"/>
              <a:t> </a:t>
            </a:r>
          </a:p>
          <a:p>
            <a:r>
              <a:rPr lang="it-IT" sz="2000" i="1" dirty="0" smtClean="0"/>
              <a:t>Nel caso in cui sei un/a fumatore/fumatrice:</a:t>
            </a:r>
            <a:endParaRPr lang="it-IT" sz="2000" dirty="0" smtClean="0"/>
          </a:p>
          <a:p>
            <a:r>
              <a:rPr lang="it-IT" sz="2000" dirty="0" smtClean="0"/>
              <a:t> </a:t>
            </a:r>
          </a:p>
          <a:p>
            <a:r>
              <a:rPr lang="it-IT" sz="2000" dirty="0" smtClean="0"/>
              <a:t>Quante sigarette fumi mediamente al giorno?</a:t>
            </a:r>
          </a:p>
          <a:p>
            <a:r>
              <a:rPr lang="it-IT" sz="2000" dirty="0" smtClean="0"/>
              <a:t>___ Meno di 5 sigarette</a:t>
            </a:r>
          </a:p>
          <a:p>
            <a:r>
              <a:rPr lang="it-IT" sz="2000" dirty="0" smtClean="0"/>
              <a:t>___ 5 - 10 sigarette</a:t>
            </a:r>
          </a:p>
          <a:p>
            <a:r>
              <a:rPr lang="it-IT" sz="2000" dirty="0" smtClean="0"/>
              <a:t>___ 10 - 15 sigarette</a:t>
            </a:r>
          </a:p>
          <a:p>
            <a:r>
              <a:rPr lang="it-IT" sz="2000" dirty="0" smtClean="0"/>
              <a:t>___ Più di 15 sigarette</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t>Che marca di sigarette preferisci?</a:t>
            </a:r>
          </a:p>
          <a:p>
            <a:r>
              <a:rPr lang="it-IT" sz="2000" dirty="0" smtClean="0"/>
              <a:t>___ Marlboro</a:t>
            </a:r>
          </a:p>
          <a:p>
            <a:r>
              <a:rPr lang="it-IT" sz="2000" dirty="0" smtClean="0"/>
              <a:t>___ </a:t>
            </a:r>
            <a:r>
              <a:rPr lang="it-IT" sz="2000" dirty="0" err="1" smtClean="0"/>
              <a:t>Merit</a:t>
            </a:r>
            <a:endParaRPr lang="it-IT" sz="2000" dirty="0" smtClean="0"/>
          </a:p>
          <a:p>
            <a:r>
              <a:rPr lang="it-IT" sz="2000" dirty="0" smtClean="0"/>
              <a:t>___ </a:t>
            </a:r>
            <a:r>
              <a:rPr lang="it-IT" sz="2000" dirty="0" err="1" smtClean="0"/>
              <a:t>Chesterfield</a:t>
            </a:r>
            <a:endParaRPr lang="it-IT" sz="2000" dirty="0" smtClean="0"/>
          </a:p>
          <a:p>
            <a:r>
              <a:rPr lang="it-IT" sz="2000" dirty="0" smtClean="0"/>
              <a:t>___ Diana</a:t>
            </a:r>
          </a:p>
          <a:p>
            <a:r>
              <a:rPr lang="it-IT" sz="2000" dirty="0" smtClean="0"/>
              <a:t>___ Altro, per favore specificare …...................................</a:t>
            </a:r>
          </a:p>
          <a:p>
            <a:r>
              <a:rPr lang="it-IT" sz="2000" dirty="0" smtClean="0"/>
              <a:t> </a:t>
            </a:r>
          </a:p>
          <a:p>
            <a:r>
              <a:rPr lang="it-IT" sz="2000" dirty="0" smtClean="0"/>
              <a:t>Generalmente fumi da solo o in compagnia?</a:t>
            </a:r>
          </a:p>
          <a:p>
            <a:r>
              <a:rPr lang="it-IT" sz="2000" dirty="0" smtClean="0"/>
              <a:t>___ Da solo</a:t>
            </a:r>
          </a:p>
          <a:p>
            <a:r>
              <a:rPr lang="it-IT" sz="2000" dirty="0" smtClean="0"/>
              <a:t>___ </a:t>
            </a:r>
            <a:r>
              <a:rPr lang="it-IT" sz="2000" dirty="0" smtClean="0"/>
              <a:t>In compagnia</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t>Una volta eseguita l’</a:t>
            </a:r>
            <a:r>
              <a:rPr lang="it-IT" sz="2000" dirty="0" err="1" smtClean="0"/>
              <a:t>app</a:t>
            </a:r>
            <a:r>
              <a:rPr lang="it-IT" sz="2000" dirty="0" smtClean="0"/>
              <a:t> si verrà indirizzati su una pagina introduttiva:</a:t>
            </a:r>
          </a:p>
          <a:p>
            <a:pPr marL="457200" lvl="0" indent="-457200">
              <a:buFont typeface="+mj-lt"/>
              <a:buAutoNum type="arabicPeriod"/>
            </a:pPr>
            <a:r>
              <a:rPr lang="it-IT" sz="2000" dirty="0" smtClean="0"/>
              <a:t>Cliccare sul tasto “</a:t>
            </a:r>
            <a:r>
              <a:rPr lang="it-IT" sz="2000" dirty="0" err="1" smtClean="0"/>
              <a:t>Sign</a:t>
            </a:r>
            <a:r>
              <a:rPr lang="it-IT" sz="2000" dirty="0" smtClean="0"/>
              <a:t> Up”;</a:t>
            </a:r>
          </a:p>
          <a:p>
            <a:pPr marL="457200" lvl="0" indent="-457200">
              <a:buFont typeface="+mj-lt"/>
              <a:buAutoNum type="arabicPeriod"/>
            </a:pPr>
            <a:r>
              <a:rPr lang="it-IT" sz="2000" dirty="0" smtClean="0"/>
              <a:t>Compilare i campi obbligatori (etichette contrassegnate da *);     (Problema: potrebbe non essere chiaro dall’inizio quali sono i campi da compilare in quanto sono distribuite su più schermate raggiungibili dalla </a:t>
            </a:r>
            <a:r>
              <a:rPr lang="it-IT" sz="2000" dirty="0" err="1" smtClean="0"/>
              <a:t>navigation</a:t>
            </a:r>
            <a:r>
              <a:rPr lang="it-IT" sz="2000" dirty="0" smtClean="0"/>
              <a:t> bar </a:t>
            </a:r>
            <a:r>
              <a:rPr lang="it-IT" sz="2000" dirty="0" smtClean="0"/>
              <a:t>sovrastante)</a:t>
            </a:r>
          </a:p>
          <a:p>
            <a:pPr marL="457200" lvl="0" indent="-457200"/>
            <a:r>
              <a:rPr lang="it-IT" sz="2000" dirty="0" smtClean="0"/>
              <a:t>	</a:t>
            </a:r>
            <a:r>
              <a:rPr lang="it-IT" sz="2000" dirty="0" smtClean="0"/>
              <a:t>- Se </a:t>
            </a:r>
            <a:r>
              <a:rPr lang="it-IT" sz="2000" dirty="0" smtClean="0"/>
              <a:t>i campi obbligatori non sono stati compilati non sarà </a:t>
            </a:r>
            <a:r>
              <a:rPr lang="it-IT" sz="2000" dirty="0" smtClean="0"/>
              <a:t>possibile  proseguire </a:t>
            </a:r>
            <a:r>
              <a:rPr lang="it-IT" sz="2000" dirty="0" smtClean="0"/>
              <a:t>con la registrazione.</a:t>
            </a:r>
          </a:p>
          <a:p>
            <a:pPr marL="457200" lvl="0" indent="-457200">
              <a:buFont typeface="+mj-lt"/>
              <a:buAutoNum type="arabicPeriod" startAt="3"/>
            </a:pPr>
            <a:r>
              <a:rPr lang="it-IT" sz="2000" dirty="0" smtClean="0"/>
              <a:t>Una volta completata la compilazione dei campi obbligatori ed eventualmente anche quelli opzionali, cliccare su “</a:t>
            </a:r>
            <a:r>
              <a:rPr lang="it-IT" sz="2000" dirty="0" err="1" smtClean="0"/>
              <a:t>Sign</a:t>
            </a:r>
            <a:r>
              <a:rPr lang="it-IT" sz="2000" dirty="0" smtClean="0"/>
              <a:t> up”.</a:t>
            </a:r>
          </a:p>
          <a:p>
            <a:pPr marL="457200" lvl="0" indent="-457200">
              <a:buFont typeface="+mj-lt"/>
              <a:buAutoNum type="arabicPeriod" startAt="4"/>
            </a:pPr>
            <a:r>
              <a:rPr lang="it-IT" sz="2000" dirty="0" smtClean="0"/>
              <a:t>Creato il nuovo account l’utente verrà indirizzato nella Home </a:t>
            </a:r>
            <a:r>
              <a:rPr lang="it-IT" sz="2000" dirty="0" err="1" smtClean="0"/>
              <a:t>page</a:t>
            </a:r>
            <a:r>
              <a:rPr lang="it-IT" sz="2000" dirty="0" smtClean="0"/>
              <a:t>.</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t>Una volta arrivati nella Home </a:t>
            </a:r>
            <a:r>
              <a:rPr lang="it-IT" sz="2000" dirty="0" err="1" smtClean="0"/>
              <a:t>page</a:t>
            </a:r>
            <a:r>
              <a:rPr lang="it-IT" sz="2000" dirty="0" smtClean="0"/>
              <a:t>:</a:t>
            </a:r>
          </a:p>
          <a:p>
            <a:pPr marL="457200" lvl="0" indent="-457200">
              <a:buFont typeface="+mj-lt"/>
              <a:buAutoNum type="arabicPeriod"/>
            </a:pPr>
            <a:r>
              <a:rPr lang="it-IT" sz="2000" dirty="0" smtClean="0"/>
              <a:t>Cliccare sul pulsante “</a:t>
            </a:r>
            <a:r>
              <a:rPr lang="it-IT" sz="2000" dirty="0" err="1" smtClean="0"/>
              <a:t>Goals</a:t>
            </a:r>
            <a:r>
              <a:rPr lang="it-IT" sz="2000" dirty="0" smtClean="0"/>
              <a:t>”;</a:t>
            </a:r>
          </a:p>
          <a:p>
            <a:pPr marL="457200" lvl="0" indent="-457200">
              <a:buFont typeface="+mj-lt"/>
              <a:buAutoNum type="arabicPeriod"/>
            </a:pPr>
            <a:r>
              <a:rPr lang="it-IT" sz="2000" dirty="0" smtClean="0"/>
              <a:t>Scegliere un obiettivo tra quelli proposti dalla </a:t>
            </a:r>
            <a:r>
              <a:rPr lang="it-IT" sz="2000" dirty="0" err="1" smtClean="0"/>
              <a:t>select</a:t>
            </a:r>
            <a:r>
              <a:rPr lang="it-IT" sz="2000" dirty="0" smtClean="0"/>
              <a:t> in evidenza;</a:t>
            </a:r>
          </a:p>
          <a:p>
            <a:pPr marL="457200" lvl="0" indent="-457200">
              <a:buFont typeface="+mj-lt"/>
              <a:buAutoNum type="arabicPeriod"/>
            </a:pPr>
            <a:r>
              <a:rPr lang="it-IT" sz="2000" dirty="0" smtClean="0"/>
              <a:t>In particolare selezionare l’obiettivo “</a:t>
            </a:r>
            <a:r>
              <a:rPr lang="it-IT" sz="2000" dirty="0" err="1" smtClean="0"/>
              <a:t>Only</a:t>
            </a:r>
            <a:r>
              <a:rPr lang="it-IT" sz="2000" dirty="0" smtClean="0"/>
              <a:t> 10 </a:t>
            </a:r>
            <a:r>
              <a:rPr lang="it-IT" sz="2000" dirty="0" err="1" smtClean="0"/>
              <a:t>cigarettes</a:t>
            </a:r>
            <a:r>
              <a:rPr lang="it-IT" sz="2000" dirty="0" smtClean="0"/>
              <a:t> </a:t>
            </a:r>
            <a:r>
              <a:rPr lang="it-IT" sz="2000" dirty="0" err="1" smtClean="0"/>
              <a:t>smoked</a:t>
            </a:r>
            <a:r>
              <a:rPr lang="it-IT" sz="2000" dirty="0" smtClean="0"/>
              <a:t>”;</a:t>
            </a:r>
          </a:p>
          <a:p>
            <a:pPr marL="457200" lvl="0" indent="-457200">
              <a:buFont typeface="+mj-lt"/>
              <a:buAutoNum type="arabicPeriod"/>
            </a:pPr>
            <a:r>
              <a:rPr lang="it-IT" sz="2000" dirty="0" smtClean="0"/>
              <a:t>Un messaggio di conferma avviserà l’utente dell’avvenuta selezione dell’obiettivo prescelto;</a:t>
            </a:r>
          </a:p>
          <a:p>
            <a:pPr marL="457200" lvl="0" indent="-457200">
              <a:buFont typeface="+mj-lt"/>
              <a:buAutoNum type="arabicPeriod"/>
            </a:pPr>
            <a:r>
              <a:rPr lang="it-IT" sz="2000" dirty="0" smtClean="0"/>
              <a:t>Tornare nella Home </a:t>
            </a:r>
            <a:r>
              <a:rPr lang="it-IT" sz="2000" dirty="0" err="1" smtClean="0"/>
              <a:t>page</a:t>
            </a:r>
            <a:r>
              <a:rPr lang="it-IT" sz="2000" dirty="0" smtClean="0"/>
              <a:t>, tramite il pulsante “Home” in alto;</a:t>
            </a:r>
          </a:p>
          <a:p>
            <a:pPr marL="457200" lvl="0" indent="-457200">
              <a:buFont typeface="+mj-lt"/>
              <a:buAutoNum type="arabicPeriod"/>
            </a:pPr>
            <a:r>
              <a:rPr lang="it-IT" sz="2000" dirty="0" smtClean="0"/>
              <a:t>È possibile visualizzare nella schermata principale l’obiettivo corrente selezionato.</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t>Cliccare sul pulsante “</a:t>
            </a:r>
            <a:r>
              <a:rPr lang="it-IT" sz="2000" dirty="0" err="1" smtClean="0"/>
              <a:t>Add</a:t>
            </a:r>
            <a:r>
              <a:rPr lang="it-IT" sz="2000" dirty="0" smtClean="0"/>
              <a:t> a </a:t>
            </a:r>
            <a:r>
              <a:rPr lang="it-IT" sz="2000" dirty="0" err="1" smtClean="0"/>
              <a:t>cigarette</a:t>
            </a:r>
            <a:r>
              <a:rPr lang="it-IT" sz="2000" dirty="0" smtClean="0"/>
              <a:t>”;</a:t>
            </a:r>
          </a:p>
          <a:p>
            <a:pPr marL="457200" lvl="0" indent="-457200">
              <a:buFont typeface="+mj-lt"/>
              <a:buAutoNum type="arabicPeriod"/>
            </a:pPr>
            <a:r>
              <a:rPr lang="it-IT" sz="2000" dirty="0" smtClean="0"/>
              <a:t>Comparirà un messaggio in cui verrà richiesto all’utente se vuole continuare a fumare oppure no;</a:t>
            </a:r>
          </a:p>
          <a:p>
            <a:pPr marL="457200" lvl="0" indent="-457200">
              <a:buFont typeface="+mj-lt"/>
              <a:buAutoNum type="arabicPeriod"/>
            </a:pPr>
            <a:r>
              <a:rPr lang="it-IT" sz="2000" dirty="0" smtClean="0"/>
              <a:t>Cliccare su “Yes” per vincere il premio “</a:t>
            </a:r>
            <a:r>
              <a:rPr lang="it-IT" sz="2000" dirty="0" err="1" smtClean="0"/>
              <a:t>Defeat</a:t>
            </a:r>
            <a:r>
              <a:rPr lang="it-IT" sz="2000" dirty="0" smtClean="0"/>
              <a:t> the </a:t>
            </a:r>
            <a:r>
              <a:rPr lang="it-IT" sz="2000" dirty="0" err="1" smtClean="0"/>
              <a:t>temptation</a:t>
            </a:r>
            <a:r>
              <a:rPr lang="it-IT" sz="2000" dirty="0" smtClean="0"/>
              <a:t>”;</a:t>
            </a:r>
          </a:p>
          <a:p>
            <a:pPr marL="457200" lvl="0" indent="-457200">
              <a:buFont typeface="+mj-lt"/>
              <a:buAutoNum type="arabicPeriod"/>
            </a:pPr>
            <a:r>
              <a:rPr lang="it-IT" sz="2000" dirty="0" smtClean="0"/>
              <a:t>Si aprirà la schermata con il premio vinto;</a:t>
            </a:r>
          </a:p>
          <a:p>
            <a:pPr marL="457200" lvl="0" indent="-457200">
              <a:buFont typeface="+mj-lt"/>
              <a:buAutoNum type="arabicPeriod"/>
            </a:pPr>
            <a:r>
              <a:rPr lang="it-IT" sz="2000" dirty="0" smtClean="0"/>
              <a:t>Cliccare su “Ok”</a:t>
            </a:r>
          </a:p>
          <a:p>
            <a:pPr marL="457200" lvl="0" indent="-457200">
              <a:buFont typeface="+mj-lt"/>
              <a:buAutoNum type="arabicPeriod"/>
            </a:pPr>
            <a:r>
              <a:rPr lang="it-IT" sz="2000" dirty="0" smtClean="0"/>
              <a:t>Si verrà reindirizzati sulla Home </a:t>
            </a:r>
            <a:r>
              <a:rPr lang="it-IT" sz="2000" dirty="0" err="1" smtClean="0"/>
              <a:t>page</a:t>
            </a:r>
            <a:r>
              <a:rPr lang="it-IT" sz="2000" dirty="0" smtClean="0"/>
              <a:t>.</a:t>
            </a:r>
          </a:p>
          <a:p>
            <a:pPr marL="457200" lvl="0" indent="-457200">
              <a:buFont typeface="+mj-lt"/>
              <a:buAutoNum type="arabicPeriod"/>
            </a:pPr>
            <a:r>
              <a:rPr lang="it-IT" sz="2000" dirty="0" smtClean="0"/>
              <a:t>Cliccare su “</a:t>
            </a:r>
            <a:r>
              <a:rPr lang="it-IT" sz="2000" dirty="0" err="1" smtClean="0"/>
              <a:t>Achievements</a:t>
            </a:r>
            <a:r>
              <a:rPr lang="it-IT" sz="2000" dirty="0" smtClean="0"/>
              <a:t>” per visualizzare la schermata con i premi vinti (“</a:t>
            </a:r>
            <a:r>
              <a:rPr lang="it-IT" sz="2000" dirty="0" err="1" smtClean="0"/>
              <a:t>Defeat</a:t>
            </a:r>
            <a:r>
              <a:rPr lang="it-IT" sz="2000" dirty="0" smtClean="0"/>
              <a:t> the </a:t>
            </a:r>
            <a:r>
              <a:rPr lang="it-IT" sz="2000" dirty="0" err="1" smtClean="0"/>
              <a:t>temptation</a:t>
            </a:r>
            <a:r>
              <a:rPr lang="it-IT" sz="2000" dirty="0" smtClean="0"/>
              <a:t>” sarà in evidenza rispetto agli altri).</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t>Cliccare sul pulsante “</a:t>
            </a:r>
            <a:r>
              <a:rPr lang="it-IT" sz="2000" dirty="0" err="1" smtClean="0"/>
              <a:t>Add</a:t>
            </a:r>
            <a:r>
              <a:rPr lang="it-IT" sz="2000" dirty="0" smtClean="0"/>
              <a:t> a </a:t>
            </a:r>
            <a:r>
              <a:rPr lang="it-IT" sz="2000" dirty="0" err="1" smtClean="0"/>
              <a:t>cigarettes</a:t>
            </a:r>
            <a:r>
              <a:rPr lang="it-IT" sz="2000" dirty="0" smtClean="0"/>
              <a:t>”;</a:t>
            </a:r>
          </a:p>
          <a:p>
            <a:pPr marL="457200" lvl="0" indent="-457200">
              <a:buFont typeface="+mj-lt"/>
              <a:buAutoNum type="arabicPeriod"/>
            </a:pPr>
            <a:r>
              <a:rPr lang="it-IT" sz="2000" dirty="0" smtClean="0"/>
              <a:t>Il numero delle sigarette verrà incrementato di un’unità come mostrato sulla Home </a:t>
            </a:r>
            <a:r>
              <a:rPr lang="it-IT" sz="2000" dirty="0" err="1" smtClean="0"/>
              <a:t>page</a:t>
            </a:r>
            <a:r>
              <a:rPr lang="it-IT" sz="2000" dirty="0" smtClean="0"/>
              <a:t>;</a:t>
            </a:r>
          </a:p>
          <a:p>
            <a:pPr marL="457200" lvl="0" indent="-457200">
              <a:buFont typeface="+mj-lt"/>
              <a:buAutoNum type="arabicPeriod"/>
            </a:pPr>
            <a:r>
              <a:rPr lang="it-IT" sz="2000" dirty="0" smtClean="0"/>
              <a:t>Cliccare per più di 10 volte;</a:t>
            </a:r>
          </a:p>
          <a:p>
            <a:pPr marL="457200" lvl="0" indent="-457200">
              <a:buFont typeface="+mj-lt"/>
              <a:buAutoNum type="arabicPeriod"/>
            </a:pPr>
            <a:r>
              <a:rPr lang="it-IT" sz="2000" dirty="0" smtClean="0"/>
              <a:t>All’undicesima iterazione verrà mostrato un messaggio in cui verrà chiesto all’utente se vuole smettere di fumare per quel giorno oppure continuare;</a:t>
            </a:r>
          </a:p>
          <a:p>
            <a:pPr marL="457200" lvl="0" indent="-457200">
              <a:buFont typeface="+mj-lt"/>
              <a:buAutoNum type="arabicPeriod"/>
            </a:pPr>
            <a:r>
              <a:rPr lang="it-IT" sz="2000" dirty="0" smtClean="0"/>
              <a:t>Cliccare su “Yes” per vincere il premio “</a:t>
            </a:r>
            <a:r>
              <a:rPr lang="it-IT" sz="2000" dirty="0" err="1" smtClean="0"/>
              <a:t>Only</a:t>
            </a:r>
            <a:r>
              <a:rPr lang="it-IT" sz="2000" dirty="0" smtClean="0"/>
              <a:t> 10 </a:t>
            </a:r>
            <a:r>
              <a:rPr lang="it-IT" sz="2000" dirty="0" err="1" smtClean="0"/>
              <a:t>cigarettes</a:t>
            </a:r>
            <a:r>
              <a:rPr lang="it-IT" sz="2000" dirty="0" smtClean="0"/>
              <a:t> </a:t>
            </a:r>
            <a:r>
              <a:rPr lang="it-IT" sz="2000" dirty="0" err="1" smtClean="0"/>
              <a:t>smoked</a:t>
            </a:r>
            <a:r>
              <a:rPr lang="it-IT" sz="2000" dirty="0" smtClean="0"/>
              <a:t>”;</a:t>
            </a:r>
          </a:p>
          <a:p>
            <a:pPr marL="457200" lvl="0" indent="-457200">
              <a:buFont typeface="+mj-lt"/>
              <a:buAutoNum type="arabicPeriod"/>
            </a:pPr>
            <a:r>
              <a:rPr lang="it-IT" sz="2000" dirty="0" smtClean="0"/>
              <a:t>Si aprirà la schermata con il premio vinto;</a:t>
            </a:r>
          </a:p>
          <a:p>
            <a:pPr marL="457200" lvl="0" indent="-457200">
              <a:buFont typeface="+mj-lt"/>
              <a:buAutoNum type="arabicPeriod"/>
            </a:pPr>
            <a:r>
              <a:rPr lang="it-IT" sz="2000" dirty="0" smtClean="0"/>
              <a:t>Cliccare su “Ok”;</a:t>
            </a:r>
          </a:p>
          <a:p>
            <a:pPr marL="457200" lvl="0" indent="-457200">
              <a:buFont typeface="+mj-lt"/>
              <a:buAutoNum type="arabicPeriod"/>
            </a:pPr>
            <a:r>
              <a:rPr lang="it-IT" sz="2000" dirty="0" smtClean="0"/>
              <a:t>Si verrà reindirizzati sulla Home </a:t>
            </a:r>
            <a:r>
              <a:rPr lang="it-IT" sz="2000" dirty="0" err="1" smtClean="0"/>
              <a:t>page</a:t>
            </a:r>
            <a:r>
              <a:rPr lang="it-IT" sz="2000" dirty="0" smtClean="0"/>
              <a:t>.</a:t>
            </a:r>
          </a:p>
          <a:p>
            <a:pPr marL="457200" lvl="0" indent="-457200">
              <a:buFont typeface="+mj-lt"/>
              <a:buAutoNum type="arabicPeriod"/>
            </a:pPr>
            <a:r>
              <a:rPr lang="it-IT" sz="2000" dirty="0" smtClean="0"/>
              <a:t>Il pulsante “</a:t>
            </a:r>
            <a:r>
              <a:rPr lang="it-IT" sz="2000" dirty="0" err="1" smtClean="0"/>
              <a:t>Add</a:t>
            </a:r>
            <a:r>
              <a:rPr lang="it-IT" sz="2000" dirty="0" smtClean="0"/>
              <a:t> a </a:t>
            </a:r>
            <a:r>
              <a:rPr lang="it-IT" sz="2000" dirty="0" err="1" smtClean="0"/>
              <a:t>cigarette</a:t>
            </a:r>
            <a:r>
              <a:rPr lang="it-IT" sz="2000" dirty="0" smtClean="0"/>
              <a:t>” adesso sarà rinominato in “No more </a:t>
            </a:r>
            <a:r>
              <a:rPr lang="it-IT" sz="2000" dirty="0" err="1" smtClean="0"/>
              <a:t>adding</a:t>
            </a:r>
            <a:r>
              <a:rPr lang="it-IT" sz="2000" dirty="0" smtClean="0"/>
              <a:t> </a:t>
            </a:r>
            <a:r>
              <a:rPr lang="it-IT" sz="2000" dirty="0" err="1" smtClean="0"/>
              <a:t>cigarette</a:t>
            </a:r>
            <a:r>
              <a:rPr lang="it-IT" sz="2000" dirty="0" smtClean="0"/>
              <a:t>”;</a:t>
            </a:r>
          </a:p>
          <a:p>
            <a:pPr marL="457200" lvl="0" indent="-457200">
              <a:buFont typeface="+mj-lt"/>
              <a:buAutoNum type="arabicPeriod"/>
            </a:pPr>
            <a:r>
              <a:rPr lang="it-IT" sz="2000" dirty="0" smtClean="0"/>
              <a:t>Cliccare su “</a:t>
            </a:r>
            <a:r>
              <a:rPr lang="it-IT" sz="2000" dirty="0" err="1" smtClean="0"/>
              <a:t>Achievements</a:t>
            </a:r>
            <a:r>
              <a:rPr lang="it-IT" sz="2000" dirty="0" smtClean="0"/>
              <a:t>” per visualizzare la schermata con i premi vinti (“</a:t>
            </a:r>
            <a:r>
              <a:rPr lang="it-IT" sz="2000" dirty="0" err="1" smtClean="0"/>
              <a:t>Only</a:t>
            </a:r>
            <a:r>
              <a:rPr lang="it-IT" sz="2000" dirty="0" smtClean="0"/>
              <a:t> 10 </a:t>
            </a:r>
            <a:r>
              <a:rPr lang="it-IT" sz="2000" dirty="0" err="1" smtClean="0"/>
              <a:t>cigarettes</a:t>
            </a:r>
            <a:r>
              <a:rPr lang="it-IT" sz="2000" dirty="0" smtClean="0"/>
              <a:t> </a:t>
            </a:r>
            <a:r>
              <a:rPr lang="it-IT" sz="2000" dirty="0" err="1" smtClean="0"/>
              <a:t>smoked</a:t>
            </a:r>
            <a:r>
              <a:rPr lang="it-IT" sz="2000" dirty="0" smtClean="0"/>
              <a:t>” sarà in evidenza).</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t>Ogni volta che si incrementa il numero di sigarette (quando l’obiettivo “</a:t>
            </a:r>
            <a:r>
              <a:rPr lang="it-IT" sz="2000" dirty="0" err="1" smtClean="0"/>
              <a:t>Only</a:t>
            </a:r>
            <a:r>
              <a:rPr lang="it-IT" sz="2000" dirty="0" smtClean="0"/>
              <a:t> 10 </a:t>
            </a:r>
            <a:r>
              <a:rPr lang="it-IT" sz="2000" dirty="0" err="1" smtClean="0"/>
              <a:t>cigarettes</a:t>
            </a:r>
            <a:r>
              <a:rPr lang="it-IT" sz="2000" dirty="0" smtClean="0"/>
              <a:t> </a:t>
            </a:r>
            <a:r>
              <a:rPr lang="it-IT" sz="2000" dirty="0" err="1" smtClean="0"/>
              <a:t>smoked</a:t>
            </a:r>
            <a:r>
              <a:rPr lang="it-IT" sz="2000" dirty="0" smtClean="0"/>
              <a:t>” è selezionato), il valore in percentuale dell’obiettivo scelto verrà incrementato:</a:t>
            </a:r>
          </a:p>
          <a:p>
            <a:pPr marL="457200" lvl="0" indent="-457200">
              <a:buFont typeface="+mj-lt"/>
              <a:buAutoNum type="arabicPeriod"/>
            </a:pPr>
            <a:r>
              <a:rPr lang="it-IT" sz="2000" dirty="0" smtClean="0"/>
              <a:t>Cliccare sul menù a tendina in alto;</a:t>
            </a:r>
          </a:p>
          <a:p>
            <a:pPr marL="457200" lvl="0" indent="-457200">
              <a:buFont typeface="+mj-lt"/>
              <a:buAutoNum type="arabicPeriod"/>
            </a:pPr>
            <a:r>
              <a:rPr lang="it-IT" sz="2000" dirty="0" smtClean="0"/>
              <a:t>Cliccare su “Progress”;</a:t>
            </a:r>
          </a:p>
          <a:p>
            <a:pPr marL="457200" lvl="0" indent="-457200">
              <a:buFont typeface="+mj-lt"/>
              <a:buAutoNum type="arabicPeriod"/>
            </a:pPr>
            <a:r>
              <a:rPr lang="it-IT" sz="2000" dirty="0" smtClean="0"/>
              <a:t>Il valore in percentuale aumenterà finché non giungerà a 100%.</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t>Cliccare sul pulsante “No more </a:t>
            </a:r>
            <a:r>
              <a:rPr lang="it-IT" sz="2000" dirty="0" err="1" smtClean="0"/>
              <a:t>adding</a:t>
            </a:r>
            <a:r>
              <a:rPr lang="it-IT" sz="2000" dirty="0" smtClean="0"/>
              <a:t> </a:t>
            </a:r>
            <a:r>
              <a:rPr lang="it-IT" sz="2000" dirty="0" err="1" smtClean="0"/>
              <a:t>cigarette</a:t>
            </a:r>
            <a:r>
              <a:rPr lang="it-IT" sz="2000" dirty="0" smtClean="0"/>
              <a:t>”;</a:t>
            </a:r>
          </a:p>
          <a:p>
            <a:pPr marL="457200" lvl="0" indent="-457200">
              <a:buFont typeface="+mj-lt"/>
              <a:buAutoNum type="arabicPeriod"/>
            </a:pPr>
            <a:r>
              <a:rPr lang="it-IT" sz="2000" dirty="0" smtClean="0"/>
              <a:t>Verrà visualizzato un messaggio in cui verrà richiesto all’utente se vuole continuare (perdendo il premio vinto quel giorno);</a:t>
            </a:r>
          </a:p>
          <a:p>
            <a:pPr marL="457200" lvl="0" indent="-457200">
              <a:buFont typeface="+mj-lt"/>
              <a:buAutoNum type="arabicPeriod"/>
            </a:pPr>
            <a:r>
              <a:rPr lang="it-IT" sz="2000" dirty="0" smtClean="0"/>
              <a:t>Cliccare su “Yes”;</a:t>
            </a:r>
          </a:p>
          <a:p>
            <a:pPr marL="457200" lvl="0" indent="-457200">
              <a:buFont typeface="+mj-lt"/>
              <a:buAutoNum type="arabicPeriod"/>
            </a:pPr>
            <a:r>
              <a:rPr lang="it-IT" sz="2000" dirty="0" smtClean="0"/>
              <a:t>Si aprirà la schermata con la notifica che il premio “</a:t>
            </a:r>
            <a:r>
              <a:rPr lang="it-IT" sz="2000" dirty="0" err="1" smtClean="0"/>
              <a:t>Only</a:t>
            </a:r>
            <a:r>
              <a:rPr lang="it-IT" sz="2000" dirty="0" smtClean="0"/>
              <a:t> 10 </a:t>
            </a:r>
            <a:r>
              <a:rPr lang="it-IT" sz="2000" dirty="0" err="1" smtClean="0"/>
              <a:t>cigarettes</a:t>
            </a:r>
            <a:r>
              <a:rPr lang="it-IT" sz="2000" dirty="0" smtClean="0"/>
              <a:t> </a:t>
            </a:r>
            <a:r>
              <a:rPr lang="it-IT" sz="2000" dirty="0" err="1" smtClean="0"/>
              <a:t>smoked</a:t>
            </a:r>
            <a:r>
              <a:rPr lang="it-IT" sz="2000" dirty="0" smtClean="0"/>
              <a:t>” è andato perso;</a:t>
            </a:r>
          </a:p>
          <a:p>
            <a:pPr marL="457200" lvl="0" indent="-457200">
              <a:buFont typeface="+mj-lt"/>
              <a:buAutoNum type="arabicPeriod"/>
            </a:pPr>
            <a:r>
              <a:rPr lang="it-IT" sz="2000" dirty="0" smtClean="0"/>
              <a:t>Cliccare su “Ok”;</a:t>
            </a:r>
          </a:p>
          <a:p>
            <a:pPr marL="457200" lvl="0" indent="-457200">
              <a:buFont typeface="+mj-lt"/>
              <a:buAutoNum type="arabicPeriod"/>
            </a:pPr>
            <a:r>
              <a:rPr lang="it-IT" sz="2000" dirty="0" smtClean="0"/>
              <a:t>Si verrà reindirizzati sulla Home </a:t>
            </a:r>
            <a:r>
              <a:rPr lang="it-IT" sz="2000" dirty="0" err="1" smtClean="0"/>
              <a:t>page</a:t>
            </a:r>
            <a:r>
              <a:rPr lang="it-IT" sz="2000" dirty="0" smtClean="0"/>
              <a:t>.</a:t>
            </a:r>
          </a:p>
          <a:p>
            <a:pPr marL="457200" lvl="0" indent="-457200">
              <a:buFont typeface="+mj-lt"/>
              <a:buAutoNum type="arabicPeriod"/>
            </a:pPr>
            <a:r>
              <a:rPr lang="it-IT" sz="2000" dirty="0" smtClean="0"/>
              <a:t>Cliccare su “</a:t>
            </a:r>
            <a:r>
              <a:rPr lang="it-IT" sz="2000" dirty="0" err="1" smtClean="0"/>
              <a:t>Achievements</a:t>
            </a:r>
            <a:r>
              <a:rPr lang="it-IT" sz="2000" dirty="0" smtClean="0"/>
              <a:t>” per visualizzare la schermata con i premi vinti (“</a:t>
            </a:r>
            <a:r>
              <a:rPr lang="it-IT" sz="2000" dirty="0" err="1" smtClean="0"/>
              <a:t>Only</a:t>
            </a:r>
            <a:r>
              <a:rPr lang="it-IT" sz="2000" dirty="0" smtClean="0"/>
              <a:t> 10 </a:t>
            </a:r>
            <a:r>
              <a:rPr lang="it-IT" sz="2000" dirty="0" err="1" smtClean="0"/>
              <a:t>cigarettes</a:t>
            </a:r>
            <a:r>
              <a:rPr lang="it-IT" sz="2000" dirty="0" smtClean="0"/>
              <a:t> </a:t>
            </a:r>
            <a:r>
              <a:rPr lang="it-IT" sz="2000" dirty="0" err="1" smtClean="0"/>
              <a:t>smoked</a:t>
            </a:r>
            <a:r>
              <a:rPr lang="it-IT" sz="2000" dirty="0" smtClean="0"/>
              <a:t>” non sarà più in evidenza).</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788229" cy="2862322"/>
          </a:xfrm>
          <a:prstGeom prst="rect">
            <a:avLst/>
          </a:prstGeom>
        </p:spPr>
        <p:txBody>
          <a:bodyPr wrap="square">
            <a:spAutoFit/>
          </a:bodyPr>
          <a:lstStyle/>
          <a:p>
            <a:pPr lvl="0">
              <a:buFontTx/>
              <a:buChar char="-"/>
            </a:pPr>
            <a:r>
              <a:rPr lang="it-IT" sz="2000" dirty="0" smtClean="0"/>
              <a:t> Fase </a:t>
            </a:r>
            <a:r>
              <a:rPr lang="it-IT" sz="2000" dirty="0" smtClean="0"/>
              <a:t>di registrazione: navigazione nel pannello dinamico poco </a:t>
            </a:r>
            <a:r>
              <a:rPr lang="it-IT" sz="2000" dirty="0" smtClean="0"/>
              <a:t>intuitiva.</a:t>
            </a:r>
          </a:p>
          <a:p>
            <a:pPr lvl="0">
              <a:buFontTx/>
              <a:buChar char="-"/>
            </a:pPr>
            <a:endParaRPr lang="it-IT" sz="2000" dirty="0" smtClean="0"/>
          </a:p>
          <a:p>
            <a:pPr lvl="0">
              <a:buFontTx/>
              <a:buChar char="-"/>
            </a:pPr>
            <a:endParaRPr lang="it-IT" sz="2000" dirty="0" smtClean="0"/>
          </a:p>
          <a:p>
            <a:pPr lvl="0"/>
            <a:r>
              <a:rPr lang="it-IT" sz="2000" dirty="0" smtClean="0"/>
              <a:t>- Arrivato </a:t>
            </a:r>
            <a:r>
              <a:rPr lang="it-IT" sz="2000" dirty="0" smtClean="0"/>
              <a:t>alla schermata della Home, non è risultato chiaro il suo contenuto e ciò ha creato delle difficoltà nell’utilizzo </a:t>
            </a:r>
            <a:r>
              <a:rPr lang="it-IT" sz="2000" dirty="0" smtClean="0"/>
              <a:t>dell’app.</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2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t>Intuitività della schermata.</a:t>
            </a:r>
          </a:p>
          <a:p>
            <a:r>
              <a:rPr lang="it-IT" sz="2000" dirty="0" smtClean="0"/>
              <a:t>			1    </a:t>
            </a:r>
            <a:r>
              <a:rPr lang="it-IT" sz="2000" dirty="0" smtClean="0"/>
              <a:t>2    3    4    5</a:t>
            </a:r>
          </a:p>
          <a:p>
            <a:pPr marL="457200" lvl="0" indent="-457200">
              <a:buFont typeface="+mj-lt"/>
              <a:buAutoNum type="arabicPeriod" startAt="2"/>
            </a:pPr>
            <a:r>
              <a:rPr lang="it-IT" sz="2000" dirty="0" smtClean="0"/>
              <a:t>Si capisce sempre quali operazioni effettuare di volta in volta.</a:t>
            </a:r>
          </a:p>
          <a:p>
            <a:r>
              <a:rPr lang="it-IT" sz="2000" dirty="0" smtClean="0"/>
              <a:t>			1    </a:t>
            </a:r>
            <a:r>
              <a:rPr lang="it-IT" sz="2000" dirty="0" smtClean="0"/>
              <a:t>2    3    4    5</a:t>
            </a:r>
          </a:p>
          <a:p>
            <a:pPr marL="457200" lvl="0" indent="-457200">
              <a:buFont typeface="+mj-lt"/>
              <a:buAutoNum type="arabicPeriod" startAt="3"/>
            </a:pPr>
            <a:r>
              <a:rPr lang="it-IT" sz="2000" dirty="0" smtClean="0"/>
              <a:t>Si riesce a capire come passare da una schermata all’altra.</a:t>
            </a:r>
          </a:p>
          <a:p>
            <a:r>
              <a:rPr lang="it-IT" sz="2000" dirty="0" smtClean="0"/>
              <a:t>			1    </a:t>
            </a:r>
            <a:r>
              <a:rPr lang="it-IT" sz="2000" dirty="0" smtClean="0"/>
              <a:t>2    3    4    5</a:t>
            </a:r>
          </a:p>
          <a:p>
            <a:pPr marL="457200" lvl="0" indent="-457200">
              <a:buFont typeface="+mj-lt"/>
              <a:buAutoNum type="arabicPeriod" startAt="4"/>
            </a:pPr>
            <a:r>
              <a:rPr lang="it-IT" sz="2000" dirty="0" smtClean="0"/>
              <a:t>È sempre possibile capire e correggere gli errori commessi.</a:t>
            </a:r>
          </a:p>
          <a:p>
            <a:r>
              <a:rPr lang="it-IT" sz="2000" dirty="0" smtClean="0"/>
              <a:t>			1    </a:t>
            </a:r>
            <a:r>
              <a:rPr lang="it-IT" sz="2000" dirty="0" smtClean="0"/>
              <a:t>2    3    4    5</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t>È chiaro sin da subito come passare dalla Home alla schermata degli obiettivi (“</a:t>
            </a:r>
            <a:r>
              <a:rPr lang="it-IT" sz="2000" dirty="0" err="1" smtClean="0"/>
              <a:t>Goals</a:t>
            </a:r>
            <a:r>
              <a:rPr lang="it-IT" sz="2000" dirty="0" smtClean="0"/>
              <a:t>”).</a:t>
            </a:r>
          </a:p>
          <a:p>
            <a:r>
              <a:rPr lang="it-IT" sz="2000" dirty="0" smtClean="0"/>
              <a:t>			1    </a:t>
            </a:r>
            <a:r>
              <a:rPr lang="it-IT" sz="2000" dirty="0" smtClean="0"/>
              <a:t>2    3    4    5</a:t>
            </a:r>
          </a:p>
          <a:p>
            <a:pPr marL="457200" lvl="0" indent="-457200">
              <a:buFont typeface="+mj-lt"/>
              <a:buAutoNum type="arabicPeriod" startAt="2"/>
            </a:pPr>
            <a:r>
              <a:rPr lang="it-IT" sz="2000" dirty="0" smtClean="0"/>
              <a:t>Intuitività nella scelta dell’obiettivo.</a:t>
            </a:r>
          </a:p>
          <a:p>
            <a:r>
              <a:rPr lang="it-IT" sz="2000" dirty="0" smtClean="0"/>
              <a:t>			1    </a:t>
            </a:r>
            <a:r>
              <a:rPr lang="it-IT" sz="2000" dirty="0" smtClean="0"/>
              <a:t>2    3    4    5</a:t>
            </a:r>
          </a:p>
          <a:p>
            <a:pPr marL="457200" lvl="0" indent="-457200">
              <a:buFont typeface="+mj-lt"/>
              <a:buAutoNum type="arabicPeriod" startAt="3"/>
            </a:pPr>
            <a:r>
              <a:rPr lang="it-IT" sz="2000" dirty="0" smtClean="0"/>
              <a:t>È sempre possibile conoscere lo stato del sistema.</a:t>
            </a:r>
          </a:p>
          <a:p>
            <a:r>
              <a:rPr lang="it-IT" sz="2000" dirty="0" smtClean="0"/>
              <a:t>			1    </a:t>
            </a:r>
            <a:r>
              <a:rPr lang="it-IT" sz="2000" dirty="0" smtClean="0"/>
              <a:t>2    3    4    5</a:t>
            </a:r>
          </a:p>
          <a:p>
            <a:pPr marL="457200" lvl="0" indent="-457200">
              <a:buFont typeface="+mj-lt"/>
              <a:buAutoNum type="arabicPeriod" startAt="4"/>
            </a:pPr>
            <a:r>
              <a:rPr lang="it-IT" sz="2000" dirty="0" smtClean="0"/>
              <a:t>È sempre possibile capire e correggere gli errori commessi.</a:t>
            </a:r>
          </a:p>
          <a:p>
            <a:r>
              <a:rPr lang="it-IT" sz="2000" dirty="0" smtClean="0"/>
              <a:t>	</a:t>
            </a:r>
            <a:r>
              <a:rPr lang="it-IT" sz="2000" dirty="0" smtClean="0"/>
              <a:t>		1    </a:t>
            </a:r>
            <a:r>
              <a:rPr lang="it-IT" sz="2000" dirty="0" smtClean="0"/>
              <a:t>2    3    4    5</a:t>
            </a:r>
          </a:p>
          <a:p>
            <a:pPr marL="457200" lvl="0" indent="-457200">
              <a:buFont typeface="+mj-lt"/>
              <a:buAutoNum type="arabicPeriod" startAt="5"/>
            </a:pPr>
            <a:r>
              <a:rPr lang="it-IT" sz="2000" dirty="0" smtClean="0"/>
              <a:t>È intuitivo tornare alla pagina principale.</a:t>
            </a:r>
          </a:p>
          <a:p>
            <a:r>
              <a:rPr lang="it-IT" sz="2000" dirty="0" smtClean="0"/>
              <a:t>			1    </a:t>
            </a:r>
            <a:r>
              <a:rPr lang="it-IT" sz="2000" dirty="0" smtClean="0"/>
              <a:t>2    3    4    5</a:t>
            </a:r>
          </a:p>
          <a:p>
            <a:pPr marL="457200" lvl="0" indent="-457200">
              <a:buFont typeface="+mj-lt"/>
              <a:buAutoNum type="arabicPeriod" startAt="6"/>
            </a:pPr>
            <a:r>
              <a:rPr lang="it-IT" sz="2000" dirty="0" smtClean="0"/>
              <a:t>È noto che l’obiettivo scelto è visualizzato nella Home.</a:t>
            </a:r>
          </a:p>
          <a:p>
            <a:r>
              <a:rPr lang="it-IT" sz="2000" dirty="0" smtClean="0"/>
              <a:t>			1    </a:t>
            </a:r>
            <a:r>
              <a:rPr lang="it-IT" sz="2000" dirty="0" smtClean="0"/>
              <a:t>2    3    4    5</a:t>
            </a:r>
            <a:endParaRPr lang="it-IT" sz="2000" dirty="0"/>
          </a:p>
        </p:txBody>
      </p:sp>
    </p:spTree>
    <p:extLst>
      <p:ext uri="{BB962C8B-B14F-4D97-AF65-F5344CB8AC3E}">
        <p14:creationId xmlns=""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7"/>
            <a:ext cx="7886700" cy="666840"/>
          </a:xfrm>
        </p:spPr>
        <p:txBody>
          <a:bodyPr>
            <a:normAutofit/>
          </a:bodyPr>
          <a:lstStyle/>
          <a:p>
            <a:r>
              <a:rPr lang="it-IT" sz="2800" b="1" dirty="0" smtClean="0">
                <a:latin typeface="Times New Roman" panose="02020603050405020304" pitchFamily="18" charset="0"/>
                <a:cs typeface="Times New Roman" panose="02020603050405020304" pitchFamily="18" charset="0"/>
              </a:rPr>
              <a:t>URL del prototipo testato</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51926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6"/>
            <a:ext cx="7886700" cy="692965"/>
          </a:xfrm>
        </p:spPr>
        <p:txBody>
          <a:bodyPr>
            <a:normAutofit/>
          </a:bodyPr>
          <a:lstStyle/>
          <a:p>
            <a:r>
              <a:rPr lang="it-IT" sz="2800" b="1" dirty="0" err="1" smtClean="0">
                <a:latin typeface="Times New Roman" panose="02020603050405020304" pitchFamily="18" charset="0"/>
                <a:cs typeface="Times New Roman" panose="02020603050405020304" pitchFamily="18" charset="0"/>
              </a:rPr>
              <a:t>Redesign</a:t>
            </a:r>
            <a:r>
              <a:rPr lang="it-IT" sz="2800" b="1" dirty="0" smtClean="0">
                <a:latin typeface="Times New Roman" panose="02020603050405020304" pitchFamily="18" charset="0"/>
                <a:cs typeface="Times New Roman" panose="02020603050405020304" pitchFamily="18" charset="0"/>
              </a:rPr>
              <a:t> di una componente del prototipo</a:t>
            </a:r>
            <a:endParaRPr lang="it-IT" sz="2800" b="1" dirty="0">
              <a:latin typeface="Times New Roman" panose="02020603050405020304" pitchFamily="18" charset="0"/>
              <a:cs typeface="Times New Roman" panose="02020603050405020304" pitchFamily="18" charset="0"/>
            </a:endParaRPr>
          </a:p>
        </p:txBody>
      </p:sp>
      <p:sp>
        <p:nvSpPr>
          <p:cNvPr id="4" name="Segnaposto contenuto 2"/>
          <p:cNvSpPr>
            <a:spLocks noGrp="1"/>
          </p:cNvSpPr>
          <p:nvPr>
            <p:ph idx="1"/>
          </p:nvPr>
        </p:nvSpPr>
        <p:spPr>
          <a:xfrm>
            <a:off x="628650" y="1825625"/>
            <a:ext cx="7886700" cy="4351338"/>
          </a:xfrm>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re-design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18011"/>
            <a:ext cx="7886700" cy="666206"/>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Plan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628650" y="1306286"/>
            <a:ext cx="7886700" cy="5249059"/>
          </a:xfrm>
        </p:spPr>
        <p:txBody>
          <a:bodyPr>
            <a:normAutofit fontScale="70000" lnSpcReduction="20000"/>
          </a:bodyPr>
          <a:lstStyle/>
          <a:p>
            <a:pPr marL="0" indent="0" algn="ctr">
              <a:lnSpc>
                <a:spcPct val="120000"/>
              </a:lnSpc>
              <a:buNone/>
            </a:pPr>
            <a:r>
              <a:rPr lang="it-IT" sz="3600" b="1" dirty="0">
                <a:latin typeface="Times New Roman" panose="02020603050405020304" pitchFamily="18" charset="0"/>
                <a:cs typeface="Times New Roman" panose="02020603050405020304" pitchFamily="18" charset="0"/>
              </a:rPr>
              <a:t>Sommario</a:t>
            </a:r>
            <a:endParaRPr lang="it-IT" sz="36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b="1" dirty="0">
                <a:latin typeface="Times New Roman" panose="02020603050405020304" pitchFamily="18" charset="0"/>
                <a:cs typeface="Times New Roman" panose="02020603050405020304" pitchFamily="18" charset="0"/>
              </a:rPr>
              <a:t>Cosa viene testato:</a:t>
            </a:r>
            <a:endParaRPr lang="it-IT" dirty="0">
              <a:latin typeface="Times New Roman" panose="02020603050405020304" pitchFamily="18" charset="0"/>
              <a:cs typeface="Times New Roman" panose="02020603050405020304" pitchFamily="18" charset="0"/>
            </a:endParaRPr>
          </a:p>
          <a:p>
            <a:pPr algn="just">
              <a:lnSpc>
                <a:spcPct val="120000"/>
              </a:lnSpc>
            </a:pPr>
            <a:r>
              <a:rPr lang="it-IT" dirty="0" smtClean="0">
                <a:latin typeface="Times New Roman" panose="02020603050405020304" pitchFamily="18" charset="0"/>
                <a:cs typeface="Times New Roman" panose="02020603050405020304" pitchFamily="18" charset="0"/>
              </a:rPr>
              <a:t>il </a:t>
            </a:r>
            <a:r>
              <a:rPr lang="it-IT" dirty="0">
                <a:latin typeface="Times New Roman" panose="02020603050405020304" pitchFamily="18" charset="0"/>
                <a:cs typeface="Times New Roman" panose="02020603050405020304" pitchFamily="18" charset="0"/>
              </a:rPr>
              <a:t>processo di </a:t>
            </a:r>
            <a:r>
              <a:rPr lang="it-IT" dirty="0" err="1">
                <a:latin typeface="Times New Roman" panose="02020603050405020304" pitchFamily="18" charset="0"/>
                <a:cs typeface="Times New Roman" panose="02020603050405020304" pitchFamily="18" charset="0"/>
              </a:rPr>
              <a:t>sign</a:t>
            </a:r>
            <a:r>
              <a:rPr lang="it-IT" dirty="0">
                <a:latin typeface="Times New Roman" panose="02020603050405020304" pitchFamily="18" charset="0"/>
                <a:cs typeface="Times New Roman" panose="02020603050405020304" pitchFamily="18" charset="0"/>
              </a:rPr>
              <a:t> up;</a:t>
            </a:r>
          </a:p>
          <a:p>
            <a:pPr algn="just">
              <a:lnSpc>
                <a:spcPct val="120000"/>
              </a:lnSpc>
            </a:pPr>
            <a:r>
              <a:rPr lang="it-IT" dirty="0">
                <a:latin typeface="Times New Roman" panose="02020603050405020304" pitchFamily="18" charset="0"/>
                <a:cs typeface="Times New Roman" panose="02020603050405020304" pitchFamily="18" charset="0"/>
              </a:rPr>
              <a:t>la fase di login;</a:t>
            </a:r>
          </a:p>
          <a:p>
            <a:pPr algn="just">
              <a:lnSpc>
                <a:spcPct val="120000"/>
              </a:lnSpc>
            </a:pPr>
            <a:r>
              <a:rPr lang="it-IT"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dirty="0">
                <a:latin typeface="Times New Roman" panose="02020603050405020304" pitchFamily="18" charset="0"/>
                <a:cs typeface="Times New Roman" panose="02020603050405020304" pitchFamily="18" charset="0"/>
              </a:rPr>
              <a:t>la navigazione attraverso le diverse schermate, quali “</a:t>
            </a:r>
            <a:r>
              <a:rPr lang="it-IT" dirty="0" err="1">
                <a:latin typeface="Times New Roman" panose="02020603050405020304" pitchFamily="18" charset="0"/>
                <a:cs typeface="Times New Roman" panose="02020603050405020304" pitchFamily="18" charset="0"/>
              </a:rPr>
              <a:t>Goals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Stats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Achievements</a:t>
            </a:r>
            <a:r>
              <a:rPr lang="it-IT" dirty="0">
                <a:latin typeface="Times New Roman" panose="02020603050405020304" pitchFamily="18" charset="0"/>
                <a:cs typeface="Times New Roman" panose="02020603050405020304" pitchFamily="18" charset="0"/>
              </a:rPr>
              <a:t>”, ecc</a:t>
            </a:r>
            <a:r>
              <a:rPr lang="it-IT" dirty="0" smtClean="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418011"/>
            <a:ext cx="7886700" cy="66620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 Testing Plan (1)</a:t>
            </a:r>
            <a:endParaRPr kumimoji="0" lang="it-IT"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418011"/>
            <a:ext cx="7886700" cy="66620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 Testing Plan (1)</a:t>
            </a:r>
            <a:endParaRPr kumimoji="0" lang="it-IT"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11033621"/>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TotalTime>
  <Words>1723</Words>
  <Application>Microsoft Office PowerPoint</Application>
  <PresentationFormat>Presentazione su schermo (4:3)</PresentationFormat>
  <Paragraphs>314</Paragraphs>
  <Slides>39</Slides>
  <Notes>0</Notes>
  <HiddenSlides>0</HiddenSlides>
  <MMClips>0</MMClips>
  <ScaleCrop>false</ScaleCrop>
  <HeadingPairs>
    <vt:vector size="4" baseType="variant">
      <vt:variant>
        <vt:lpstr>Tema</vt:lpstr>
      </vt:variant>
      <vt:variant>
        <vt:i4>1</vt:i4>
      </vt:variant>
      <vt:variant>
        <vt:lpstr>Titoli diapositive</vt:lpstr>
      </vt:variant>
      <vt:variant>
        <vt:i4>39</vt:i4>
      </vt:variant>
    </vt:vector>
  </HeadingPairs>
  <TitlesOfParts>
    <vt:vector size="40" baseType="lpstr">
      <vt:lpstr>Tema di Office</vt:lpstr>
      <vt:lpstr>   Corso di Laurea Magistrale in Ingegneria Informatica  Sistemi Cognitivi e Interazione Persona-Calcolatore  </vt:lpstr>
      <vt:lpstr>Il progetto è stato realizzato da:</vt:lpstr>
      <vt:lpstr>Obiettivo dell’app “SmokApp” </vt:lpstr>
      <vt:lpstr>URL del prototipo testato</vt:lpstr>
      <vt:lpstr>Redesign di una componente del prototipo</vt:lpstr>
      <vt:lpstr>User Testing Plan (1)</vt:lpstr>
      <vt:lpstr>Diapositiva 7</vt:lpstr>
      <vt:lpstr>Diapositiva 8</vt:lpstr>
      <vt:lpstr>User Testing Plan (2)</vt:lpstr>
      <vt:lpstr>User Testing Plan (2)</vt:lpstr>
      <vt:lpstr>Diapositiva 11</vt:lpstr>
      <vt:lpstr>Diapositiva 12</vt:lpstr>
      <vt:lpstr>Diapositiva 13</vt:lpstr>
      <vt:lpstr>User Testing Plan (6)</vt:lpstr>
      <vt:lpstr>User Testing Plan (6)</vt:lpstr>
      <vt:lpstr>User Testing Plan (6)</vt:lpstr>
      <vt:lpstr>User Testing Plan (6)</vt:lpstr>
      <vt:lpstr>User Testing Plan (6)</vt:lpstr>
      <vt:lpstr>User Testing Plan (6)</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Giuseppe</cp:lastModifiedBy>
  <cp:revision>47</cp:revision>
  <dcterms:created xsi:type="dcterms:W3CDTF">2015-06-01T20:34:49Z</dcterms:created>
  <dcterms:modified xsi:type="dcterms:W3CDTF">2015-06-03T00:44:45Z</dcterms:modified>
</cp:coreProperties>
</file>