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8" r:id="rId8"/>
    <p:sldId id="269" r:id="rId9"/>
    <p:sldId id="262" r:id="rId10"/>
    <p:sldId id="270" r:id="rId11"/>
    <p:sldId id="263" r:id="rId12"/>
    <p:sldId id="271" r:id="rId13"/>
    <p:sldId id="264" r:id="rId14"/>
    <p:sldId id="265" r:id="rId15"/>
    <p:sldId id="272" r:id="rId16"/>
    <p:sldId id="266" r:id="rId17"/>
    <p:sldId id="267"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5" r:id="rId31"/>
    <p:sldId id="285" r:id="rId32"/>
    <p:sldId id="286" r:id="rId33"/>
    <p:sldId id="287" r:id="rId34"/>
    <p:sldId id="288" r:id="rId35"/>
    <p:sldId id="289" r:id="rId36"/>
    <p:sldId id="290" r:id="rId37"/>
    <p:sldId id="291" r:id="rId38"/>
    <p:sldId id="292" r:id="rId39"/>
    <p:sldId id="293" r:id="rId40"/>
    <p:sldId id="294" r:id="rId41"/>
    <p:sldId id="298" r:id="rId42"/>
    <p:sldId id="296" r:id="rId43"/>
    <p:sldId id="300" r:id="rId44"/>
    <p:sldId id="297" r:id="rId45"/>
    <p:sldId id="299" r:id="rId4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1308"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09/06/2015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09/06/2015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09/06/2015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09/06/2015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09/06/2015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09/06/2015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09/06/2015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09/06/2015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09/06/2015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09/06/2015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09/06/2015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09/06/2015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tests/15279553/15279777/15649533/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ustinmind.com/usernote/tests/15279553/15279777/15632504/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effectLst/>
                <a:latin typeface="Times New Roman" panose="02020603050405020304" pitchFamily="18" charset="0"/>
                <a:cs typeface="Times New Roman" panose="02020603050405020304" pitchFamily="18" charset="0"/>
              </a:rPr>
              <a:t>Corso di Laurea </a:t>
            </a:r>
            <a:r>
              <a:rPr lang="it-IT" sz="2900" b="1" dirty="0" smtClean="0">
                <a:solidFill>
                  <a:schemeClr val="tx1"/>
                </a:solidFill>
                <a:effectLst/>
                <a:latin typeface="Times New Roman" panose="02020603050405020304" pitchFamily="18" charset="0"/>
                <a:cs typeface="Times New Roman" panose="02020603050405020304" pitchFamily="18" charset="0"/>
              </a:rPr>
              <a:t>Magistrale in</a:t>
            </a:r>
            <a:br>
              <a:rPr lang="it-IT" sz="2900" b="1" dirty="0" smtClean="0">
                <a:solidFill>
                  <a:schemeClr val="tx1"/>
                </a:solidFill>
                <a:effectLst/>
                <a:latin typeface="Times New Roman" panose="02020603050405020304" pitchFamily="18" charset="0"/>
                <a:cs typeface="Times New Roman" panose="02020603050405020304" pitchFamily="18" charset="0"/>
              </a:rPr>
            </a:br>
            <a:r>
              <a:rPr lang="it-IT" sz="2900" b="1" dirty="0" smtClean="0">
                <a:solidFill>
                  <a:schemeClr val="tx1"/>
                </a:solidFill>
                <a:effectLst/>
                <a:latin typeface="Times New Roman" panose="02020603050405020304" pitchFamily="18" charset="0"/>
                <a:cs typeface="Times New Roman" panose="02020603050405020304" pitchFamily="18" charset="0"/>
              </a:rPr>
              <a:t> Ingegneria </a:t>
            </a:r>
            <a:r>
              <a:rPr lang="it-IT" sz="2900" b="1" dirty="0">
                <a:solidFill>
                  <a:schemeClr val="tx1"/>
                </a:solidFill>
                <a:effectLst/>
                <a:latin typeface="Times New Roman" panose="02020603050405020304" pitchFamily="18" charset="0"/>
                <a:cs typeface="Times New Roman" panose="02020603050405020304" pitchFamily="18" charset="0"/>
              </a:rPr>
              <a:t>Informatica </a:t>
            </a:r>
            <a:r>
              <a:rPr lang="it-IT" sz="2900" dirty="0">
                <a:solidFill>
                  <a:schemeClr val="tx1"/>
                </a:solidFill>
                <a:effectLst/>
                <a:latin typeface="Times New Roman" panose="02020603050405020304" pitchFamily="18" charset="0"/>
                <a:cs typeface="Times New Roman" panose="02020603050405020304" pitchFamily="18" charset="0"/>
              </a:rPr>
              <a:t/>
            </a:r>
            <a:br>
              <a:rPr lang="it-IT" sz="2900" dirty="0">
                <a:solidFill>
                  <a:schemeClr val="tx1"/>
                </a:solidFill>
                <a:effectLst/>
                <a:latin typeface="Times New Roman" panose="02020603050405020304" pitchFamily="18" charset="0"/>
                <a:cs typeface="Times New Roman" panose="02020603050405020304" pitchFamily="18" charset="0"/>
              </a:rPr>
            </a:br>
            <a:r>
              <a:rPr lang="it-IT" sz="2900" b="1" dirty="0">
                <a:solidFill>
                  <a:schemeClr val="tx1"/>
                </a:solidFill>
                <a:effectLst/>
                <a:latin typeface="Times New Roman" panose="02020603050405020304" pitchFamily="18" charset="0"/>
                <a:cs typeface="Times New Roman" panose="02020603050405020304" pitchFamily="18" charset="0"/>
              </a:rPr>
              <a:t>Sistemi Cognitivi e </a:t>
            </a:r>
            <a:r>
              <a:rPr lang="it-IT" sz="2900" b="1" dirty="0" smtClean="0">
                <a:solidFill>
                  <a:schemeClr val="tx1"/>
                </a:solidFill>
                <a:effectLst/>
                <a:latin typeface="Times New Roman" panose="02020603050405020304" pitchFamily="18" charset="0"/>
                <a:cs typeface="Times New Roman" panose="02020603050405020304" pitchFamily="18" charset="0"/>
              </a:rPr>
              <a:t>Interazione </a:t>
            </a:r>
            <a:r>
              <a:rPr lang="it-IT" sz="2900" b="1" dirty="0">
                <a:solidFill>
                  <a:schemeClr val="tx1"/>
                </a:solidFill>
                <a:effectLst/>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61319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xmlns="" val="301103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Tree>
    <p:extLst>
      <p:ext uri="{BB962C8B-B14F-4D97-AF65-F5344CB8AC3E}">
        <p14:creationId xmlns:p14="http://schemas.microsoft.com/office/powerpoint/2010/main" xmlns=""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(7)</a:t>
            </a:r>
            <a:endParaRPr lang="it-IT" sz="2800" dirty="0"/>
          </a:p>
        </p:txBody>
      </p:sp>
    </p:spTree>
    <p:extLst>
      <p:ext uri="{BB962C8B-B14F-4D97-AF65-F5344CB8AC3E}">
        <p14:creationId xmlns:p14="http://schemas.microsoft.com/office/powerpoint/2010/main" xmlns="" val="201743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a 5, di ciascun task affrontato sulla base del grado di soddisfazione ottenuto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(8)</a:t>
            </a:r>
            <a:endParaRPr lang="it-IT" sz="2800" dirty="0"/>
          </a:p>
        </p:txBody>
      </p:sp>
    </p:spTree>
    <p:extLst>
      <p:ext uri="{BB962C8B-B14F-4D97-AF65-F5344CB8AC3E}">
        <p14:creationId xmlns:p14="http://schemas.microsoft.com/office/powerpoint/2010/main" xmlns="" val="11560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(9)</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(10)</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94007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(11)</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23523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(13)</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(14)</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xmlns=""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2"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3" name="Segnaposto contenuto 2"/>
          <p:cNvPicPr>
            <a:picLocks noGrp="1" noChangeAspect="1"/>
          </p:cNvPicPr>
          <p:nvPr>
            <p:ph sz="quarter" idx="2"/>
          </p:nvPr>
        </p:nvPicPr>
        <p:blipFill>
          <a:blip r:embed="rId3" cstate="print">
            <a:extLst>
              <a:ext uri="{28A0092B-C50C-407E-A947-70E740481C1C}">
                <a14:useLocalDpi xmlns:a14="http://schemas.microsoft.com/office/drawing/2010/main" xmlns="" val="0"/>
              </a:ext>
            </a:extLst>
          </a:blip>
          <a:stretch>
            <a:fillRect/>
          </a:stretch>
        </p:blipFill>
        <p:spPr>
          <a:xfrm>
            <a:off x="518110" y="2226469"/>
            <a:ext cx="3980072" cy="3887788"/>
          </a:xfrm>
        </p:spPr>
      </p:pic>
    </p:spTree>
    <p:extLst>
      <p:ext uri="{BB962C8B-B14F-4D97-AF65-F5344CB8AC3E}">
        <p14:creationId xmlns:p14="http://schemas.microsoft.com/office/powerpoint/2010/main" xmlns="" val="2554871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(1)</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(2)</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(3)</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(4)</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a:latin typeface="Times New Roman" panose="02020603050405020304" pitchFamily="18" charset="0"/>
                <a:cs typeface="Times New Roman" panose="02020603050405020304" pitchFamily="18" charset="0"/>
              </a:rPr>
              <a:t>(1)</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a:t>
            </a:r>
          </a:p>
          <a:p>
            <a:pPr lvl="0" algn="just"/>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(2)</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(3)</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(4)</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(5)</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(6)</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xmlns="" val="24778988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26815"/>
            <a:ext cx="8229600" cy="493647"/>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 </a:t>
            </a:r>
            <a:r>
              <a:rPr lang="it-IT" sz="2800" b="1" i="1" dirty="0" err="1">
                <a:latin typeface="Times New Roman" panose="02020603050405020304" pitchFamily="18" charset="0"/>
                <a:cs typeface="Times New Roman" panose="02020603050405020304" pitchFamily="18" charset="0"/>
              </a:rPr>
              <a:t>During</a:t>
            </a:r>
            <a:r>
              <a:rPr lang="it-IT" sz="2800" b="1" i="1" dirty="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(7)</a:t>
            </a:r>
            <a:endParaRPr lang="it-IT" sz="2800" dirty="0"/>
          </a:p>
        </p:txBody>
      </p:sp>
      <p:sp>
        <p:nvSpPr>
          <p:cNvPr id="3" name="Segnaposto contenuto 2"/>
          <p:cNvSpPr>
            <a:spLocks noGrp="1"/>
          </p:cNvSpPr>
          <p:nvPr>
            <p:ph idx="1"/>
          </p:nvPr>
        </p:nvSpPr>
        <p:spPr>
          <a:xfrm>
            <a:off x="457200" y="1429555"/>
            <a:ext cx="8229600" cy="4895045"/>
          </a:xfrm>
        </p:spPr>
        <p:txBody>
          <a:bodyPr>
            <a:normAutofit/>
          </a:bodyPr>
          <a:lstStyle/>
          <a:p>
            <a:pPr marL="0" indent="0" algn="ctr">
              <a:buNone/>
            </a:pPr>
            <a:r>
              <a:rPr lang="it-IT" sz="2500" b="1" dirty="0" smtClean="0">
                <a:latin typeface="Times New Roman" panose="02020603050405020304" pitchFamily="18" charset="0"/>
                <a:cs typeface="Times New Roman" panose="02020603050405020304" pitchFamily="18" charset="0"/>
              </a:rPr>
              <a:t>Task </a:t>
            </a:r>
            <a:r>
              <a:rPr lang="it-IT" sz="2500" b="1" dirty="0">
                <a:latin typeface="Times New Roman" panose="02020603050405020304" pitchFamily="18" charset="0"/>
                <a:cs typeface="Times New Roman" panose="02020603050405020304" pitchFamily="18" charset="0"/>
              </a:rPr>
              <a:t>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a:t>
            </a:r>
            <a:r>
              <a:rPr lang="it-IT" sz="2500" b="1" dirty="0">
                <a:latin typeface="Times New Roman" panose="02020603050405020304" pitchFamily="18" charset="0"/>
                <a:cs typeface="Times New Roman" panose="02020603050405020304" pitchFamily="18" charset="0"/>
              </a:rPr>
              <a:t>e</a:t>
            </a:r>
            <a:r>
              <a:rPr lang="it-IT" sz="2500" b="1" dirty="0" smtClean="0">
                <a:latin typeface="Times New Roman" panose="02020603050405020304" pitchFamily="18" charset="0"/>
                <a:cs typeface="Times New Roman" panose="02020603050405020304" pitchFamily="18" charset="0"/>
              </a:rPr>
              <a:t> Login</a:t>
            </a:r>
          </a:p>
          <a:p>
            <a:pPr marL="0" indent="0" algn="ctr">
              <a:buNone/>
            </a:pPr>
            <a:endParaRPr lang="it-IT" sz="2500" dirty="0">
              <a:latin typeface="Times New Roman" panose="02020603050405020304" pitchFamily="18" charset="0"/>
              <a:cs typeface="Times New Roman" panose="02020603050405020304" pitchFamily="18" charset="0"/>
            </a:endParaRP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Dalla Home aprire il menù a tendina e cliccare su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Si verrà reindirizzati nella pagina di presentazione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sul pulsante “Login”;</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Compilare i campi richiesti e cliccare su “Reset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Se l’operazione è andata a buon fine si verrà indirizzati nella pagina di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Compilare le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richieste e cliccare su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Si verrà indirizzati nella Home page nel caso in cui i dati sono stati inseriti correttamente. </a:t>
            </a:r>
          </a:p>
          <a:p>
            <a:endParaRPr lang="it-IT" dirty="0"/>
          </a:p>
        </p:txBody>
      </p:sp>
    </p:spTree>
    <p:extLst>
      <p:ext uri="{BB962C8B-B14F-4D97-AF65-F5344CB8AC3E}">
        <p14:creationId xmlns:p14="http://schemas.microsoft.com/office/powerpoint/2010/main" xmlns="" val="2428663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(8)</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(Prototipo 1):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pic>
        <p:nvPicPr>
          <p:cNvPr id="1026" name="Picture 2" descr="C:\Users\hp\Desktop\Tester1.png"/>
          <p:cNvPicPr>
            <a:picLocks noChangeAspect="1" noChangeArrowheads="1"/>
          </p:cNvPicPr>
          <p:nvPr/>
        </p:nvPicPr>
        <p:blipFill>
          <a:blip r:embed="rId2" cstate="print"/>
          <a:srcRect/>
          <a:stretch>
            <a:fillRect/>
          </a:stretch>
        </p:blipFill>
        <p:spPr bwMode="auto">
          <a:xfrm>
            <a:off x="4989422" y="1854926"/>
            <a:ext cx="3258957" cy="4777467"/>
          </a:xfrm>
          <a:prstGeom prst="rect">
            <a:avLst/>
          </a:prstGeom>
          <a:noFill/>
        </p:spPr>
      </p:pic>
    </p:spTree>
    <p:extLst>
      <p:ext uri="{BB962C8B-B14F-4D97-AF65-F5344CB8AC3E}">
        <p14:creationId xmlns:p14="http://schemas.microsoft.com/office/powerpoint/2010/main" xmlns=""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457200" y="566670"/>
            <a:ext cx="8229600" cy="54091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(9)</a:t>
            </a:r>
            <a:endParaRPr lang="it-IT" sz="2800" i="1" dirty="0"/>
          </a:p>
        </p:txBody>
      </p:sp>
      <p:sp>
        <p:nvSpPr>
          <p:cNvPr id="3" name="Segnaposto contenuto 2"/>
          <p:cNvSpPr>
            <a:spLocks noGrp="1"/>
          </p:cNvSpPr>
          <p:nvPr>
            <p:ph sz="half" idx="2"/>
          </p:nvPr>
        </p:nvSpPr>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Fase di registrazione (Prototipo 1): l’utente non è riuscito a comprendere perché non potesse completare il task in quanto 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posta in alto non è molto intuitiva</a:t>
            </a:r>
            <a:r>
              <a:rPr lang="it-IT" sz="2000" dirty="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algn="just">
              <a:buFontTx/>
              <a:buChar char="-"/>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Aggiungere una sigaretta: se l’utente clicca erroneamente sul </a:t>
            </a:r>
            <a:r>
              <a:rPr lang="it-IT" sz="2000" dirty="0">
                <a:latin typeface="Times New Roman" panose="02020603050405020304" pitchFamily="18" charset="0"/>
                <a:cs typeface="Times New Roman" panose="02020603050405020304" pitchFamily="18" charset="0"/>
              </a:rPr>
              <a:t>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non è più possibile eliminarla (limite nella gestione degli errori).</a:t>
            </a:r>
            <a:endParaRPr lang="it-IT" sz="2000" dirty="0">
              <a:latin typeface="Times New Roman" panose="02020603050405020304" pitchFamily="18" charset="0"/>
              <a:cs typeface="Times New Roman" panose="02020603050405020304" pitchFamily="18" charset="0"/>
            </a:endParaRPr>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n° 2 (Ottavio)</a:t>
            </a:r>
            <a:endParaRPr lang="it-IT" sz="2500" dirty="0" smtClean="0">
              <a:latin typeface="Times New Roman" panose="02020603050405020304" pitchFamily="18" charset="0"/>
              <a:cs typeface="Times New Roman" panose="02020603050405020304" pitchFamily="18" charset="0"/>
            </a:endParaRPr>
          </a:p>
        </p:txBody>
      </p:sp>
      <p:pic>
        <p:nvPicPr>
          <p:cNvPr id="10" name="Segnaposto contenuto 9"/>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457200" y="2580468"/>
            <a:ext cx="4038600" cy="3114701"/>
          </a:xfrm>
        </p:spPr>
      </p:pic>
    </p:spTree>
    <p:extLst>
      <p:ext uri="{BB962C8B-B14F-4D97-AF65-F5344CB8AC3E}">
        <p14:creationId xmlns:p14="http://schemas.microsoft.com/office/powerpoint/2010/main" xmlns=""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a:latin typeface="Times New Roman" panose="02020603050405020304" pitchFamily="18" charset="0"/>
                <a:cs typeface="Times New Roman" panose="02020603050405020304" pitchFamily="18" charset="0"/>
              </a:rPr>
              <a:t>(</a:t>
            </a:r>
            <a:r>
              <a:rPr lang="it-IT" sz="2800" b="1" dirty="0" smtClean="0">
                <a:latin typeface="Times New Roman" panose="02020603050405020304" pitchFamily="18" charset="0"/>
                <a:cs typeface="Times New Roman" panose="02020603050405020304" pitchFamily="18" charset="0"/>
              </a:rPr>
              <a:t>10)</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(Pamela)</a:t>
            </a:r>
            <a:endParaRPr lang="it-IT" sz="2500" dirty="0" smtClean="0">
              <a:latin typeface="Times New Roman" panose="02020603050405020304" pitchFamily="18" charset="0"/>
              <a:cs typeface="Times New Roman" panose="02020603050405020304" pitchFamily="18" charset="0"/>
            </a:endParaRPr>
          </a:p>
        </p:txBody>
      </p:sp>
      <p:sp>
        <p:nvSpPr>
          <p:cNvPr id="4" name="Rettangolo 3"/>
          <p:cNvSpPr/>
          <p:nvPr/>
        </p:nvSpPr>
        <p:spPr>
          <a:xfrm>
            <a:off x="509451" y="1841242"/>
            <a:ext cx="3801292" cy="5016758"/>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(Prototipo 1): le caselle di input non sono evidenti e la loro individuazione non è di immediata intuizione.</a:t>
            </a:r>
          </a:p>
          <a:p>
            <a:pPr lvl="0"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Aggiungere una sigaretta: dopo aver cliccato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l’utente non si accorge degli effetti della sua azione (aggiornamento del numero delle sigarette) ed è portato a ripeterla supponendo che il click non sia stato riconosciuto dal dispositivo. </a:t>
            </a:r>
            <a:r>
              <a:rPr lang="it-IT" sz="2000" dirty="0" smtClean="0">
                <a:latin typeface="Times New Roman" panose="02020603050405020304" pitchFamily="18" charset="0"/>
                <a:cs typeface="Times New Roman" panose="02020603050405020304" pitchFamily="18" charset="0"/>
                <a:sym typeface="Wingdings" pitchFamily="2" charset="2"/>
              </a:rPr>
              <a:t> Opportunità: mostrare un messaggio di conferma per l’azione effettuata.</a:t>
            </a:r>
            <a:endParaRPr lang="it-IT" sz="2000" dirty="0">
              <a:latin typeface="Times New Roman" panose="02020603050405020304" pitchFamily="18" charset="0"/>
              <a:cs typeface="Times New Roman" panose="02020603050405020304" pitchFamily="18" charset="0"/>
            </a:endParaRPr>
          </a:p>
        </p:txBody>
      </p:sp>
      <p:pic>
        <p:nvPicPr>
          <p:cNvPr id="2050" name="Picture 2" descr="C:\Users\hp\Desktop\Tester3.png"/>
          <p:cNvPicPr>
            <a:picLocks noChangeAspect="1" noChangeArrowheads="1"/>
          </p:cNvPicPr>
          <p:nvPr/>
        </p:nvPicPr>
        <p:blipFill>
          <a:blip r:embed="rId2" cstate="print"/>
          <a:srcRect/>
          <a:stretch>
            <a:fillRect/>
          </a:stretch>
        </p:blipFill>
        <p:spPr bwMode="auto">
          <a:xfrm>
            <a:off x="4687983" y="1998617"/>
            <a:ext cx="3953095" cy="4650377"/>
          </a:xfrm>
          <a:prstGeom prst="rect">
            <a:avLst/>
          </a:prstGeom>
          <a:noFill/>
        </p:spPr>
      </p:pic>
    </p:spTree>
    <p:extLst>
      <p:ext uri="{BB962C8B-B14F-4D97-AF65-F5344CB8AC3E}">
        <p14:creationId xmlns:p14="http://schemas.microsoft.com/office/powerpoint/2010/main" xmlns=""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a:latin typeface="Times New Roman" panose="02020603050405020304" pitchFamily="18" charset="0"/>
                <a:cs typeface="Times New Roman" panose="02020603050405020304" pitchFamily="18" charset="0"/>
              </a:rPr>
              <a:t>(1)</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(2)</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(3)</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(4)</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xmlns=""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(5)</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chiara </a:t>
            </a:r>
            <a:r>
              <a:rPr lang="it-IT" sz="2000" dirty="0">
                <a:latin typeface="Times New Roman" panose="02020603050405020304" pitchFamily="18" charset="0"/>
                <a:cs typeface="Times New Roman" panose="02020603050405020304" pitchFamily="18" charset="0"/>
              </a:rPr>
              <a:t>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xmlns=""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(6)</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xmlns=""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r>
              <a:rPr lang="it-IT" sz="2000"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hlinkClick r:id="rId2"/>
              </a:rPr>
              <a:t>https://www.justinmind.com/usernote/tests/15279553/15279777/15649533/index.html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2051926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(7)</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xmlns="" val="2442419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62420"/>
            <a:ext cx="8229600" cy="583799"/>
          </a:xfrm>
        </p:spPr>
        <p:txBody>
          <a:bodyPr>
            <a:normAutofit/>
          </a:bodyPr>
          <a:lstStyle/>
          <a:p>
            <a:r>
              <a:rPr lang="it-IT" sz="2800" b="1" dirty="0" smtClean="0">
                <a:latin typeface="Times New Roman" panose="02020603050405020304" pitchFamily="18" charset="0"/>
                <a:cs typeface="Times New Roman" panose="02020603050405020304" pitchFamily="18" charset="0"/>
              </a:rPr>
              <a:t>Feedback comparativo dei due prototipi testati</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Dopo aver testato anche il secondo prototipo, in particolare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è stato chiesto agli utenti quale delle due soluzioni proposte fosse migliore.</a:t>
            </a:r>
          </a:p>
          <a:p>
            <a:pPr marL="0" indent="0" algn="just">
              <a:buNone/>
            </a:pPr>
            <a:r>
              <a:rPr lang="it-IT" sz="2000" dirty="0" smtClean="0">
                <a:latin typeface="Times New Roman" panose="02020603050405020304" pitchFamily="18" charset="0"/>
                <a:cs typeface="Times New Roman" panose="02020603050405020304" pitchFamily="18" charset="0"/>
              </a:rPr>
              <a:t>Tutti e tre i valutatori hanno gradito particolarmente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in quanto permette di essere veramente guidati nel processo di registrazione di un nuovo account, grazie ai pulsanti “</a:t>
            </a:r>
            <a:r>
              <a:rPr lang="it-IT" sz="2000" dirty="0" err="1" smtClean="0">
                <a:latin typeface="Times New Roman" panose="02020603050405020304" pitchFamily="18" charset="0"/>
                <a:cs typeface="Times New Roman" panose="02020603050405020304" pitchFamily="18" charset="0"/>
              </a:rPr>
              <a:t>Next</a:t>
            </a:r>
            <a:r>
              <a:rPr lang="it-IT" sz="2000" dirty="0" smtClean="0">
                <a:latin typeface="Times New Roman" panose="02020603050405020304" pitchFamily="18" charset="0"/>
                <a:cs typeface="Times New Roman" panose="02020603050405020304" pitchFamily="18" charset="0"/>
              </a:rPr>
              <a:t>” e “</a:t>
            </a:r>
            <a:r>
              <a:rPr lang="it-IT" sz="2000" dirty="0" err="1" smtClean="0">
                <a:latin typeface="Times New Roman" panose="02020603050405020304" pitchFamily="18" charset="0"/>
                <a:cs typeface="Times New Roman" panose="02020603050405020304" pitchFamily="18" charset="0"/>
              </a:rPr>
              <a:t>Previous</a:t>
            </a:r>
            <a:r>
              <a:rPr lang="it-IT" sz="2000" dirty="0" smtClean="0">
                <a:latin typeface="Times New Roman" panose="02020603050405020304" pitchFamily="18" charset="0"/>
                <a:cs typeface="Times New Roman" panose="02020603050405020304" pitchFamily="18" charset="0"/>
              </a:rPr>
              <a:t>”,  evitando in questo modo di chiedersi per quale motivo non è possibile proseguire con l’operazione richiesta.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35187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Risultati ottenuti dall’analisi dell’</a:t>
            </a:r>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(1)</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68192"/>
            <a:ext cx="8229600" cy="4856408"/>
          </a:xfrm>
        </p:spPr>
        <p:txBody>
          <a:bodyPr>
            <a:normAutofit/>
          </a:bodyPr>
          <a:lstStyle/>
          <a:p>
            <a:pPr marL="0" indent="0" algn="just">
              <a:buClrTx/>
              <a:buNone/>
            </a:pPr>
            <a:r>
              <a:rPr lang="it-IT" sz="2000" dirty="0" smtClean="0">
                <a:latin typeface="Times New Roman" panose="02020603050405020304" pitchFamily="18" charset="0"/>
                <a:cs typeface="Times New Roman" panose="02020603050405020304" pitchFamily="18" charset="0"/>
              </a:rPr>
              <a:t>È stato possibile individuare dei difetti funzionali all’interno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che non sarebbero stati notati se non l’avessimo fatta testare ai nostri 3 utenti.</a:t>
            </a:r>
          </a:p>
          <a:p>
            <a:pPr marL="0" indent="0" algn="just">
              <a:buClrTx/>
              <a:buNone/>
            </a:pPr>
            <a:r>
              <a:rPr lang="it-IT" sz="2000" dirty="0" smtClean="0">
                <a:latin typeface="Times New Roman" panose="02020603050405020304" pitchFamily="18" charset="0"/>
                <a:cs typeface="Times New Roman" panose="02020603050405020304" pitchFamily="18" charset="0"/>
              </a:rPr>
              <a:t>In particolare ci siamo resi conto che:</a:t>
            </a:r>
          </a:p>
          <a:p>
            <a:pPr algn="just">
              <a:buClrTx/>
            </a:pPr>
            <a:r>
              <a:rPr lang="it-IT" sz="2000" dirty="0" smtClean="0">
                <a:latin typeface="Times New Roman" panose="02020603050405020304" pitchFamily="18" charset="0"/>
                <a:cs typeface="Times New Roman" panose="02020603050405020304" pitchFamily="18" charset="0"/>
              </a:rPr>
              <a:t>La procedura di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è poco intuitiva così come ci aspettavamo inizialmente (risolto con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a:t>
            </a:r>
          </a:p>
          <a:p>
            <a:pPr algn="just">
              <a:buClrTx/>
            </a:pPr>
            <a:r>
              <a:rPr lang="it-IT" sz="2000" dirty="0" smtClean="0">
                <a:latin typeface="Times New Roman" panose="02020603050405020304" pitchFamily="18" charset="0"/>
                <a:cs typeface="Times New Roman" panose="02020603050405020304" pitchFamily="18" charset="0"/>
              </a:rPr>
              <a:t>Completata la procedura di registrazione l’utente non sa bene come muoversi all’interno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a:t>
            </a:r>
          </a:p>
          <a:p>
            <a:pPr algn="just">
              <a:buClrTx/>
            </a:pPr>
            <a:r>
              <a:rPr lang="it-IT" sz="2000" dirty="0" smtClean="0">
                <a:latin typeface="Times New Roman" panose="02020603050405020304" pitchFamily="18" charset="0"/>
                <a:cs typeface="Times New Roman" panose="02020603050405020304" pitchFamily="18" charset="0"/>
              </a:rPr>
              <a:t>Il pulsante </a:t>
            </a:r>
            <a:r>
              <a:rPr lang="it-IT" sz="2000" dirty="0">
                <a:latin typeface="Times New Roman" panose="02020603050405020304" pitchFamily="18" charset="0"/>
                <a:cs typeface="Times New Roman" panose="02020603050405020304" pitchFamily="18" charset="0"/>
              </a:rPr>
              <a:t>“</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permette solo di aggiungere sigarette senza tener conto di possibili errori commessi dall’utente;</a:t>
            </a:r>
          </a:p>
          <a:p>
            <a:pPr algn="just">
              <a:buClrTx/>
            </a:pPr>
            <a:r>
              <a:rPr lang="it-IT" sz="2000" dirty="0" smtClean="0">
                <a:latin typeface="Times New Roman" panose="02020603050405020304" pitchFamily="18" charset="0"/>
                <a:cs typeface="Times New Roman" panose="02020603050405020304" pitchFamily="18" charset="0"/>
              </a:rPr>
              <a:t>Mancanza di un messaggio che confermi l’avvenuto click del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della Home, nonché la necessità di rendere più evidente l’indicazione del risultato prodotto da questa azione;</a:t>
            </a:r>
          </a:p>
          <a:p>
            <a:pPr algn="just">
              <a:buClrTx/>
            </a:pPr>
            <a:r>
              <a:rPr lang="it-IT" sz="2000" dirty="0" smtClean="0">
                <a:latin typeface="Times New Roman" panose="02020603050405020304" pitchFamily="18" charset="0"/>
                <a:cs typeface="Times New Roman" panose="02020603050405020304" pitchFamily="18" charset="0"/>
              </a:rPr>
              <a:t>Difficoltà nel trovare la schermata “Progress” tranne in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a:t>
            </a:r>
          </a:p>
          <a:p>
            <a:pPr algn="just">
              <a:buClrTx/>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580206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Risultati ottenuti dall’analisi dell’</a:t>
            </a:r>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(2)</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2009104"/>
            <a:ext cx="8229600" cy="4315496"/>
          </a:xfrm>
        </p:spPr>
        <p:txBody>
          <a:bodyPr>
            <a:normAutofit/>
          </a:bodyPr>
          <a:lstStyle/>
          <a:p>
            <a:pPr marL="0" indent="0" algn="just">
              <a:buClrTx/>
              <a:buNone/>
            </a:pPr>
            <a:r>
              <a:rPr lang="it-IT" sz="2000" dirty="0" smtClean="0">
                <a:latin typeface="Times New Roman" panose="02020603050405020304" pitchFamily="18" charset="0"/>
                <a:cs typeface="Times New Roman" panose="02020603050405020304" pitchFamily="18" charset="0"/>
              </a:rPr>
              <a:t>Attraverso </a:t>
            </a:r>
            <a:r>
              <a:rPr lang="it-IT" sz="2000" dirty="0" err="1" smtClean="0">
                <a:latin typeface="Times New Roman" panose="02020603050405020304" pitchFamily="18" charset="0"/>
                <a:cs typeface="Times New Roman" panose="02020603050405020304" pitchFamily="18" charset="0"/>
              </a:rPr>
              <a:t>l’user</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abbiamo inoltre potuto verificare come diversi elementi dell’applicazione hanno prodotto un certo grado di soddisfazione nei confronti degli utenti.</a:t>
            </a:r>
          </a:p>
          <a:p>
            <a:pPr marL="0" indent="0" algn="just">
              <a:buClrTx/>
              <a:buNone/>
            </a:pPr>
            <a:r>
              <a:rPr lang="it-IT" sz="2000" dirty="0" smtClean="0">
                <a:latin typeface="Times New Roman" panose="02020603050405020304" pitchFamily="18" charset="0"/>
                <a:cs typeface="Times New Roman" panose="02020603050405020304" pitchFamily="18" charset="0"/>
              </a:rPr>
              <a:t>In particolare:</a:t>
            </a:r>
          </a:p>
          <a:p>
            <a:pPr algn="just">
              <a:buClrTx/>
            </a:pPr>
            <a:r>
              <a:rPr lang="it-IT" sz="2000" dirty="0" smtClean="0">
                <a:latin typeface="Times New Roman" panose="02020603050405020304" pitchFamily="18" charset="0"/>
                <a:cs typeface="Times New Roman" panose="02020603050405020304" pitchFamily="18" charset="0"/>
              </a:rPr>
              <a:t>L’interfaccia grafica, inclusi tema e icone, è risultata piacevole;</a:t>
            </a:r>
          </a:p>
          <a:p>
            <a:pPr algn="just">
              <a:buClrTx/>
            </a:pPr>
            <a:r>
              <a:rPr lang="it-IT" sz="2000" dirty="0" smtClean="0">
                <a:latin typeface="Times New Roman" panose="02020603050405020304" pitchFamily="18" charset="0"/>
                <a:cs typeface="Times New Roman" panose="02020603050405020304" pitchFamily="18" charset="0"/>
              </a:rPr>
              <a:t>I controlli dei dati effettuati dall’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(le spunte        e       ) hanno dato agli utenti un grande senso di sicurezza durante la fase di registrazione;</a:t>
            </a:r>
          </a:p>
          <a:p>
            <a:pPr algn="just">
              <a:buClrTx/>
            </a:pPr>
            <a:r>
              <a:rPr lang="it-IT" sz="2000" dirty="0" smtClean="0">
                <a:latin typeface="Times New Roman" panose="02020603050405020304" pitchFamily="18" charset="0"/>
                <a:cs typeface="Times New Roman" panose="02020603050405020304" pitchFamily="18" charset="0"/>
              </a:rPr>
              <a:t>I collegamenti tra le varie schermate sono risultati idonei.</a:t>
            </a: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pic>
        <p:nvPicPr>
          <p:cNvPr id="1028" name="Picture 4" descr="C:\Users\hp\Desktop\spunta_verde.gif"/>
          <p:cNvPicPr>
            <a:picLocks noChangeAspect="1" noChangeArrowheads="1"/>
          </p:cNvPicPr>
          <p:nvPr/>
        </p:nvPicPr>
        <p:blipFill>
          <a:blip r:embed="rId2" cstate="print"/>
          <a:srcRect/>
          <a:stretch>
            <a:fillRect/>
          </a:stretch>
        </p:blipFill>
        <p:spPr bwMode="auto">
          <a:xfrm>
            <a:off x="5883162" y="3838246"/>
            <a:ext cx="253774" cy="253774"/>
          </a:xfrm>
          <a:prstGeom prst="rect">
            <a:avLst/>
          </a:prstGeom>
          <a:noFill/>
        </p:spPr>
      </p:pic>
      <p:pic>
        <p:nvPicPr>
          <p:cNvPr id="1029" name="Picture 5" descr="C:\Users\hp\Desktop\icona_X_G.gif"/>
          <p:cNvPicPr>
            <a:picLocks noChangeAspect="1" noChangeArrowheads="1"/>
          </p:cNvPicPr>
          <p:nvPr/>
        </p:nvPicPr>
        <p:blipFill>
          <a:blip r:embed="rId3" cstate="print"/>
          <a:srcRect/>
          <a:stretch>
            <a:fillRect/>
          </a:stretch>
        </p:blipFill>
        <p:spPr bwMode="auto">
          <a:xfrm>
            <a:off x="6531875" y="3838246"/>
            <a:ext cx="214721" cy="214721"/>
          </a:xfrm>
          <a:prstGeom prst="rect">
            <a:avLst/>
          </a:prstGeom>
          <a:noFill/>
        </p:spPr>
      </p:pic>
    </p:spTree>
    <p:extLst>
      <p:ext uri="{BB962C8B-B14F-4D97-AF65-F5344CB8AC3E}">
        <p14:creationId xmlns:p14="http://schemas.microsoft.com/office/powerpoint/2010/main" xmlns="" val="1058020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 (1)</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867437"/>
            <a:ext cx="8229600" cy="4457163"/>
          </a:xfrm>
        </p:spPr>
        <p:txBody>
          <a:bodyPr>
            <a:normAutofit/>
          </a:bodyPr>
          <a:lstStyle/>
          <a:p>
            <a:pPr algn="just">
              <a:buClrTx/>
            </a:pPr>
            <a:r>
              <a:rPr lang="it-IT" sz="2000" dirty="0">
                <a:latin typeface="Times New Roman" panose="02020603050405020304" pitchFamily="18" charset="0"/>
                <a:cs typeface="Times New Roman" panose="02020603050405020304" pitchFamily="18" charset="0"/>
              </a:rPr>
              <a:t>Rendere più intuitiva la compilazione dei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del </a:t>
            </a:r>
            <a:r>
              <a:rPr lang="it-IT" sz="2000" dirty="0" err="1">
                <a:latin typeface="Times New Roman" panose="02020603050405020304" pitchFamily="18" charset="0"/>
                <a:cs typeface="Times New Roman" panose="02020603050405020304" pitchFamily="18" charset="0"/>
              </a:rPr>
              <a:t>sign</a:t>
            </a:r>
            <a:r>
              <a:rPr lang="it-IT" sz="2000" dirty="0">
                <a:latin typeface="Times New Roman" panose="02020603050405020304" pitchFamily="18" charset="0"/>
                <a:cs typeface="Times New Roman" panose="02020603050405020304" pitchFamily="18" charset="0"/>
              </a:rPr>
              <a:t> up, </a:t>
            </a:r>
            <a:r>
              <a:rPr lang="it-IT" sz="2000" dirty="0" smtClean="0">
                <a:latin typeface="Times New Roman" panose="02020603050405020304" pitchFamily="18" charset="0"/>
                <a:cs typeface="Times New Roman" panose="02020603050405020304" pitchFamily="18" charset="0"/>
              </a:rPr>
              <a:t>affinché </a:t>
            </a:r>
            <a:r>
              <a:rPr lang="it-IT" sz="2000" dirty="0">
                <a:latin typeface="Times New Roman" panose="02020603050405020304" pitchFamily="18" charset="0"/>
                <a:cs typeface="Times New Roman" panose="02020603050405020304" pitchFamily="18" charset="0"/>
              </a:rPr>
              <a:t>l'utente possa comprendere </a:t>
            </a:r>
            <a:r>
              <a:rPr lang="it-IT" sz="2000" dirty="0" smtClean="0">
                <a:latin typeface="Times New Roman" panose="02020603050405020304" pitchFamily="18" charset="0"/>
                <a:cs typeface="Times New Roman" panose="02020603050405020304" pitchFamily="18" charset="0"/>
              </a:rPr>
              <a:t>perché </a:t>
            </a:r>
            <a:r>
              <a:rPr lang="it-IT" sz="2000" dirty="0">
                <a:latin typeface="Times New Roman" panose="02020603050405020304" pitchFamily="18" charset="0"/>
                <a:cs typeface="Times New Roman" panose="02020603050405020304" pitchFamily="18" charset="0"/>
              </a:rPr>
              <a:t>alcuni dati non sono stati accettati o </a:t>
            </a:r>
            <a:r>
              <a:rPr lang="it-IT" sz="2000" dirty="0" smtClean="0">
                <a:latin typeface="Times New Roman" panose="02020603050405020304" pitchFamily="18" charset="0"/>
                <a:cs typeface="Times New Roman" panose="02020603050405020304" pitchFamily="18" charset="0"/>
              </a:rPr>
              <a:t>perché </a:t>
            </a:r>
            <a:r>
              <a:rPr lang="it-IT" sz="2000" dirty="0">
                <a:latin typeface="Times New Roman" panose="02020603050405020304" pitchFamily="18" charset="0"/>
                <a:cs typeface="Times New Roman" panose="02020603050405020304" pitchFamily="18" charset="0"/>
              </a:rPr>
              <a:t>non è possibile completare la </a:t>
            </a:r>
            <a:r>
              <a:rPr lang="it-IT" sz="2000" dirty="0" smtClean="0">
                <a:latin typeface="Times New Roman" panose="02020603050405020304" pitchFamily="18" charset="0"/>
                <a:cs typeface="Times New Roman" panose="02020603050405020304" pitchFamily="18" charset="0"/>
              </a:rPr>
              <a:t>registrazione (già fatto nel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a:t>
            </a:r>
            <a:endParaRPr lang="it-IT" sz="2000" dirty="0">
              <a:latin typeface="Times New Roman" panose="02020603050405020304" pitchFamily="18" charset="0"/>
              <a:cs typeface="Times New Roman" panose="02020603050405020304" pitchFamily="18" charset="0"/>
            </a:endParaRPr>
          </a:p>
          <a:p>
            <a:pPr algn="just">
              <a:buClrTx/>
            </a:pPr>
            <a:r>
              <a:rPr lang="it-IT" sz="2000" dirty="0">
                <a:latin typeface="Times New Roman" panose="02020603050405020304" pitchFamily="18" charset="0"/>
                <a:cs typeface="Times New Roman" panose="02020603050405020304" pitchFamily="18" charset="0"/>
              </a:rPr>
              <a:t>Aggiungere delle indicazioni su come gestire e usare 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al primo utilizzo (tour), in quanto l'utente potrebbe non aver ben chiare le funzionalità offerte;</a:t>
            </a:r>
          </a:p>
          <a:p>
            <a:pPr algn="just">
              <a:buClrTx/>
            </a:pPr>
            <a:r>
              <a:rPr lang="it-IT" sz="2000" dirty="0">
                <a:latin typeface="Times New Roman" panose="02020603050405020304" pitchFamily="18" charset="0"/>
                <a:cs typeface="Times New Roman" panose="02020603050405020304" pitchFamily="18" charset="0"/>
              </a:rPr>
              <a:t>Quando viene aggiunta una sigaretta rendere più evidente il risultato dell'azione (aggiungere un eventuale messaggio di </a:t>
            </a:r>
            <a:r>
              <a:rPr lang="it-IT" sz="2000" dirty="0" smtClean="0">
                <a:latin typeface="Times New Roman" panose="02020603050405020304" pitchFamily="18" charset="0"/>
                <a:cs typeface="Times New Roman" panose="02020603050405020304" pitchFamily="18" charset="0"/>
              </a:rPr>
              <a:t>conferma</a:t>
            </a:r>
            <a:r>
              <a:rPr lang="it-IT" sz="2000" dirty="0">
                <a:latin typeface="Times New Roman" panose="02020603050405020304" pitchFamily="18" charset="0"/>
                <a:cs typeface="Times New Roman" panose="02020603050405020304" pitchFamily="18" charset="0"/>
              </a:rPr>
              <a:t>), in quanto l'utente nel caso in cui avesse cliccato inavvertitamente sul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non </a:t>
            </a:r>
            <a:r>
              <a:rPr lang="it-IT" sz="2000" dirty="0" smtClean="0">
                <a:latin typeface="Times New Roman" panose="02020603050405020304" pitchFamily="18" charset="0"/>
                <a:cs typeface="Times New Roman" panose="02020603050405020304" pitchFamily="18" charset="0"/>
              </a:rPr>
              <a:t>ha la possibilità di annullare l’operazione;</a:t>
            </a:r>
            <a:endParaRPr lang="it-IT" sz="2000" dirty="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940305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algn="just">
              <a:buClrTx/>
            </a:pPr>
            <a:r>
              <a:rPr lang="it-IT" sz="2000" dirty="0">
                <a:latin typeface="Times New Roman" panose="02020603050405020304" pitchFamily="18" charset="0"/>
                <a:cs typeface="Times New Roman" panose="02020603050405020304" pitchFamily="18" charset="0"/>
              </a:rPr>
              <a:t>Possibilità di accedere come Guest all'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in modo che l'utente possa farsi un'idea su come essa funzioni prima ancora di registrarsi;</a:t>
            </a:r>
          </a:p>
          <a:p>
            <a:pPr algn="just">
              <a:buClrTx/>
            </a:pPr>
            <a:r>
              <a:rPr lang="it-IT" sz="2000" dirty="0">
                <a:latin typeface="Times New Roman" panose="02020603050405020304" pitchFamily="18" charset="0"/>
                <a:cs typeface="Times New Roman" panose="02020603050405020304" pitchFamily="18" charset="0"/>
              </a:rPr>
              <a:t>Rendere il pulsante “Progress” più visibile, in quanto l’utente potrebbe non capire immediatamente dove si trovi e pensare che la schermata sia accessibile solo tramite “</a:t>
            </a:r>
            <a:r>
              <a:rPr lang="it-IT" sz="2000" dirty="0" err="1">
                <a:latin typeface="Times New Roman" panose="02020603050405020304" pitchFamily="18" charset="0"/>
                <a:cs typeface="Times New Roman" panose="02020603050405020304" pitchFamily="18" charset="0"/>
              </a:rPr>
              <a:t>Goals</a:t>
            </a:r>
            <a:r>
              <a:rPr lang="it-IT" sz="2000" dirty="0">
                <a:latin typeface="Times New Roman" panose="02020603050405020304" pitchFamily="18" charset="0"/>
                <a:cs typeface="Times New Roman" panose="02020603050405020304" pitchFamily="18" charset="0"/>
              </a:rPr>
              <a:t>”;  </a:t>
            </a:r>
          </a:p>
          <a:p>
            <a:pPr algn="just">
              <a:buClrTx/>
            </a:pPr>
            <a:r>
              <a:rPr lang="it-IT" sz="2000" dirty="0">
                <a:latin typeface="Times New Roman" panose="02020603050405020304" pitchFamily="18" charset="0"/>
                <a:cs typeface="Times New Roman" panose="02020603050405020304" pitchFamily="18" charset="0"/>
              </a:rPr>
              <a:t>Per ogni obiettivo selezionato visualizzare delle spiegazioni dettagliate sulle modalità con cui si può vincere il relativo premio;</a:t>
            </a:r>
          </a:p>
          <a:p>
            <a:pPr algn="just">
              <a:buClrTx/>
            </a:pPr>
            <a:r>
              <a:rPr lang="it-IT" sz="2000" dirty="0">
                <a:latin typeface="Times New Roman" panose="02020603050405020304" pitchFamily="18" charset="0"/>
                <a:cs typeface="Times New Roman" panose="02020603050405020304" pitchFamily="18" charset="0"/>
              </a:rPr>
              <a:t>Suggerire periodicamente all'utente di cambiare il tipo di sigarette utilizzate in modo da portarlo gradualmente a fumare marche sempre più leggere.</a:t>
            </a:r>
          </a:p>
          <a:p>
            <a:pPr marL="0" indent="0">
              <a:buNone/>
            </a:pPr>
            <a:endParaRPr lang="it-IT" dirty="0"/>
          </a:p>
        </p:txBody>
      </p:sp>
      <p:sp>
        <p:nvSpPr>
          <p:cNvPr id="4"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 (2)</a:t>
            </a:r>
            <a:endParaRPr lang="it-IT"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5353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a:latin typeface="Times New Roman" panose="02020603050405020304" pitchFamily="18" charset="0"/>
                <a:cs typeface="Times New Roman" panose="02020603050405020304" pitchFamily="18" charset="0"/>
              </a:rPr>
              <a:t>S</a:t>
            </a:r>
            <a:r>
              <a:rPr lang="it-IT" sz="2000" dirty="0" smtClean="0">
                <a:latin typeface="Times New Roman" panose="02020603050405020304" pitchFamily="18" charset="0"/>
                <a:cs typeface="Times New Roman" panose="02020603050405020304" pitchFamily="18" charset="0"/>
              </a:rPr>
              <a:t>i è deciso di effettuare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riguardante la procedura di registrazione di un nuovo utente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in quanto si è ritenuto che sia una funzionalità di base necessaria per il funzionamento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e che possa essere quella che crei maggiori difficoltà di comprensione negli utenti.</a:t>
            </a:r>
          </a:p>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di una sua componente cliccando sul seguente link</a:t>
            </a:r>
            <a:r>
              <a:rPr lang="it-IT" sz="2000" dirty="0" smtClean="0">
                <a:latin typeface="Times New Roman" panose="02020603050405020304" pitchFamily="18" charset="0"/>
                <a:cs typeface="Times New Roman" panose="02020603050405020304" pitchFamily="18" charset="0"/>
              </a:rPr>
              <a:t>:</a:t>
            </a:r>
          </a:p>
          <a:p>
            <a:pPr marL="0" indent="0" algn="just">
              <a:buNone/>
            </a:pPr>
            <a:endParaRPr lang="it-IT" sz="2000" dirty="0" smtClean="0">
              <a:latin typeface="Times New Roman" panose="02020603050405020304" pitchFamily="18" charset="0"/>
              <a:cs typeface="Times New Roman" panose="02020603050405020304" pitchFamily="18" charset="0"/>
            </a:endParaRPr>
          </a:p>
          <a:p>
            <a:pPr marL="0" indent="0">
              <a:buNone/>
            </a:pPr>
            <a:r>
              <a:rPr lang="it-IT" sz="2000" dirty="0" smtClean="0">
                <a:latin typeface="Times New Roman" panose="02020603050405020304" pitchFamily="18" charset="0"/>
                <a:cs typeface="Times New Roman" panose="02020603050405020304" pitchFamily="18" charset="0"/>
                <a:hlinkClick r:id="rId2"/>
              </a:rPr>
              <a:t>https://www.justinmind.com/usernote/tests/15279553/15279777/15632504/index.html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530745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p14="http://schemas.microsoft.com/office/powerpoint/2010/main" xmlns="" val="1113760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smtClean="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dell‘User </a:t>
            </a:r>
            <a:r>
              <a:rPr lang="it-IT" sz="2000" dirty="0" err="1">
                <a:latin typeface="Times New Roman" panose="02020603050405020304" pitchFamily="18" charset="0"/>
                <a:cs typeface="Times New Roman" panose="02020603050405020304" pitchFamily="18" charset="0"/>
              </a:rPr>
              <a:t>T</a:t>
            </a:r>
            <a:r>
              <a:rPr lang="it-IT" sz="2000" dirty="0" err="1" smtClean="0">
                <a:latin typeface="Times New Roman" panose="02020603050405020304" pitchFamily="18" charset="0"/>
                <a:cs typeface="Times New Roman" panose="02020603050405020304" pitchFamily="18" charset="0"/>
              </a:rPr>
              <a: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769</TotalTime>
  <Words>3076</Words>
  <Application>Microsoft Office PowerPoint</Application>
  <PresentationFormat>Presentazione su schermo (4:3)</PresentationFormat>
  <Paragraphs>421</Paragraphs>
  <Slides>45</Slides>
  <Notes>0</Notes>
  <HiddenSlides>0</HiddenSlides>
  <MMClips>0</MMClips>
  <ScaleCrop>false</ScaleCrop>
  <HeadingPairs>
    <vt:vector size="4" baseType="variant">
      <vt:variant>
        <vt:lpstr>Tema</vt:lpstr>
      </vt:variant>
      <vt:variant>
        <vt:i4>1</vt:i4>
      </vt:variant>
      <vt:variant>
        <vt:lpstr>Titoli diapositive</vt:lpstr>
      </vt:variant>
      <vt:variant>
        <vt:i4>45</vt:i4>
      </vt:variant>
    </vt:vector>
  </HeadingPairs>
  <TitlesOfParts>
    <vt:vector size="46" baseType="lpstr">
      <vt:lpstr>Equinozio</vt:lpstr>
      <vt:lpstr>   Corso di Laurea Magistrale in  Ingegneria Informatica  Sistemi Cognitivi e Interazione Persona-Calcolatore  </vt:lpstr>
      <vt:lpstr>Diapositiva 2</vt:lpstr>
      <vt:lpstr>Obiettivo dell’app “SmokApp” </vt:lpstr>
      <vt:lpstr>Diapositiva 4</vt:lpstr>
      <vt:lpstr>Diapositiva 5</vt:lpstr>
      <vt:lpstr>User Testing Plan (1)</vt:lpstr>
      <vt:lpstr>User Testing Plan (2)</vt:lpstr>
      <vt:lpstr>User Testing Plan (3)</vt:lpstr>
      <vt:lpstr>User Testing Plan (4)</vt:lpstr>
      <vt:lpstr>User Testing Plan (5)</vt:lpstr>
      <vt:lpstr>User Testing Plan (6)</vt:lpstr>
      <vt:lpstr>User Testing Plan (7)</vt:lpstr>
      <vt:lpstr>User Testing Plan (8)</vt:lpstr>
      <vt:lpstr>User Testing Plan (9)</vt:lpstr>
      <vt:lpstr>User Testing Plan (10)</vt:lpstr>
      <vt:lpstr>User Testing Plan (11)</vt:lpstr>
      <vt:lpstr>User Testing Plan (12)</vt:lpstr>
      <vt:lpstr>User Testing Plan (13)</vt:lpstr>
      <vt:lpstr>User Testing Plan (14)</vt:lpstr>
      <vt:lpstr>User testing – Before the test (1)</vt:lpstr>
      <vt:lpstr>User testing – Before the test (2)</vt:lpstr>
      <vt:lpstr>User testing – Before the test (3)</vt:lpstr>
      <vt:lpstr>User testing – Before the test (4)</vt:lpstr>
      <vt:lpstr>User testing – During the test (1)</vt:lpstr>
      <vt:lpstr>User testing – During the test (2)</vt:lpstr>
      <vt:lpstr>User testing – During the test (3)</vt:lpstr>
      <vt:lpstr>User testing – During the test (4)</vt:lpstr>
      <vt:lpstr>User testing – During the test (5)</vt:lpstr>
      <vt:lpstr>User testing – During the test (6)</vt:lpstr>
      <vt:lpstr>User testing – During the test (7)</vt:lpstr>
      <vt:lpstr>User testing – During the test (8)</vt:lpstr>
      <vt:lpstr>User testing – During the test (9)</vt:lpstr>
      <vt:lpstr>User testing – During the test (10)</vt:lpstr>
      <vt:lpstr>User testing – After the test (1)</vt:lpstr>
      <vt:lpstr>User testing – After the test (2)</vt:lpstr>
      <vt:lpstr>User testing – After the test (3)</vt:lpstr>
      <vt:lpstr>User testing – After the test (4)</vt:lpstr>
      <vt:lpstr>User testing – After the test (5)</vt:lpstr>
      <vt:lpstr>User testing – After the test (6)</vt:lpstr>
      <vt:lpstr>User testing – After the test (7)</vt:lpstr>
      <vt:lpstr>Feedback comparativo dei due prototipi testati</vt:lpstr>
      <vt:lpstr>Risultati ottenuti dall’analisi dell’User Testing (1)</vt:lpstr>
      <vt:lpstr>Risultati ottenuti dall’analisi dell’User Testing (2)</vt:lpstr>
      <vt:lpstr>Lista dei cambiamenti da apportare (1)</vt:lpstr>
      <vt:lpstr>Lista dei cambiamenti da apportare (2)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Giuseppe</cp:lastModifiedBy>
  <cp:revision>94</cp:revision>
  <dcterms:created xsi:type="dcterms:W3CDTF">2015-06-01T20:34:49Z</dcterms:created>
  <dcterms:modified xsi:type="dcterms:W3CDTF">2015-06-09T20:47:22Z</dcterms:modified>
</cp:coreProperties>
</file>