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8" r:id="rId42"/>
    <p:sldId id="296" r:id="rId43"/>
    <p:sldId id="300" r:id="rId44"/>
    <p:sldId id="297" r:id="rId45"/>
    <p:sldId id="299" r:id="rId4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81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06/06/2015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652734/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60605/inde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xmlns=""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xmlns=""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xmlns=""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xmlns=""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xmlns="" val="0"/>
              </a:ext>
            </a:extLst>
          </a:blip>
          <a:stretch>
            <a:fillRect/>
          </a:stretch>
        </p:blipFill>
        <p:spPr>
          <a:xfrm>
            <a:off x="518110" y="2226469"/>
            <a:ext cx="3980072" cy="3887788"/>
          </a:xfrm>
        </p:spPr>
      </p:pic>
    </p:spTree>
    <p:extLst>
      <p:ext uri="{BB962C8B-B14F-4D97-AF65-F5344CB8AC3E}">
        <p14:creationId xmlns:p14="http://schemas.microsoft.com/office/powerpoint/2010/main" xmlns=""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xmlns=""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xmlns=""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xmlns=""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57200" y="2580468"/>
            <a:ext cx="4038600" cy="3114701"/>
          </a:xfrm>
        </p:spPr>
      </p:pic>
    </p:spTree>
    <p:extLst>
      <p:ext uri="{BB962C8B-B14F-4D97-AF65-F5344CB8AC3E}">
        <p14:creationId xmlns:p14="http://schemas.microsoft.com/office/powerpoint/2010/main" xmlns=""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le caselle di input non sono evidenti e la loro individuazione non è di immediata intuizione.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xmlns=""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xmlns=""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https://www.justinmind.com/usernote/prototypes/15258068/15260565/15652734/index.html#/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maggiori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https://www.justinmind.com/usernote/prototypes/15258068/15260565/15660605/index.html#/</a:t>
            </a:r>
            <a:r>
              <a:rPr lang="it-IT" sz="2000" dirty="0" smtClean="0">
                <a:latin typeface="Times New Roman" panose="02020603050405020304" pitchFamily="18" charset="0"/>
                <a:cs typeface="Times New Roman" panose="02020603050405020304" pitchFamily="18" charset="0"/>
                <a:hlinkClick r:id="rId2"/>
              </a:rPr>
              <a:t>screens/d12245cc-1680-458d-89dd-4f0d7fb22724</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È stato possibile individuare dei difetti funzionali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che non sarebbero stati notati se </a:t>
            </a:r>
            <a:r>
              <a:rPr lang="it-IT" sz="2000" dirty="0" smtClean="0">
                <a:latin typeface="Times New Roman" panose="02020603050405020304" pitchFamily="18" charset="0"/>
                <a:cs typeface="Times New Roman" panose="02020603050405020304" pitchFamily="18" charset="0"/>
              </a:rPr>
              <a:t>non l’avessimo </a:t>
            </a:r>
            <a:r>
              <a:rPr lang="it-IT" sz="2000" dirty="0" smtClean="0">
                <a:latin typeface="Times New Roman" panose="02020603050405020304" pitchFamily="18" charset="0"/>
                <a:cs typeface="Times New Roman" panose="02020603050405020304" pitchFamily="18" charset="0"/>
              </a:rPr>
              <a:t>fatta testare ai nostri 3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 ci siamo resi conto che:</a:t>
            </a:r>
          </a:p>
          <a:p>
            <a:pPr algn="just">
              <a:buClrTx/>
            </a:pPr>
            <a:r>
              <a:rPr lang="it-IT" sz="2000" dirty="0" smtClean="0">
                <a:latin typeface="Times New Roman" panose="02020603050405020304" pitchFamily="18" charset="0"/>
                <a:cs typeface="Times New Roman" panose="02020603050405020304" pitchFamily="18" charset="0"/>
              </a:rPr>
              <a:t>La procedura di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poco intuitiva (risolto con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Completata la procedura di registrazione l’utente non sa bene come muoversi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Il pulsante </a:t>
            </a:r>
            <a:r>
              <a:rPr lang="it-IT" sz="2000" dirty="0">
                <a:latin typeface="Times New Roman" panose="02020603050405020304" pitchFamily="18" charset="0"/>
                <a:cs typeface="Times New Roman" panose="02020603050405020304" pitchFamily="18" charset="0"/>
              </a:rPr>
              <a:t>“</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permette solo di aggiungere sigarette senza tener conto di possibili errori commessi dall’utente;</a:t>
            </a:r>
          </a:p>
          <a:p>
            <a:pPr algn="just">
              <a:buClrTx/>
            </a:pPr>
            <a:r>
              <a:rPr lang="it-IT" sz="2000" dirty="0" smtClean="0">
                <a:latin typeface="Times New Roman" panose="02020603050405020304" pitchFamily="18" charset="0"/>
                <a:cs typeface="Times New Roman" panose="02020603050405020304" pitchFamily="18" charset="0"/>
              </a:rPr>
              <a:t>Mancanza </a:t>
            </a:r>
            <a:r>
              <a:rPr lang="it-IT" sz="2000" dirty="0" smtClean="0">
                <a:latin typeface="Times New Roman" panose="02020603050405020304" pitchFamily="18" charset="0"/>
                <a:cs typeface="Times New Roman" panose="02020603050405020304" pitchFamily="18" charset="0"/>
              </a:rPr>
              <a:t>di </a:t>
            </a:r>
            <a:r>
              <a:rPr lang="it-IT" sz="2000" dirty="0" smtClean="0">
                <a:latin typeface="Times New Roman" panose="02020603050405020304" pitchFamily="18" charset="0"/>
                <a:cs typeface="Times New Roman" panose="02020603050405020304" pitchFamily="18" charset="0"/>
              </a:rPr>
              <a:t>un messaggio che confermi l’avvenuto click </a:t>
            </a:r>
            <a:r>
              <a:rPr lang="it-IT" sz="2000" dirty="0" smtClean="0">
                <a:latin typeface="Times New Roman" panose="02020603050405020304" pitchFamily="18" charset="0"/>
                <a:cs typeface="Times New Roman" panose="02020603050405020304" pitchFamily="18" charset="0"/>
              </a:rPr>
              <a:t>del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della Home, nonché la necessità di rendere più evidente l’</a:t>
            </a:r>
            <a:r>
              <a:rPr lang="it-IT" sz="2000" dirty="0" smtClean="0">
                <a:latin typeface="Times New Roman" panose="02020603050405020304" pitchFamily="18" charset="0"/>
                <a:cs typeface="Times New Roman" panose="02020603050405020304" pitchFamily="18" charset="0"/>
              </a:rPr>
              <a:t>indicazione </a:t>
            </a:r>
            <a:r>
              <a:rPr lang="it-IT" sz="2000" dirty="0" smtClean="0">
                <a:latin typeface="Times New Roman" panose="02020603050405020304" pitchFamily="18" charset="0"/>
                <a:cs typeface="Times New Roman" panose="02020603050405020304" pitchFamily="18" charset="0"/>
              </a:rPr>
              <a:t>del risultato prodotto </a:t>
            </a:r>
            <a:r>
              <a:rPr lang="it-IT" sz="2000" dirty="0" smtClean="0">
                <a:latin typeface="Times New Roman" panose="02020603050405020304" pitchFamily="18" charset="0"/>
                <a:cs typeface="Times New Roman" panose="02020603050405020304" pitchFamily="18" charset="0"/>
              </a:rPr>
              <a:t>da questa azione;</a:t>
            </a:r>
            <a:endParaRPr lang="it-IT" sz="2000" dirty="0" smtClean="0">
              <a:latin typeface="Times New Roman" panose="02020603050405020304" pitchFamily="18" charset="0"/>
              <a:cs typeface="Times New Roman" panose="02020603050405020304" pitchFamily="18" charset="0"/>
            </a:endParaRPr>
          </a:p>
          <a:p>
            <a:pPr algn="just">
              <a:buClrTx/>
            </a:pPr>
            <a:r>
              <a:rPr lang="it-IT" sz="2000" dirty="0" smtClean="0">
                <a:latin typeface="Times New Roman" panose="02020603050405020304" pitchFamily="18" charset="0"/>
                <a:cs typeface="Times New Roman" panose="02020603050405020304" pitchFamily="18" charset="0"/>
              </a:rPr>
              <a:t>Difficoltà nel trovare la schermata “Progress” tranne in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a:t>
            </a:r>
            <a:r>
              <a:rPr lang="it-IT" sz="2800" b="1" dirty="0" smtClean="0">
                <a:latin typeface="Times New Roman" panose="02020603050405020304" pitchFamily="18" charset="0"/>
                <a:cs typeface="Times New Roman" panose="02020603050405020304" pitchFamily="18" charset="0"/>
              </a:rPr>
              <a:t>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(2)</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Attraverso 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abbiamo inol</a:t>
            </a:r>
            <a:r>
              <a:rPr lang="it-IT" sz="2000" dirty="0" smtClean="0">
                <a:latin typeface="Times New Roman" panose="02020603050405020304" pitchFamily="18" charset="0"/>
                <a:cs typeface="Times New Roman" panose="02020603050405020304" pitchFamily="18" charset="0"/>
              </a:rPr>
              <a:t>tre potuto verificare come diversi elementi dell’applicazione hanno prodotto un certo grado di soddisfazione nei confronti degli utenti:</a:t>
            </a:r>
          </a:p>
          <a:p>
            <a:pPr algn="just">
              <a:buClrTx/>
            </a:pPr>
            <a:r>
              <a:rPr lang="it-IT" sz="2000" dirty="0" smtClean="0">
                <a:latin typeface="Times New Roman" panose="02020603050405020304" pitchFamily="18" charset="0"/>
                <a:cs typeface="Times New Roman" panose="02020603050405020304" pitchFamily="18" charset="0"/>
              </a:rPr>
              <a:t>L’interfaccia grafica, inclusi tema ed icone, è risultata piacevole;</a:t>
            </a:r>
          </a:p>
          <a:p>
            <a:pPr algn="just">
              <a:buClrTx/>
            </a:pPr>
            <a:r>
              <a:rPr lang="it-IT" sz="2000" dirty="0" smtClean="0">
                <a:latin typeface="Times New Roman" panose="02020603050405020304" pitchFamily="18" charset="0"/>
                <a:cs typeface="Times New Roman" panose="02020603050405020304" pitchFamily="18" charset="0"/>
              </a:rPr>
              <a:t>I controllo effettuati dal programma (le spunte        e       ) hanno dato agli utenti un grande senso di sicurezza durante </a:t>
            </a:r>
            <a:r>
              <a:rPr lang="it-IT" sz="2000" smtClean="0">
                <a:latin typeface="Times New Roman" panose="02020603050405020304" pitchFamily="18" charset="0"/>
                <a:cs typeface="Times New Roman" panose="02020603050405020304" pitchFamily="18" charset="0"/>
              </a:rPr>
              <a:t>le fasi </a:t>
            </a:r>
            <a:r>
              <a:rPr lang="it-IT" sz="2000" dirty="0" smtClean="0">
                <a:latin typeface="Times New Roman" panose="02020603050405020304" pitchFamily="18" charset="0"/>
                <a:cs typeface="Times New Roman" panose="02020603050405020304" pitchFamily="18" charset="0"/>
              </a:rPr>
              <a:t>di </a:t>
            </a:r>
            <a:r>
              <a:rPr lang="it-IT" sz="2000" smtClean="0">
                <a:latin typeface="Times New Roman" panose="02020603050405020304" pitchFamily="18" charset="0"/>
                <a:cs typeface="Times New Roman" panose="02020603050405020304" pitchFamily="18" charset="0"/>
              </a:rPr>
              <a:t>registrazione </a:t>
            </a:r>
            <a:r>
              <a:rPr lang="it-IT" sz="2000" smtClean="0">
                <a:latin typeface="Times New Roman" panose="02020603050405020304" pitchFamily="18" charset="0"/>
                <a:cs typeface="Times New Roman" panose="02020603050405020304" pitchFamily="18" charset="0"/>
              </a:rPr>
              <a:t>e login;</a:t>
            </a: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pic>
        <p:nvPicPr>
          <p:cNvPr id="1028" name="Picture 4" descr="C:\Users\hp\Desktop\spunta_verde.gif"/>
          <p:cNvPicPr>
            <a:picLocks noChangeAspect="1" noChangeArrowheads="1"/>
          </p:cNvPicPr>
          <p:nvPr/>
        </p:nvPicPr>
        <p:blipFill>
          <a:blip r:embed="rId2" cstate="print"/>
          <a:srcRect/>
          <a:stretch>
            <a:fillRect/>
          </a:stretch>
        </p:blipFill>
        <p:spPr bwMode="auto">
          <a:xfrm>
            <a:off x="5767253" y="2886892"/>
            <a:ext cx="253774" cy="253774"/>
          </a:xfrm>
          <a:prstGeom prst="rect">
            <a:avLst/>
          </a:prstGeom>
          <a:noFill/>
        </p:spPr>
      </p:pic>
      <p:pic>
        <p:nvPicPr>
          <p:cNvPr id="1029" name="Picture 5" descr="C:\Users\hp\Desktop\icona_X_G.gif"/>
          <p:cNvPicPr>
            <a:picLocks noChangeAspect="1" noChangeArrowheads="1"/>
          </p:cNvPicPr>
          <p:nvPr/>
        </p:nvPicPr>
        <p:blipFill>
          <a:blip r:embed="rId3" cstate="print"/>
          <a:srcRect/>
          <a:stretch>
            <a:fillRect/>
          </a:stretch>
        </p:blipFill>
        <p:spPr bwMode="auto">
          <a:xfrm>
            <a:off x="6506117" y="2907301"/>
            <a:ext cx="214721" cy="214721"/>
          </a:xfrm>
          <a:prstGeom prst="rect">
            <a:avLst/>
          </a:prstGeom>
          <a:noFill/>
        </p:spPr>
      </p:pic>
    </p:spTree>
    <p:extLst>
      <p:ext uri="{BB962C8B-B14F-4D97-AF65-F5344CB8AC3E}">
        <p14:creationId xmlns:p14="http://schemas.microsoft.com/office/powerpoint/2010/main" xmlns="" val="1058020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867437"/>
            <a:ext cx="8229600" cy="4457163"/>
          </a:xfrm>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94030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Possibilità di accedere come 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essa funzioni prima ancora di registrarsi;</a:t>
            </a:r>
          </a:p>
          <a:p>
            <a:pPr algn="just">
              <a:buClrTx/>
            </a:pPr>
            <a:r>
              <a:rPr lang="it-IT" sz="2000" dirty="0">
                <a:latin typeface="Times New Roman" panose="02020603050405020304" pitchFamily="18" charset="0"/>
                <a:cs typeface="Times New Roman" panose="02020603050405020304" pitchFamily="18" charset="0"/>
              </a:rPr>
              <a:t>Rendere il pulsante “Progress” più visibile, in quanto l’utente potrebbe non capire immediatamente dove si trovi e pensare che la schermata sia accessibile solo tramite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Per ogni obiettivo selezionato visualizzare delle spiegazioni dettagliate sulle modalità con cui si può vincere il relativo premio;</a:t>
            </a:r>
          </a:p>
          <a:p>
            <a:pPr algn="just">
              <a:buClrTx/>
            </a:pPr>
            <a:r>
              <a:rPr lang="it-IT" sz="2000" dirty="0">
                <a:latin typeface="Times New Roman" panose="02020603050405020304" pitchFamily="18" charset="0"/>
                <a:cs typeface="Times New Roman" panose="02020603050405020304" pitchFamily="18" charset="0"/>
              </a:rPr>
              <a:t>Suggerire periodicamente all'utente di cambiare il tipo di sigarette utilizzate in modo da portarlo gradualmente a fumare marche sempre più leggere.</a:t>
            </a:r>
          </a:p>
          <a:p>
            <a:pPr marL="0" indent="0">
              <a:buNone/>
            </a:pPr>
            <a:endParaRPr lang="it-IT" dirty="0"/>
          </a:p>
        </p:txBody>
      </p:sp>
      <p:sp>
        <p:nvSpPr>
          <p:cNvPr id="4"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(2)</a:t>
            </a:r>
            <a:endParaRPr lang="it-I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535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xmlns="" val="1113760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xmlns=""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721</TotalTime>
  <Words>2979</Words>
  <Application>Microsoft Office PowerPoint</Application>
  <PresentationFormat>Presentazione su schermo (4:3)</PresentationFormat>
  <Paragraphs>418</Paragraphs>
  <Slides>45</Slides>
  <Notes>0</Notes>
  <HiddenSlides>0</HiddenSlides>
  <MMClips>0</MMClips>
  <ScaleCrop>false</ScaleCrop>
  <HeadingPairs>
    <vt:vector size="4" baseType="variant">
      <vt:variant>
        <vt:lpstr>Tema</vt:lpstr>
      </vt:variant>
      <vt:variant>
        <vt:i4>1</vt:i4>
      </vt:variant>
      <vt:variant>
        <vt:lpstr>Titoli diapositive</vt:lpstr>
      </vt:variant>
      <vt:variant>
        <vt:i4>45</vt:i4>
      </vt:variant>
    </vt:vector>
  </HeadingPairs>
  <TitlesOfParts>
    <vt:vector size="46" baseType="lpstr">
      <vt:lpstr>Equinozio</vt:lpstr>
      <vt:lpstr>   Corso di Laurea Magistrale in  Ingegneria Informatica  Sistemi Cognitivi e Interazione Persona-Calcolatore  </vt:lpstr>
      <vt:lpstr>Diapositiva 2</vt:lpstr>
      <vt:lpstr>Obiettivo dell’app “SmokApp” </vt:lpstr>
      <vt:lpstr>Diapositiva 4</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Diapositiva 40</vt:lpstr>
      <vt:lpstr>Feedback comparativo dei due prototipi testati</vt:lpstr>
      <vt:lpstr>Risultati ottenuti dall’analisi dell’User Testing (1)</vt:lpstr>
      <vt:lpstr>Risultati ottenuti dall’analisi dell’User Testing (2)</vt:lpstr>
      <vt:lpstr>Lista dei cambiamenti da apportare (1)</vt:lpstr>
      <vt:lpstr>Lista dei cambiamenti da apportare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Giuseppe</cp:lastModifiedBy>
  <cp:revision>87</cp:revision>
  <dcterms:created xsi:type="dcterms:W3CDTF">2015-06-01T20:34:49Z</dcterms:created>
  <dcterms:modified xsi:type="dcterms:W3CDTF">2015-06-06T10:39:26Z</dcterms:modified>
</cp:coreProperties>
</file>