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t>01/06/2015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31088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t>01/06/2015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07462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t>01/06/2015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42750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t>01/06/2015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136239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FB86531-A28F-4E1C-99B5-5C225A123870}" type="datetimeFigureOut">
              <a:rPr lang="it-IT" smtClean="0"/>
              <a:t>01/06/2015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22562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FB86531-A28F-4E1C-99B5-5C225A123870}" type="datetimeFigureOut">
              <a:rPr lang="it-IT" smtClean="0"/>
              <a:t>01/06/2015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8001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FB86531-A28F-4E1C-99B5-5C225A123870}" type="datetimeFigureOut">
              <a:rPr lang="it-IT" smtClean="0"/>
              <a:t>01/06/2015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155304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9FB86531-A28F-4E1C-99B5-5C225A123870}" type="datetimeFigureOut">
              <a:rPr lang="it-IT" smtClean="0"/>
              <a:t>01/06/2015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74835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86531-A28F-4E1C-99B5-5C225A123870}" type="datetimeFigureOut">
              <a:rPr lang="it-IT" smtClean="0"/>
              <a:t>01/06/2015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83505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t>01/06/2015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16499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t>01/06/2015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243570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86531-A28F-4E1C-99B5-5C225A123870}" type="datetimeFigureOut">
              <a:rPr lang="it-IT" smtClean="0"/>
              <a:t>01/06/2015</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1D135-D84D-4CF9-8627-C7CF96A2E246}" type="slidenum">
              <a:rPr lang="it-IT" smtClean="0"/>
              <a:t>‹N›</a:t>
            </a:fld>
            <a:endParaRPr lang="it-IT"/>
          </a:p>
        </p:txBody>
      </p:sp>
    </p:spTree>
    <p:extLst>
      <p:ext uri="{BB962C8B-B14F-4D97-AF65-F5344CB8AC3E}">
        <p14:creationId xmlns:p14="http://schemas.microsoft.com/office/powerpoint/2010/main" val="51703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screens/961aaad1-0bd8-4d4a-8b15-cac5f481f1b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98115"/>
            <a:ext cx="7772400" cy="2387600"/>
          </a:xfrm>
        </p:spPr>
        <p:txBody>
          <a:bodyPr>
            <a:normAutofit fontScale="90000"/>
          </a:bodyPr>
          <a:lstStyle/>
          <a:p>
            <a:r>
              <a:rPr lang="it-IT" dirty="0"/>
              <a:t/>
            </a:r>
            <a:br>
              <a:rPr lang="it-IT" dirty="0"/>
            </a:br>
            <a:r>
              <a:rPr lang="it-IT" dirty="0"/>
              <a:t/>
            </a:r>
            <a:br>
              <a:rPr lang="it-IT" dirty="0"/>
            </a:br>
            <a:r>
              <a:rPr lang="it-IT" dirty="0"/>
              <a:t> </a:t>
            </a:r>
            <a:r>
              <a:rPr lang="it-IT" sz="3300" b="1" dirty="0">
                <a:latin typeface="Times New Roman" panose="02020603050405020304" pitchFamily="18" charset="0"/>
                <a:cs typeface="Times New Roman" panose="02020603050405020304" pitchFamily="18" charset="0"/>
              </a:rPr>
              <a:t>Corso di Laurea Magistrale in Ingegneria Informatica </a:t>
            </a:r>
            <a:r>
              <a:rPr lang="it-IT" sz="3300" dirty="0">
                <a:latin typeface="Times New Roman" panose="02020603050405020304" pitchFamily="18" charset="0"/>
                <a:cs typeface="Times New Roman" panose="02020603050405020304" pitchFamily="18" charset="0"/>
              </a:rPr>
              <a:t/>
            </a:r>
            <a:br>
              <a:rPr lang="it-IT" sz="3300" dirty="0">
                <a:latin typeface="Times New Roman" panose="02020603050405020304" pitchFamily="18" charset="0"/>
                <a:cs typeface="Times New Roman" panose="02020603050405020304" pitchFamily="18" charset="0"/>
              </a:rPr>
            </a:br>
            <a:r>
              <a:rPr lang="it-IT" sz="3300" b="1" dirty="0">
                <a:latin typeface="Times New Roman" panose="02020603050405020304" pitchFamily="18" charset="0"/>
                <a:cs typeface="Times New Roman" panose="02020603050405020304" pitchFamily="18" charset="0"/>
              </a:rPr>
              <a:t>Sistemi Cognitivi e Interazione Persona-Calcolatore </a:t>
            </a:r>
            <a:r>
              <a:rPr lang="it-IT" sz="3300" dirty="0">
                <a:latin typeface="Times New Roman" panose="02020603050405020304" pitchFamily="18" charset="0"/>
                <a:cs typeface="Times New Roman" panose="02020603050405020304" pitchFamily="18" charset="0"/>
              </a:rPr>
              <a:t/>
            </a:r>
            <a:br>
              <a:rPr lang="it-IT" sz="3300" dirty="0">
                <a:latin typeface="Times New Roman" panose="02020603050405020304" pitchFamily="18" charset="0"/>
                <a:cs typeface="Times New Roman" panose="02020603050405020304" pitchFamily="18" charset="0"/>
              </a:rPr>
            </a:br>
            <a:r>
              <a:rPr lang="it-IT" sz="3100" b="1" dirty="0">
                <a:latin typeface="Times New Roman" panose="02020603050405020304" pitchFamily="18" charset="0"/>
                <a:cs typeface="Times New Roman" panose="02020603050405020304" pitchFamily="18" charset="0"/>
              </a:rPr>
              <a:t>A.A. 2014/2015 </a:t>
            </a:r>
            <a:endParaRPr lang="it-IT" sz="3100" dirty="0">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1143000" y="3602037"/>
            <a:ext cx="6858000" cy="2695731"/>
          </a:xfrm>
        </p:spPr>
        <p:txBody>
          <a:bodyPr>
            <a:noAutofit/>
          </a:bodyPr>
          <a:lstStyle/>
          <a:p>
            <a:r>
              <a:rPr lang="it-IT" b="1" dirty="0" smtClean="0">
                <a:latin typeface="Times New Roman" panose="02020603050405020304" pitchFamily="18" charset="0"/>
                <a:cs typeface="Times New Roman" panose="02020603050405020304" pitchFamily="18" charset="0"/>
              </a:rPr>
              <a:t>Presentazione progetto relativo all’</a:t>
            </a:r>
            <a:r>
              <a:rPr lang="it-IT" b="1" dirty="0" err="1" smtClean="0">
                <a:latin typeface="Times New Roman" panose="02020603050405020304" pitchFamily="18" charset="0"/>
                <a:cs typeface="Times New Roman" panose="02020603050405020304" pitchFamily="18" charset="0"/>
              </a:rPr>
              <a:t>app</a:t>
            </a:r>
            <a:r>
              <a:rPr lang="it-IT" b="1" dirty="0" smtClean="0">
                <a:latin typeface="Times New Roman" panose="02020603050405020304" pitchFamily="18" charset="0"/>
                <a:cs typeface="Times New Roman" panose="02020603050405020304" pitchFamily="18" charset="0"/>
              </a:rPr>
              <a:t> </a:t>
            </a:r>
            <a:r>
              <a:rPr lang="it-IT" b="1" dirty="0" err="1" smtClean="0">
                <a:latin typeface="Times New Roman" panose="02020603050405020304" pitchFamily="18" charset="0"/>
                <a:cs typeface="Times New Roman" panose="02020603050405020304" pitchFamily="18" charset="0"/>
              </a:rPr>
              <a:t>SmokApp</a:t>
            </a:r>
            <a:endParaRPr lang="it-IT"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Giordano </a:t>
            </a: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3" name="Segnaposto contenuto 2"/>
          <p:cNvSpPr>
            <a:spLocks noGrp="1"/>
          </p:cNvSpPr>
          <p:nvPr>
            <p:ph idx="1"/>
          </p:nvPr>
        </p:nvSpPr>
        <p:spPr/>
        <p:txBody>
          <a:bodyPr>
            <a:normAutofit fontScale="70000" lnSpcReduction="20000"/>
          </a:bodyPr>
          <a:lstStyle/>
          <a:p>
            <a:pPr marL="0" indent="0" algn="just">
              <a:buNone/>
            </a:pPr>
            <a:r>
              <a:rPr lang="it-IT" b="1" dirty="0">
                <a:latin typeface="Times New Roman" panose="02020603050405020304" pitchFamily="18" charset="0"/>
                <a:cs typeface="Times New Roman" panose="02020603050405020304" pitchFamily="18" charset="0"/>
              </a:rPr>
              <a:t>Aspetti dell'</a:t>
            </a:r>
            <a:r>
              <a:rPr lang="it-IT" b="1" dirty="0" err="1">
                <a:latin typeface="Times New Roman" panose="02020603050405020304" pitchFamily="18" charset="0"/>
                <a:cs typeface="Times New Roman" panose="02020603050405020304" pitchFamily="18" charset="0"/>
              </a:rPr>
              <a:t>app</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SmokApp</a:t>
            </a:r>
            <a:r>
              <a:rPr lang="it-IT" b="1" dirty="0">
                <a:latin typeface="Times New Roman" panose="02020603050405020304" pitchFamily="18" charset="0"/>
                <a:cs typeface="Times New Roman" panose="02020603050405020304" pitchFamily="18" charset="0"/>
              </a:rPr>
              <a:t>” che saranno </a:t>
            </a:r>
            <a:r>
              <a:rPr lang="it-IT" b="1" dirty="0" smtClean="0">
                <a:latin typeface="Times New Roman" panose="02020603050405020304" pitchFamily="18" charset="0"/>
                <a:cs typeface="Times New Roman" panose="02020603050405020304" pitchFamily="18" charset="0"/>
              </a:rPr>
              <a:t>testati (continua…)</a:t>
            </a:r>
            <a:endParaRPr lang="it-IT" dirty="0">
              <a:latin typeface="Times New Roman" panose="02020603050405020304" pitchFamily="18" charset="0"/>
              <a:cs typeface="Times New Roman" panose="02020603050405020304" pitchFamily="18" charset="0"/>
            </a:endParaRPr>
          </a:p>
          <a:p>
            <a:pPr marL="0" indent="0" algn="just">
              <a:buNone/>
            </a:pPr>
            <a:r>
              <a:rPr lang="it-IT" b="1" dirty="0">
                <a:latin typeface="Times New Roman" panose="02020603050405020304" pitchFamily="18" charset="0"/>
                <a:cs typeface="Times New Roman" panose="02020603050405020304" pitchFamily="18" charset="0"/>
              </a:rPr>
              <a:t>1. Il processo di </a:t>
            </a:r>
            <a:r>
              <a:rPr lang="it-IT" b="1" dirty="0" err="1">
                <a:latin typeface="Times New Roman" panose="02020603050405020304" pitchFamily="18" charset="0"/>
                <a:cs typeface="Times New Roman" panose="02020603050405020304" pitchFamily="18" charset="0"/>
              </a:rPr>
              <a:t>sign</a:t>
            </a:r>
            <a:r>
              <a:rPr lang="it-IT" b="1" dirty="0">
                <a:latin typeface="Times New Roman" panose="02020603050405020304" pitchFamily="18" charset="0"/>
                <a:cs typeface="Times New Roman" panose="02020603050405020304" pitchFamily="18" charset="0"/>
              </a:rPr>
              <a:t> up.</a:t>
            </a:r>
            <a:r>
              <a:rPr lang="it-IT" dirty="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marL="0" indent="0" algn="just">
              <a:buNone/>
            </a:pPr>
            <a:r>
              <a:rPr lang="it-IT" dirty="0">
                <a:latin typeface="Times New Roman" panose="02020603050405020304" pitchFamily="18" charset="0"/>
                <a:cs typeface="Times New Roman" panose="02020603050405020304" pitchFamily="18" charset="0"/>
              </a:rPr>
              <a:t>Possibili problemi:</a:t>
            </a:r>
          </a:p>
          <a:p>
            <a:pPr lvl="0" algn="just"/>
            <a:r>
              <a:rPr lang="it-IT" dirty="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dirty="0" err="1">
                <a:latin typeface="Times New Roman" panose="02020603050405020304" pitchFamily="18" charset="0"/>
                <a:cs typeface="Times New Roman" panose="02020603050405020304" pitchFamily="18" charset="0"/>
              </a:rPr>
              <a:t>dynamic</a:t>
            </a:r>
            <a:r>
              <a:rPr lang="it-IT" dirty="0">
                <a:latin typeface="Times New Roman" panose="02020603050405020304" pitchFamily="18" charset="0"/>
                <a:cs typeface="Times New Roman" panose="02020603050405020304" pitchFamily="18" charset="0"/>
              </a:rPr>
              <a:t> panel cliccando sugli opportuni pulsanti della </a:t>
            </a:r>
            <a:r>
              <a:rPr lang="it-IT" dirty="0" err="1">
                <a:latin typeface="Times New Roman" panose="02020603050405020304" pitchFamily="18" charset="0"/>
                <a:cs typeface="Times New Roman" panose="02020603050405020304" pitchFamily="18" charset="0"/>
              </a:rPr>
              <a:t>navigation</a:t>
            </a:r>
            <a:r>
              <a:rPr lang="it-IT" dirty="0">
                <a:latin typeface="Times New Roman" panose="02020603050405020304" pitchFamily="18" charset="0"/>
                <a:cs typeface="Times New Roman" panose="02020603050405020304" pitchFamily="18" charset="0"/>
              </a:rPr>
              <a:t> bar sovrastante.</a:t>
            </a:r>
          </a:p>
          <a:p>
            <a:pPr marL="0" indent="0" algn="just">
              <a:buNone/>
            </a:pPr>
            <a:r>
              <a:rPr lang="it-IT" b="1" dirty="0">
                <a:latin typeface="Times New Roman" panose="02020603050405020304" pitchFamily="18" charset="0"/>
                <a:cs typeface="Times New Roman" panose="02020603050405020304" pitchFamily="18" charset="0"/>
              </a:rPr>
              <a:t>2. La fase di login.</a:t>
            </a:r>
            <a:r>
              <a:rPr lang="it-IT" dirty="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marL="0" indent="0" algn="just">
              <a:buNone/>
            </a:pPr>
            <a:r>
              <a:rPr lang="it-IT" b="1" dirty="0">
                <a:latin typeface="Times New Roman" panose="02020603050405020304" pitchFamily="18" charset="0"/>
                <a:cs typeface="Times New Roman" panose="02020603050405020304" pitchFamily="18" charset="0"/>
              </a:rPr>
              <a:t>3. Recupero della password.</a:t>
            </a:r>
            <a:r>
              <a:rPr lang="it-IT" dirty="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email utilizzato nella fase di registrazione.</a:t>
            </a:r>
          </a:p>
          <a:p>
            <a:pPr marL="0" indent="0">
              <a:buNone/>
            </a:pPr>
            <a:endParaRPr lang="it-IT" dirty="0"/>
          </a:p>
        </p:txBody>
      </p:sp>
    </p:spTree>
    <p:extLst>
      <p:ext uri="{BB962C8B-B14F-4D97-AF65-F5344CB8AC3E}">
        <p14:creationId xmlns:p14="http://schemas.microsoft.com/office/powerpoint/2010/main" val="59400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3" name="Segnaposto contenuto 2"/>
          <p:cNvSpPr>
            <a:spLocks noGrp="1"/>
          </p:cNvSpPr>
          <p:nvPr>
            <p:ph idx="1"/>
          </p:nvPr>
        </p:nvSpPr>
        <p:spPr/>
        <p:txBody>
          <a:bodyPr>
            <a:normAutofit/>
          </a:bodyPr>
          <a:lstStyle/>
          <a:p>
            <a:pPr marL="0" indent="0" algn="just">
              <a:buNone/>
            </a:pPr>
            <a:r>
              <a:rPr lang="it-IT" sz="2000" b="1" dirty="0">
                <a:latin typeface="Times New Roman" panose="02020603050405020304" pitchFamily="18" charset="0"/>
                <a:cs typeface="Times New Roman" panose="02020603050405020304" pitchFamily="18" charset="0"/>
              </a:rPr>
              <a:t>Aspetti dell'</a:t>
            </a:r>
            <a:r>
              <a:rPr lang="it-IT" sz="2000" b="1" dirty="0" err="1">
                <a:latin typeface="Times New Roman" panose="02020603050405020304" pitchFamily="18" charset="0"/>
                <a:cs typeface="Times New Roman" panose="02020603050405020304" pitchFamily="18" charset="0"/>
              </a:rPr>
              <a:t>app</a:t>
            </a:r>
            <a:r>
              <a:rPr lang="it-IT" sz="2000" b="1" dirty="0">
                <a:latin typeface="Times New Roman" panose="02020603050405020304" pitchFamily="18" charset="0"/>
                <a:cs typeface="Times New Roman" panose="02020603050405020304" pitchFamily="18" charset="0"/>
              </a:rPr>
              <a:t> “</a:t>
            </a:r>
            <a:r>
              <a:rPr lang="it-IT" sz="2000" b="1" dirty="0" err="1">
                <a:latin typeface="Times New Roman" panose="02020603050405020304" pitchFamily="18" charset="0"/>
                <a:cs typeface="Times New Roman" panose="02020603050405020304" pitchFamily="18" charset="0"/>
              </a:rPr>
              <a:t>SmokApp</a:t>
            </a:r>
            <a:r>
              <a:rPr lang="it-IT" sz="2000" b="1" dirty="0">
                <a:latin typeface="Times New Roman" panose="02020603050405020304" pitchFamily="18" charset="0"/>
                <a:cs typeface="Times New Roman" panose="02020603050405020304" pitchFamily="18" charset="0"/>
              </a:rPr>
              <a:t>” che saranno testati (continua…)</a:t>
            </a:r>
            <a:endParaRPr lang="it-IT" sz="2000" dirty="0">
              <a:latin typeface="Times New Roman" panose="02020603050405020304" pitchFamily="18" charset="0"/>
              <a:cs typeface="Times New Roman" panose="02020603050405020304" pitchFamily="18" charset="0"/>
            </a:endParaRPr>
          </a:p>
          <a:p>
            <a:pPr marL="0" indent="0" algn="just">
              <a:buNone/>
            </a:pPr>
            <a:r>
              <a:rPr lang="it-IT" sz="2000" b="1" dirty="0">
                <a:latin typeface="Times New Roman" panose="02020603050405020304" pitchFamily="18" charset="0"/>
                <a:cs typeface="Times New Roman" panose="02020603050405020304" pitchFamily="18" charset="0"/>
              </a:rPr>
              <a:t>4. Selezionare un obiettivo. </a:t>
            </a:r>
            <a:r>
              <a:rPr lang="it-IT" sz="2000" dirty="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marL="0" indent="0" algn="just">
              <a:buNone/>
            </a:pPr>
            <a:r>
              <a:rPr lang="it-IT" sz="2000" dirty="0">
                <a:latin typeface="Times New Roman" panose="02020603050405020304" pitchFamily="18" charset="0"/>
                <a:cs typeface="Times New Roman" panose="02020603050405020304" pitchFamily="18" charset="0"/>
              </a:rPr>
              <a:t>Un nuovo obiettivo potrà essere selezionato andando alla schermata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e cliccando sulla </a:t>
            </a:r>
            <a:r>
              <a:rPr lang="it-IT" sz="2000" dirty="0" err="1">
                <a:latin typeface="Times New Roman" panose="02020603050405020304" pitchFamily="18" charset="0"/>
                <a:cs typeface="Times New Roman" panose="02020603050405020304" pitchFamily="18" charset="0"/>
              </a:rPr>
              <a:t>select</a:t>
            </a:r>
            <a:r>
              <a:rPr lang="it-IT" sz="2000" dirty="0">
                <a:latin typeface="Times New Roman" panose="02020603050405020304" pitchFamily="18" charset="0"/>
                <a:cs typeface="Times New Roman" panose="02020603050405020304" pitchFamily="18" charset="0"/>
              </a:rPr>
              <a:t> ivi rappresentata. Un messaggio di conferma segnerà il completamento del task.</a:t>
            </a:r>
          </a:p>
          <a:p>
            <a:pPr marL="0" indent="0" algn="just">
              <a:buNone/>
            </a:pPr>
            <a:r>
              <a:rPr lang="it-IT" sz="2000" b="1" dirty="0">
                <a:latin typeface="Times New Roman" panose="02020603050405020304" pitchFamily="18" charset="0"/>
                <a:cs typeface="Times New Roman" panose="02020603050405020304" pitchFamily="18" charset="0"/>
              </a:rPr>
              <a:t>4.1 Selezionare l’obiettivo “</a:t>
            </a:r>
            <a:r>
              <a:rPr lang="it-IT" sz="2000" b="1" dirty="0" err="1">
                <a:latin typeface="Times New Roman" panose="02020603050405020304" pitchFamily="18" charset="0"/>
                <a:cs typeface="Times New Roman" panose="02020603050405020304" pitchFamily="18" charset="0"/>
              </a:rPr>
              <a:t>Only</a:t>
            </a:r>
            <a:r>
              <a:rPr lang="it-IT" sz="2000" b="1" dirty="0">
                <a:latin typeface="Times New Roman" panose="02020603050405020304" pitchFamily="18" charset="0"/>
                <a:cs typeface="Times New Roman" panose="02020603050405020304" pitchFamily="18" charset="0"/>
              </a:rPr>
              <a:t> 10 </a:t>
            </a:r>
            <a:r>
              <a:rPr lang="it-IT" sz="2000" b="1" dirty="0" err="1">
                <a:latin typeface="Times New Roman" panose="02020603050405020304" pitchFamily="18" charset="0"/>
                <a:cs typeface="Times New Roman" panose="02020603050405020304" pitchFamily="18" charset="0"/>
              </a:rPr>
              <a:t>cigarettes</a:t>
            </a:r>
            <a:r>
              <a:rPr lang="it-IT" sz="2000" b="1" dirty="0">
                <a:latin typeface="Times New Roman" panose="02020603050405020304" pitchFamily="18" charset="0"/>
                <a:cs typeface="Times New Roman" panose="02020603050405020304" pitchFamily="18" charset="0"/>
              </a:rPr>
              <a:t> </a:t>
            </a:r>
            <a:r>
              <a:rPr lang="it-IT" sz="2000" b="1" dirty="0" err="1">
                <a:latin typeface="Times New Roman" panose="02020603050405020304" pitchFamily="18" charset="0"/>
                <a:cs typeface="Times New Roman" panose="02020603050405020304" pitchFamily="18" charset="0"/>
              </a:rPr>
              <a:t>smoked</a:t>
            </a:r>
            <a:r>
              <a:rPr lang="it-IT" sz="2000" b="1"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In particolare, verrà richiesto all’utente di testare l’obiettivo “</a:t>
            </a:r>
            <a:r>
              <a:rPr lang="it-IT" sz="2000" dirty="0" err="1">
                <a:latin typeface="Times New Roman" panose="02020603050405020304" pitchFamily="18" charset="0"/>
                <a:cs typeface="Times New Roman" panose="02020603050405020304" pitchFamily="18" charset="0"/>
              </a:rPr>
              <a:t>Only</a:t>
            </a:r>
            <a:r>
              <a:rPr lang="it-IT" sz="2000" dirty="0">
                <a:latin typeface="Times New Roman" panose="02020603050405020304" pitchFamily="18" charset="0"/>
                <a:cs typeface="Times New Roman" panose="02020603050405020304" pitchFamily="18" charset="0"/>
              </a:rPr>
              <a:t> 10 </a:t>
            </a:r>
            <a:r>
              <a:rPr lang="it-IT" sz="2000" dirty="0" err="1">
                <a:latin typeface="Times New Roman" panose="02020603050405020304" pitchFamily="18" charset="0"/>
                <a:cs typeface="Times New Roman" panose="02020603050405020304" pitchFamily="18" charset="0"/>
              </a:rPr>
              <a:t>cigarettes</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smoked</a:t>
            </a:r>
            <a:r>
              <a:rPr lang="it-IT" sz="2000" dirty="0">
                <a:latin typeface="Times New Roman" panose="02020603050405020304" pitchFamily="18" charset="0"/>
                <a:cs typeface="Times New Roman" panose="02020603050405020304" pitchFamily="18" charset="0"/>
              </a:rPr>
              <a:t>”, in questo modo sarà possibile visualizzare gli effetti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 seguito di questa scelta.</a:t>
            </a:r>
          </a:p>
          <a:p>
            <a:pPr marL="0" indent="0">
              <a:buNone/>
            </a:pPr>
            <a:endParaRPr lang="it-IT" dirty="0"/>
          </a:p>
        </p:txBody>
      </p:sp>
    </p:spTree>
    <p:extLst>
      <p:ext uri="{BB962C8B-B14F-4D97-AF65-F5344CB8AC3E}">
        <p14:creationId xmlns:p14="http://schemas.microsoft.com/office/powerpoint/2010/main" val="72352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0"/>
            <a:ext cx="7886700" cy="132556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Plan (7)</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628650" y="924103"/>
            <a:ext cx="7886700" cy="5837305"/>
          </a:xfrm>
        </p:spPr>
        <p:txBody>
          <a:bodyPr>
            <a:noAutofit/>
          </a:bodyPr>
          <a:lstStyle/>
          <a:p>
            <a:pPr marL="0" indent="0" algn="just">
              <a:buNone/>
            </a:pPr>
            <a:r>
              <a:rPr lang="it-IT" sz="1600" b="1" dirty="0">
                <a:latin typeface="Times New Roman" panose="02020603050405020304" pitchFamily="18" charset="0"/>
                <a:cs typeface="Times New Roman" panose="02020603050405020304" pitchFamily="18" charset="0"/>
              </a:rPr>
              <a:t>Aspetti dell'</a:t>
            </a:r>
            <a:r>
              <a:rPr lang="it-IT" sz="1600" b="1" dirty="0" err="1">
                <a:latin typeface="Times New Roman" panose="02020603050405020304" pitchFamily="18" charset="0"/>
                <a:cs typeface="Times New Roman" panose="02020603050405020304" pitchFamily="18" charset="0"/>
              </a:rPr>
              <a:t>app</a:t>
            </a:r>
            <a:r>
              <a:rPr lang="it-IT" sz="1600" b="1" dirty="0">
                <a:latin typeface="Times New Roman" panose="02020603050405020304" pitchFamily="18" charset="0"/>
                <a:cs typeface="Times New Roman" panose="02020603050405020304" pitchFamily="18" charset="0"/>
              </a:rPr>
              <a:t> “</a:t>
            </a:r>
            <a:r>
              <a:rPr lang="it-IT" sz="1600" b="1" dirty="0" err="1">
                <a:latin typeface="Times New Roman" panose="02020603050405020304" pitchFamily="18" charset="0"/>
                <a:cs typeface="Times New Roman" panose="02020603050405020304" pitchFamily="18" charset="0"/>
              </a:rPr>
              <a:t>SmokApp</a:t>
            </a:r>
            <a:r>
              <a:rPr lang="it-IT" sz="1600" b="1" dirty="0">
                <a:latin typeface="Times New Roman" panose="02020603050405020304" pitchFamily="18" charset="0"/>
                <a:cs typeface="Times New Roman" panose="02020603050405020304" pitchFamily="18" charset="0"/>
              </a:rPr>
              <a:t>” che saranno testati (continua…)</a:t>
            </a:r>
            <a:endParaRPr lang="it-IT" sz="1600" dirty="0">
              <a:latin typeface="Times New Roman" panose="02020603050405020304" pitchFamily="18" charset="0"/>
              <a:cs typeface="Times New Roman" panose="02020603050405020304" pitchFamily="18" charset="0"/>
            </a:endParaRPr>
          </a:p>
          <a:p>
            <a:pPr marL="0" indent="0" algn="just">
              <a:buNone/>
            </a:pPr>
            <a:r>
              <a:rPr lang="it-IT" sz="1600" b="1" dirty="0">
                <a:latin typeface="Times New Roman" panose="02020603050405020304" pitchFamily="18" charset="0"/>
                <a:cs typeface="Times New Roman" panose="02020603050405020304" pitchFamily="18" charset="0"/>
              </a:rPr>
              <a:t>5. Aggiungere una sigaretta. </a:t>
            </a:r>
            <a:r>
              <a:rPr lang="it-IT" sz="1600" dirty="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1600" dirty="0" err="1">
                <a:latin typeface="Times New Roman" panose="02020603050405020304" pitchFamily="18" charset="0"/>
                <a:cs typeface="Times New Roman" panose="02020603050405020304" pitchFamily="18" charset="0"/>
              </a:rPr>
              <a:t>Add</a:t>
            </a:r>
            <a:r>
              <a:rPr lang="it-IT" sz="1600" dirty="0">
                <a:latin typeface="Times New Roman" panose="02020603050405020304" pitchFamily="18" charset="0"/>
                <a:cs typeface="Times New Roman" panose="02020603050405020304" pitchFamily="18" charset="0"/>
              </a:rPr>
              <a:t> a </a:t>
            </a:r>
            <a:r>
              <a:rPr lang="it-IT" sz="1600" dirty="0" err="1">
                <a:latin typeface="Times New Roman" panose="02020603050405020304" pitchFamily="18" charset="0"/>
                <a:cs typeface="Times New Roman" panose="02020603050405020304" pitchFamily="18" charset="0"/>
              </a:rPr>
              <a:t>cigarette</a:t>
            </a:r>
            <a:r>
              <a:rPr lang="it-IT" sz="1600" dirty="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1600" dirty="0" err="1">
                <a:latin typeface="Times New Roman" panose="02020603050405020304" pitchFamily="18" charset="0"/>
                <a:cs typeface="Times New Roman" panose="02020603050405020304" pitchFamily="18" charset="0"/>
              </a:rPr>
              <a:t>app</a:t>
            </a:r>
            <a:r>
              <a:rPr lang="it-IT" sz="1600" dirty="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marL="0" indent="0" algn="just">
              <a:buNone/>
            </a:pPr>
            <a:r>
              <a:rPr lang="it-IT" sz="1600" b="1" dirty="0">
                <a:latin typeface="Times New Roman" panose="02020603050405020304" pitchFamily="18" charset="0"/>
                <a:cs typeface="Times New Roman" panose="02020603050405020304" pitchFamily="18" charset="0"/>
              </a:rPr>
              <a:t>5.1. Vincere il trofeo “</a:t>
            </a:r>
            <a:r>
              <a:rPr lang="it-IT" sz="1600" b="1" dirty="0" err="1">
                <a:latin typeface="Times New Roman" panose="02020603050405020304" pitchFamily="18" charset="0"/>
                <a:cs typeface="Times New Roman" panose="02020603050405020304" pitchFamily="18" charset="0"/>
              </a:rPr>
              <a:t>Defeat</a:t>
            </a:r>
            <a:r>
              <a:rPr lang="it-IT" sz="1600" b="1" dirty="0">
                <a:latin typeface="Times New Roman" panose="02020603050405020304" pitchFamily="18" charset="0"/>
                <a:cs typeface="Times New Roman" panose="02020603050405020304" pitchFamily="18" charset="0"/>
              </a:rPr>
              <a:t> the </a:t>
            </a:r>
            <a:r>
              <a:rPr lang="it-IT" sz="1600" b="1" dirty="0" err="1">
                <a:latin typeface="Times New Roman" panose="02020603050405020304" pitchFamily="18" charset="0"/>
                <a:cs typeface="Times New Roman" panose="02020603050405020304" pitchFamily="18" charset="0"/>
              </a:rPr>
              <a:t>temptation</a:t>
            </a:r>
            <a:r>
              <a:rPr lang="it-IT" sz="1600" b="1" dirty="0">
                <a:latin typeface="Times New Roman" panose="02020603050405020304" pitchFamily="18" charset="0"/>
                <a:cs typeface="Times New Roman" panose="02020603050405020304" pitchFamily="18" charset="0"/>
              </a:rPr>
              <a:t>”.</a:t>
            </a:r>
            <a:r>
              <a:rPr lang="it-IT" sz="1600" dirty="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1600" dirty="0" err="1">
                <a:latin typeface="Times New Roman" panose="02020603050405020304" pitchFamily="18" charset="0"/>
                <a:cs typeface="Times New Roman" panose="02020603050405020304" pitchFamily="18" charset="0"/>
              </a:rPr>
              <a:t>Defeat</a:t>
            </a:r>
            <a:r>
              <a:rPr lang="it-IT" sz="1600" dirty="0">
                <a:latin typeface="Times New Roman" panose="02020603050405020304" pitchFamily="18" charset="0"/>
                <a:cs typeface="Times New Roman" panose="02020603050405020304" pitchFamily="18" charset="0"/>
              </a:rPr>
              <a:t> the </a:t>
            </a:r>
            <a:r>
              <a:rPr lang="it-IT" sz="1600" dirty="0" err="1">
                <a:latin typeface="Times New Roman" panose="02020603050405020304" pitchFamily="18" charset="0"/>
                <a:cs typeface="Times New Roman" panose="02020603050405020304" pitchFamily="18" charset="0"/>
              </a:rPr>
              <a:t>temptation</a:t>
            </a:r>
            <a:r>
              <a:rPr lang="it-IT" sz="1600" dirty="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marL="0" indent="0" algn="just">
              <a:buNone/>
            </a:pPr>
            <a:r>
              <a:rPr lang="it-IT" sz="1600" b="1" dirty="0">
                <a:latin typeface="Times New Roman" panose="02020603050405020304" pitchFamily="18" charset="0"/>
                <a:cs typeface="Times New Roman" panose="02020603050405020304" pitchFamily="18" charset="0"/>
              </a:rPr>
              <a:t>5.2 Vincere il trofeo “</a:t>
            </a:r>
            <a:r>
              <a:rPr lang="it-IT" sz="1600" b="1" dirty="0" err="1">
                <a:latin typeface="Times New Roman" panose="02020603050405020304" pitchFamily="18" charset="0"/>
                <a:cs typeface="Times New Roman" panose="02020603050405020304" pitchFamily="18" charset="0"/>
              </a:rPr>
              <a:t>Only</a:t>
            </a:r>
            <a:r>
              <a:rPr lang="it-IT" sz="1600" b="1" dirty="0">
                <a:latin typeface="Times New Roman" panose="02020603050405020304" pitchFamily="18" charset="0"/>
                <a:cs typeface="Times New Roman" panose="02020603050405020304" pitchFamily="18" charset="0"/>
              </a:rPr>
              <a:t> 10 </a:t>
            </a:r>
            <a:r>
              <a:rPr lang="it-IT" sz="1600" b="1" dirty="0" err="1">
                <a:latin typeface="Times New Roman" panose="02020603050405020304" pitchFamily="18" charset="0"/>
                <a:cs typeface="Times New Roman" panose="02020603050405020304" pitchFamily="18" charset="0"/>
              </a:rPr>
              <a:t>cigarettes</a:t>
            </a:r>
            <a:r>
              <a:rPr lang="it-IT" sz="1600" b="1" dirty="0">
                <a:latin typeface="Times New Roman" panose="02020603050405020304" pitchFamily="18" charset="0"/>
                <a:cs typeface="Times New Roman" panose="02020603050405020304" pitchFamily="18" charset="0"/>
              </a:rPr>
              <a:t> </a:t>
            </a:r>
            <a:r>
              <a:rPr lang="it-IT" sz="1600" b="1" dirty="0" err="1">
                <a:latin typeface="Times New Roman" panose="02020603050405020304" pitchFamily="18" charset="0"/>
                <a:cs typeface="Times New Roman" panose="02020603050405020304" pitchFamily="18" charset="0"/>
              </a:rPr>
              <a:t>smoked</a:t>
            </a:r>
            <a:r>
              <a:rPr lang="it-IT" sz="1600" b="1" dirty="0">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marL="0" indent="0" algn="just">
              <a:buNone/>
            </a:pPr>
            <a:r>
              <a:rPr lang="it-IT" sz="1600" dirty="0">
                <a:latin typeface="Times New Roman" panose="02020603050405020304" pitchFamily="18" charset="0"/>
                <a:cs typeface="Times New Roman" panose="02020603050405020304" pitchFamily="18" charset="0"/>
              </a:rPr>
              <a:t>Inoltre, se il premio è stato vinto, il pulsante “</a:t>
            </a:r>
            <a:r>
              <a:rPr lang="it-IT" sz="1600" dirty="0" err="1">
                <a:latin typeface="Times New Roman" panose="02020603050405020304" pitchFamily="18" charset="0"/>
                <a:cs typeface="Times New Roman" panose="02020603050405020304" pitchFamily="18" charset="0"/>
              </a:rPr>
              <a:t>Add</a:t>
            </a:r>
            <a:r>
              <a:rPr lang="it-IT" sz="1600" dirty="0">
                <a:latin typeface="Times New Roman" panose="02020603050405020304" pitchFamily="18" charset="0"/>
                <a:cs typeface="Times New Roman" panose="02020603050405020304" pitchFamily="18" charset="0"/>
              </a:rPr>
              <a:t> a </a:t>
            </a:r>
            <a:r>
              <a:rPr lang="it-IT" sz="1600" dirty="0" err="1">
                <a:latin typeface="Times New Roman" panose="02020603050405020304" pitchFamily="18" charset="0"/>
                <a:cs typeface="Times New Roman" panose="02020603050405020304" pitchFamily="18" charset="0"/>
              </a:rPr>
              <a:t>cigarette</a:t>
            </a:r>
            <a:r>
              <a:rPr lang="it-IT" sz="1600" dirty="0">
                <a:latin typeface="Times New Roman" panose="02020603050405020304" pitchFamily="18" charset="0"/>
                <a:cs typeface="Times New Roman" panose="02020603050405020304" pitchFamily="18" charset="0"/>
              </a:rPr>
              <a:t>”, presente nella schermata Home, cambierà la sua etichetta in “No more </a:t>
            </a:r>
            <a:r>
              <a:rPr lang="it-IT" sz="1600" dirty="0" err="1">
                <a:latin typeface="Times New Roman" panose="02020603050405020304" pitchFamily="18" charset="0"/>
                <a:cs typeface="Times New Roman" panose="02020603050405020304" pitchFamily="18" charset="0"/>
              </a:rPr>
              <a:t>adding</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today</a:t>
            </a:r>
            <a:r>
              <a:rPr lang="it-IT" sz="1600" dirty="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endParaRPr lang="it-IT"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29841" y="365126"/>
            <a:ext cx="7886700" cy="768215"/>
          </a:xfrm>
        </p:spPr>
        <p:txBody>
          <a:bodyPr>
            <a:normAutofit/>
          </a:bodyPr>
          <a:lstStyle/>
          <a:p>
            <a:r>
              <a:rPr lang="it-IT" sz="2800" b="1" dirty="0" smtClean="0">
                <a:latin typeface="Times New Roman" panose="02020603050405020304" pitchFamily="18" charset="0"/>
                <a:cs typeface="Times New Roman" panose="02020603050405020304" pitchFamily="18" charset="0"/>
              </a:rPr>
              <a:t>Il progetto è stato realizzato da:</a:t>
            </a:r>
            <a:endParaRPr lang="it-IT" sz="2800" b="1" dirty="0">
              <a:latin typeface="Times New Roman" panose="02020603050405020304" pitchFamily="18" charset="0"/>
              <a:cs typeface="Times New Roman" panose="02020603050405020304" pitchFamily="18" charset="0"/>
            </a:endParaRPr>
          </a:p>
        </p:txBody>
      </p:sp>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0238" y="2719587"/>
            <a:ext cx="3868737" cy="2901552"/>
          </a:xfrm>
        </p:spPr>
      </p:pic>
      <p:sp>
        <p:nvSpPr>
          <p:cNvPr id="7" name="Segnaposto testo 6"/>
          <p:cNvSpPr>
            <a:spLocks noGrp="1"/>
          </p:cNvSpPr>
          <p:nvPr>
            <p:ph type="body" sz="quarter"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sz="quarter" idx="4"/>
          </p:nvPr>
        </p:nvSpPr>
        <p:spPr>
          <a:xfrm>
            <a:off x="4629150" y="2150772"/>
            <a:ext cx="3887391" cy="4038891"/>
          </a:xfrm>
        </p:spPr>
        <p:txBody>
          <a:bodyPr/>
          <a:lstStyle/>
          <a:p>
            <a:endParaRPr lang="it-IT" dirty="0"/>
          </a:p>
        </p:txBody>
      </p:sp>
    </p:spTree>
    <p:extLst>
      <p:ext uri="{BB962C8B-B14F-4D97-AF65-F5344CB8AC3E}">
        <p14:creationId xmlns:p14="http://schemas.microsoft.com/office/powerpoint/2010/main" val="255487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normAutofit/>
          </a:bodyPr>
          <a:lstStyle/>
          <a:p>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fontScale="55000" lnSpcReduction="20000"/>
          </a:bodyPr>
          <a:lstStyle/>
          <a:p>
            <a:endParaRPr lang="it-IT" sz="2400" dirty="0"/>
          </a:p>
          <a:p>
            <a:pPr marL="0" indent="0" algn="just">
              <a:buNone/>
            </a:pPr>
            <a:r>
              <a:rPr lang="it-IT" sz="3200" b="1" dirty="0" err="1">
                <a:latin typeface="Times New Roman" panose="02020603050405020304" pitchFamily="18" charset="0"/>
                <a:cs typeface="Times New Roman" panose="02020603050405020304" pitchFamily="18" charset="0"/>
              </a:rPr>
              <a:t>SmokApp</a:t>
            </a:r>
            <a:r>
              <a:rPr lang="it-IT" sz="3200" b="1" dirty="0">
                <a:latin typeface="Times New Roman" panose="02020603050405020304" pitchFamily="18" charset="0"/>
                <a:cs typeface="Times New Roman" panose="02020603050405020304" pitchFamily="18" charset="0"/>
              </a:rPr>
              <a:t> permetterà agli utenti che lo desiderano di smettere di fumare, grazie all’opportuna scelta di vari obiettivi proposti dal sistema stesso, che guideranno l'utente in maniera intelligente, portandolo a graduali miglioramenti e infine a sconfiggere questa dipendenza. </a:t>
            </a:r>
          </a:p>
          <a:p>
            <a:pPr marL="0" indent="0" algn="just">
              <a:buNone/>
            </a:pPr>
            <a:r>
              <a:rPr lang="it-IT" sz="3200" dirty="0">
                <a:latin typeface="Times New Roman" panose="02020603050405020304" pitchFamily="18" charset="0"/>
                <a:cs typeface="Times New Roman" panose="02020603050405020304" pitchFamily="18" charset="0"/>
              </a:rPr>
              <a:t>A</a:t>
            </a:r>
            <a:r>
              <a:rPr lang="it-IT" sz="3200" dirty="0" smtClean="0">
                <a:latin typeface="Times New Roman" panose="02020603050405020304" pitchFamily="18" charset="0"/>
                <a:cs typeface="Times New Roman" panose="02020603050405020304" pitchFamily="18" charset="0"/>
              </a:rPr>
              <a:t>l </a:t>
            </a:r>
            <a:r>
              <a:rPr lang="it-IT" sz="3200" dirty="0">
                <a:latin typeface="Times New Roman" panose="02020603050405020304" pitchFamily="18" charset="0"/>
                <a:cs typeface="Times New Roman" panose="02020603050405020304" pitchFamily="18" charset="0"/>
              </a:rPr>
              <a:t>momento della registrazione</a:t>
            </a:r>
            <a:r>
              <a:rPr lang="it-IT" sz="3200" dirty="0" smtClean="0">
                <a:latin typeface="Times New Roman" panose="02020603050405020304" pitchFamily="18" charset="0"/>
                <a:cs typeface="Times New Roman" panose="02020603050405020304" pitchFamily="18" charset="0"/>
              </a:rPr>
              <a:t>, l’utente </a:t>
            </a:r>
            <a:r>
              <a:rPr lang="it-IT" sz="3200" dirty="0">
                <a:latin typeface="Times New Roman" panose="02020603050405020304" pitchFamily="18" charset="0"/>
                <a:cs typeface="Times New Roman" panose="02020603050405020304" pitchFamily="18" charset="0"/>
              </a:rPr>
              <a:t>inserirà alcune informazioni relative al suo vizio del fumo (numero di sigarette mediamente fumate nell’arco di una giornata, tipo e marca di sigarette, ecc.); inoltre la maggior parte delle volte in cui “aggiungerà” una nuova sigaretta gli verrà notificato un messaggio informativo sui danni dovuti al fumo e la possibilità di vincere dei premi e passare a nuovi obiettivi, al fine di spronarlo a desistere dal suo proposito e incentivarlo a continuare a utilizzare l’</a:t>
            </a:r>
            <a:r>
              <a:rPr lang="it-IT" sz="3200" dirty="0" err="1">
                <a:latin typeface="Times New Roman" panose="02020603050405020304" pitchFamily="18" charset="0"/>
                <a:cs typeface="Times New Roman" panose="02020603050405020304" pitchFamily="18" charset="0"/>
              </a:rPr>
              <a:t>app</a:t>
            </a:r>
            <a:r>
              <a:rPr lang="it-IT" sz="3200" dirty="0">
                <a:latin typeface="Times New Roman" panose="02020603050405020304" pitchFamily="18" charset="0"/>
                <a:cs typeface="Times New Roman" panose="02020603050405020304" pitchFamily="18" charset="0"/>
              </a:rPr>
              <a:t> e, quindi, eliminare il vizio. È anche possibile visualizzare il grafico delle sigarette fumate nell’arco di un periodo scelto dall’utente stesso (settimana, anno…). </a:t>
            </a:r>
          </a:p>
          <a:p>
            <a:pPr marL="0" indent="0" algn="just">
              <a:buNone/>
            </a:pPr>
            <a:r>
              <a:rPr lang="it-IT" sz="3200" dirty="0">
                <a:latin typeface="Times New Roman" panose="02020603050405020304" pitchFamily="18" charset="0"/>
                <a:cs typeface="Times New Roman" panose="02020603050405020304" pitchFamily="18" charset="0"/>
              </a:rPr>
              <a:t>Inoltre, una volta scelto l’obiettivo è possibile visualizzare i progressi che sono stati effettuati. </a:t>
            </a:r>
          </a:p>
          <a:p>
            <a:pPr marL="0" indent="0" algn="just">
              <a:buNone/>
            </a:pPr>
            <a:r>
              <a:rPr lang="it-IT" sz="3200" dirty="0">
                <a:latin typeface="Times New Roman" panose="02020603050405020304" pitchFamily="18" charset="0"/>
                <a:cs typeface="Times New Roman" panose="02020603050405020304" pitchFamily="18" charset="0"/>
              </a:rPr>
              <a:t>In particolare, nel nostro prototipo si è scelto di mostrare il funzionamento dell’obiettivo “</a:t>
            </a:r>
            <a:r>
              <a:rPr lang="it-IT" sz="3200" dirty="0" err="1">
                <a:latin typeface="Times New Roman" panose="02020603050405020304" pitchFamily="18" charset="0"/>
                <a:cs typeface="Times New Roman" panose="02020603050405020304" pitchFamily="18" charset="0"/>
              </a:rPr>
              <a:t>Only</a:t>
            </a:r>
            <a:r>
              <a:rPr lang="it-IT" sz="3200" dirty="0">
                <a:latin typeface="Times New Roman" panose="02020603050405020304" pitchFamily="18" charset="0"/>
                <a:cs typeface="Times New Roman" panose="02020603050405020304" pitchFamily="18" charset="0"/>
              </a:rPr>
              <a:t> 10 </a:t>
            </a:r>
            <a:r>
              <a:rPr lang="it-IT" sz="3200" dirty="0" err="1">
                <a:latin typeface="Times New Roman" panose="02020603050405020304" pitchFamily="18" charset="0"/>
                <a:cs typeface="Times New Roman" panose="02020603050405020304" pitchFamily="18" charset="0"/>
              </a:rPr>
              <a:t>cigarettes</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smoked</a:t>
            </a:r>
            <a:r>
              <a:rPr lang="it-IT" sz="3200" dirty="0">
                <a:latin typeface="Times New Roman" panose="02020603050405020304" pitchFamily="18" charset="0"/>
                <a:cs typeface="Times New Roman" panose="02020603050405020304" pitchFamily="18" charset="0"/>
              </a:rPr>
              <a:t>” ed è anche possibile sbloccare il premio “</a:t>
            </a:r>
            <a:r>
              <a:rPr lang="it-IT" sz="3200" dirty="0" err="1">
                <a:latin typeface="Times New Roman" panose="02020603050405020304" pitchFamily="18" charset="0"/>
                <a:cs typeface="Times New Roman" panose="02020603050405020304" pitchFamily="18" charset="0"/>
              </a:rPr>
              <a:t>Defeat</a:t>
            </a:r>
            <a:r>
              <a:rPr lang="it-IT" sz="3200" dirty="0">
                <a:latin typeface="Times New Roman" panose="02020603050405020304" pitchFamily="18" charset="0"/>
                <a:cs typeface="Times New Roman" panose="02020603050405020304" pitchFamily="18" charset="0"/>
              </a:rPr>
              <a:t> the </a:t>
            </a:r>
            <a:r>
              <a:rPr lang="it-IT" sz="3200" dirty="0" err="1">
                <a:latin typeface="Times New Roman" panose="02020603050405020304" pitchFamily="18" charset="0"/>
                <a:cs typeface="Times New Roman" panose="02020603050405020304" pitchFamily="18" charset="0"/>
              </a:rPr>
              <a:t>temptation</a:t>
            </a:r>
            <a:r>
              <a:rPr lang="it-IT" sz="3200" dirty="0">
                <a:latin typeface="Times New Roman" panose="02020603050405020304" pitchFamily="18" charset="0"/>
                <a:cs typeface="Times New Roman" panose="02020603050405020304" pitchFamily="18" charset="0"/>
              </a:rPr>
              <a:t>” nel caso in cui l’utente decida di non fumare una sigaretta. </a:t>
            </a:r>
          </a:p>
        </p:txBody>
      </p:sp>
    </p:spTree>
    <p:extLst>
      <p:ext uri="{BB962C8B-B14F-4D97-AF65-F5344CB8AC3E}">
        <p14:creationId xmlns:p14="http://schemas.microsoft.com/office/powerpoint/2010/main" val="247789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latin typeface="Times New Roman" panose="02020603050405020304" pitchFamily="18" charset="0"/>
                <a:cs typeface="Times New Roman" panose="02020603050405020304" pitchFamily="18" charset="0"/>
              </a:rPr>
              <a:t>URL del prototipo testato</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2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200" dirty="0">
              <a:latin typeface="Times New Roman" panose="02020603050405020304" pitchFamily="18" charset="0"/>
              <a:cs typeface="Times New Roman" panose="02020603050405020304" pitchFamily="18" charset="0"/>
            </a:endParaRPr>
          </a:p>
          <a:p>
            <a:pPr marL="0" indent="0" algn="just">
              <a:buNone/>
            </a:pPr>
            <a:r>
              <a:rPr lang="it-IT" sz="2200" dirty="0">
                <a:latin typeface="Times New Roman" panose="02020603050405020304" pitchFamily="18" charset="0"/>
                <a:cs typeface="Times New Roman" panose="02020603050405020304" pitchFamily="18" charset="0"/>
                <a:hlinkClick r:id="rId2"/>
              </a:rPr>
              <a:t>https://www.justinmind.com/usernote/prototypes/15258068/15260565/15591189/index.html#/</a:t>
            </a:r>
            <a:r>
              <a:rPr lang="it-IT" sz="2200" dirty="0" smtClean="0">
                <a:latin typeface="Times New Roman" panose="02020603050405020304" pitchFamily="18" charset="0"/>
                <a:cs typeface="Times New Roman" panose="02020603050405020304" pitchFamily="18" charset="0"/>
                <a:hlinkClick r:id="rId2"/>
              </a:rPr>
              <a:t>screens/961aaad1-0bd8-4d4a-8b15-cac5f481f1b7</a:t>
            </a:r>
            <a:endParaRPr lang="it-IT" sz="2200" dirty="0" smtClean="0">
              <a:latin typeface="Times New Roman" panose="02020603050405020304" pitchFamily="18" charset="0"/>
              <a:cs typeface="Times New Roman" panose="02020603050405020304" pitchFamily="18" charset="0"/>
            </a:endParaRPr>
          </a:p>
          <a:p>
            <a:pPr marL="0" indent="0">
              <a:buNone/>
            </a:pPr>
            <a:endParaRPr lang="it-IT" sz="22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err="1" smtClean="0">
                <a:latin typeface="Times New Roman" panose="02020603050405020304" pitchFamily="18" charset="0"/>
                <a:cs typeface="Times New Roman" panose="02020603050405020304" pitchFamily="18" charset="0"/>
              </a:rPr>
              <a:t>Redesign</a:t>
            </a:r>
            <a:r>
              <a:rPr lang="it-IT" sz="2800" b="1" dirty="0" smtClean="0">
                <a:latin typeface="Times New Roman" panose="02020603050405020304" pitchFamily="18" charset="0"/>
                <a:cs typeface="Times New Roman" panose="02020603050405020304" pitchFamily="18" charset="0"/>
              </a:rPr>
              <a:t> di una componente del prototipo</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53074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107548"/>
            <a:ext cx="7886700" cy="132556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Plan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628650" y="1275008"/>
            <a:ext cx="7886700" cy="5280338"/>
          </a:xfrm>
        </p:spPr>
        <p:txBody>
          <a:bodyPr>
            <a:normAutofit fontScale="55000" lnSpcReduction="20000"/>
          </a:bodyPr>
          <a:lstStyle/>
          <a:p>
            <a:pPr marL="0" indent="0" algn="just">
              <a:buNone/>
            </a:pPr>
            <a:r>
              <a:rPr lang="it-IT" b="1" dirty="0">
                <a:latin typeface="Times New Roman" panose="02020603050405020304" pitchFamily="18" charset="0"/>
                <a:cs typeface="Times New Roman" panose="02020603050405020304" pitchFamily="18" charset="0"/>
              </a:rPr>
              <a:t>Sommario</a:t>
            </a:r>
            <a:endParaRPr lang="it-IT" dirty="0">
              <a:latin typeface="Times New Roman" panose="02020603050405020304" pitchFamily="18" charset="0"/>
              <a:cs typeface="Times New Roman" panose="02020603050405020304" pitchFamily="18" charset="0"/>
            </a:endParaRPr>
          </a:p>
          <a:p>
            <a:pPr marL="0" indent="0" algn="just">
              <a:buNone/>
            </a:pPr>
            <a:r>
              <a:rPr lang="it-IT" b="1" dirty="0">
                <a:latin typeface="Times New Roman" panose="02020603050405020304" pitchFamily="18" charset="0"/>
                <a:cs typeface="Times New Roman" panose="02020603050405020304" pitchFamily="18" charset="0"/>
              </a:rPr>
              <a:t>- Cosa viene testato:</a:t>
            </a:r>
            <a:endParaRPr lang="it-IT" dirty="0">
              <a:latin typeface="Times New Roman" panose="02020603050405020304" pitchFamily="18" charset="0"/>
              <a:cs typeface="Times New Roman" panose="02020603050405020304" pitchFamily="18" charset="0"/>
            </a:endParaRPr>
          </a:p>
          <a:p>
            <a:pPr algn="just"/>
            <a:r>
              <a:rPr lang="it-IT" dirty="0" smtClean="0">
                <a:latin typeface="Times New Roman" panose="02020603050405020304" pitchFamily="18" charset="0"/>
                <a:cs typeface="Times New Roman" panose="02020603050405020304" pitchFamily="18" charset="0"/>
              </a:rPr>
              <a:t>il </a:t>
            </a:r>
            <a:r>
              <a:rPr lang="it-IT" dirty="0">
                <a:latin typeface="Times New Roman" panose="02020603050405020304" pitchFamily="18" charset="0"/>
                <a:cs typeface="Times New Roman" panose="02020603050405020304" pitchFamily="18" charset="0"/>
              </a:rPr>
              <a:t>processo di </a:t>
            </a:r>
            <a:r>
              <a:rPr lang="it-IT" dirty="0" err="1">
                <a:latin typeface="Times New Roman" panose="02020603050405020304" pitchFamily="18" charset="0"/>
                <a:cs typeface="Times New Roman" panose="02020603050405020304" pitchFamily="18" charset="0"/>
              </a:rPr>
              <a:t>sign</a:t>
            </a:r>
            <a:r>
              <a:rPr lang="it-IT" dirty="0">
                <a:latin typeface="Times New Roman" panose="02020603050405020304" pitchFamily="18" charset="0"/>
                <a:cs typeface="Times New Roman" panose="02020603050405020304" pitchFamily="18" charset="0"/>
              </a:rPr>
              <a:t> up;</a:t>
            </a:r>
          </a:p>
          <a:p>
            <a:pPr algn="just"/>
            <a:r>
              <a:rPr lang="it-IT" dirty="0">
                <a:latin typeface="Times New Roman" panose="02020603050405020304" pitchFamily="18" charset="0"/>
                <a:cs typeface="Times New Roman" panose="02020603050405020304" pitchFamily="18" charset="0"/>
              </a:rPr>
              <a:t>la fase di login;</a:t>
            </a:r>
          </a:p>
          <a:p>
            <a:pPr algn="just"/>
            <a:r>
              <a:rPr lang="it-IT" dirty="0">
                <a:latin typeface="Times New Roman" panose="02020603050405020304" pitchFamily="18" charset="0"/>
                <a:cs typeface="Times New Roman" panose="02020603050405020304" pitchFamily="18" charset="0"/>
              </a:rPr>
              <a:t>la selezione di un goal, la cui anteprima sarà mostrata nella home page;</a:t>
            </a:r>
          </a:p>
          <a:p>
            <a:pPr algn="just"/>
            <a:r>
              <a:rPr lang="it-IT"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r>
              <a:rPr lang="it-IT"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r>
              <a:rPr lang="it-IT" dirty="0">
                <a:latin typeface="Times New Roman" panose="02020603050405020304" pitchFamily="18" charset="0"/>
                <a:cs typeface="Times New Roman" panose="02020603050405020304" pitchFamily="18" charset="0"/>
              </a:rPr>
              <a:t>la navigazione attraverso le diverse schermate, quali “</a:t>
            </a:r>
            <a:r>
              <a:rPr lang="it-IT" dirty="0" err="1">
                <a:latin typeface="Times New Roman" panose="02020603050405020304" pitchFamily="18" charset="0"/>
                <a:cs typeface="Times New Roman" panose="02020603050405020304" pitchFamily="18" charset="0"/>
              </a:rPr>
              <a:t>Goals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Stats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Achievements</a:t>
            </a:r>
            <a:r>
              <a:rPr lang="it-IT" dirty="0">
                <a:latin typeface="Times New Roman" panose="02020603050405020304" pitchFamily="18" charset="0"/>
                <a:cs typeface="Times New Roman" panose="02020603050405020304" pitchFamily="18" charset="0"/>
              </a:rPr>
              <a:t>”, ecc.</a:t>
            </a:r>
          </a:p>
          <a:p>
            <a:pPr marL="0" indent="0" algn="just">
              <a:buNone/>
            </a:pPr>
            <a:r>
              <a:rPr lang="it-IT" b="1" dirty="0">
                <a:latin typeface="Times New Roman" panose="02020603050405020304" pitchFamily="18" charset="0"/>
                <a:cs typeface="Times New Roman" panose="02020603050405020304" pitchFamily="18" charset="0"/>
              </a:rPr>
              <a:t>- Cosa si vuole approfondire:</a:t>
            </a:r>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la comprensibilità dell'interfaccia;</a:t>
            </a:r>
          </a:p>
          <a:p>
            <a:pPr algn="just"/>
            <a:r>
              <a:rPr lang="it-IT" dirty="0">
                <a:latin typeface="Times New Roman" panose="02020603050405020304" pitchFamily="18" charset="0"/>
                <a:cs typeface="Times New Roman" panose="02020603050405020304" pitchFamily="18" charset="0"/>
              </a:rPr>
              <a:t>l'efficacia dei vari task;</a:t>
            </a:r>
          </a:p>
          <a:p>
            <a:pPr algn="just"/>
            <a:r>
              <a:rPr lang="it-IT" dirty="0">
                <a:latin typeface="Times New Roman" panose="02020603050405020304" pitchFamily="18" charset="0"/>
                <a:cs typeface="Times New Roman" panose="02020603050405020304" pitchFamily="18" charset="0"/>
              </a:rPr>
              <a:t>eventuale presenza di errori.</a:t>
            </a:r>
          </a:p>
          <a:p>
            <a:pPr marL="0" indent="0" algn="just">
              <a:buNone/>
            </a:pPr>
            <a:r>
              <a:rPr lang="it-IT" dirty="0">
                <a:latin typeface="Times New Roman" panose="02020603050405020304" pitchFamily="18" charset="0"/>
                <a:cs typeface="Times New Roman" panose="02020603050405020304" pitchFamily="18" charset="0"/>
              </a:rPr>
              <a:t> </a:t>
            </a:r>
            <a:r>
              <a:rPr lang="it-IT" b="1" dirty="0">
                <a:latin typeface="Times New Roman" panose="02020603050405020304" pitchFamily="18" charset="0"/>
                <a:cs typeface="Times New Roman" panose="02020603050405020304" pitchFamily="18" charset="0"/>
              </a:rPr>
              <a:t>- Perché: </a:t>
            </a:r>
            <a:r>
              <a:rPr lang="it-IT" dirty="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dirty="0" err="1">
                <a:latin typeface="Times New Roman" panose="02020603050405020304" pitchFamily="18" charset="0"/>
                <a:cs typeface="Times New Roman" panose="02020603050405020304" pitchFamily="18" charset="0"/>
              </a:rPr>
              <a:t>step</a:t>
            </a:r>
            <a:r>
              <a:rPr lang="it-IT" dirty="0">
                <a:latin typeface="Times New Roman" panose="02020603050405020304" pitchFamily="18" charset="0"/>
                <a:cs typeface="Times New Roman" panose="02020603050405020304" pitchFamily="18" charset="0"/>
              </a:rPr>
              <a:t> successivo.</a:t>
            </a:r>
          </a:p>
          <a:p>
            <a:pPr marL="0" indent="0" algn="just">
              <a:buNone/>
            </a:pPr>
            <a:r>
              <a:rPr lang="de-DE" dirty="0">
                <a:latin typeface="Times New Roman" panose="02020603050405020304" pitchFamily="18" charset="0"/>
                <a:cs typeface="Times New Roman" panose="02020603050405020304" pitchFamily="18" charset="0"/>
              </a:rPr>
              <a:t> </a:t>
            </a:r>
            <a:endParaRPr lang="it-IT" dirty="0">
              <a:latin typeface="Times New Roman" panose="02020603050405020304" pitchFamily="18" charset="0"/>
              <a:cs typeface="Times New Roman" panose="02020603050405020304" pitchFamily="18" charset="0"/>
            </a:endParaRPr>
          </a:p>
          <a:p>
            <a:pPr marL="0" indent="0" algn="just">
              <a:buNone/>
            </a:pPr>
            <a:r>
              <a:rPr lang="it-IT" b="1" dirty="0">
                <a:latin typeface="Times New Roman" panose="02020603050405020304" pitchFamily="18" charset="0"/>
                <a:cs typeface="Times New Roman" panose="02020603050405020304" pitchFamily="18" charset="0"/>
              </a:rPr>
              <a:t>- Partecipanti: </a:t>
            </a:r>
            <a:r>
              <a:rPr lang="it-IT" dirty="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marL="0" indent="0" algn="just">
              <a:buNone/>
            </a:pPr>
            <a:r>
              <a:rPr lang="it-IT" b="1" dirty="0">
                <a:latin typeface="Times New Roman" panose="02020603050405020304" pitchFamily="18" charset="0"/>
                <a:cs typeface="Times New Roman" panose="02020603050405020304" pitchFamily="18" charset="0"/>
              </a:rPr>
              <a:t>- Perché: </a:t>
            </a:r>
            <a:r>
              <a:rPr lang="it-IT" dirty="0">
                <a:latin typeface="Times New Roman" panose="02020603050405020304" pitchFamily="18" charset="0"/>
                <a:cs typeface="Times New Roman" panose="02020603050405020304" pitchFamily="18" charset="0"/>
              </a:rPr>
              <a:t>in questa fase si ritiene che 3 partecipanti siano sufficienti per lo svolgimento del </a:t>
            </a:r>
            <a:r>
              <a:rPr lang="it-IT" dirty="0" err="1">
                <a:latin typeface="Times New Roman" panose="02020603050405020304" pitchFamily="18" charset="0"/>
                <a:cs typeface="Times New Roman" panose="02020603050405020304" pitchFamily="18" charset="0"/>
              </a:rPr>
              <a:t>testing</a:t>
            </a:r>
            <a:r>
              <a:rPr lang="it-IT" dirty="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t>
            </a:r>
            <a:r>
              <a:rPr lang="it-IT" dirty="0" err="1" smtClean="0">
                <a:latin typeface="Times New Roman" panose="02020603050405020304" pitchFamily="18" charset="0"/>
                <a:cs typeface="Times New Roman" panose="02020603050405020304" pitchFamily="18" charset="0"/>
              </a:rPr>
              <a:t>app</a:t>
            </a:r>
            <a:r>
              <a:rPr lang="it-IT" dirty="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a:p>
            <a:pPr marL="0" indent="0">
              <a:buNone/>
            </a:pPr>
            <a:endParaRPr lang="it-IT" dirty="0"/>
          </a:p>
        </p:txBody>
      </p:sp>
    </p:spTree>
    <p:extLst>
      <p:ext uri="{BB962C8B-B14F-4D97-AF65-F5344CB8AC3E}">
        <p14:creationId xmlns:p14="http://schemas.microsoft.com/office/powerpoint/2010/main" val="11137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3" name="Segnaposto contenuto 2"/>
          <p:cNvSpPr>
            <a:spLocks noGrp="1"/>
          </p:cNvSpPr>
          <p:nvPr>
            <p:ph idx="1"/>
          </p:nvPr>
        </p:nvSpPr>
        <p:spPr/>
        <p:txBody>
          <a:bodyPr>
            <a:normAutofit fontScale="62500" lnSpcReduction="20000"/>
          </a:bodyPr>
          <a:lstStyle/>
          <a:p>
            <a:pPr marL="0" indent="0" algn="just">
              <a:buNone/>
            </a:pPr>
            <a:r>
              <a:rPr lang="it-IT" b="1" dirty="0">
                <a:latin typeface="Times New Roman" panose="02020603050405020304" pitchFamily="18" charset="0"/>
                <a:cs typeface="Times New Roman" panose="02020603050405020304" pitchFamily="18" charset="0"/>
              </a:rPr>
              <a:t>Obiettivo</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L'obiettivo </a:t>
            </a:r>
            <a:r>
              <a:rPr lang="it-IT" dirty="0" err="1">
                <a:latin typeface="Times New Roman" panose="02020603050405020304" pitchFamily="18" charset="0"/>
                <a:cs typeface="Times New Roman" panose="02020603050405020304" pitchFamily="18" charset="0"/>
              </a:rPr>
              <a:t>dell'user</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testing</a:t>
            </a:r>
            <a:r>
              <a:rPr lang="it-IT" dirty="0">
                <a:latin typeface="Times New Roman" panose="02020603050405020304" pitchFamily="18" charset="0"/>
                <a:cs typeface="Times New Roman" panose="02020603050405020304" pitchFamily="18" charset="0"/>
              </a:rPr>
              <a:t> è quello di migliorare, attraverso il feedback ottenuto, le funzionalità dell'</a:t>
            </a:r>
            <a:r>
              <a:rPr lang="it-IT" dirty="0" err="1">
                <a:latin typeface="Times New Roman" panose="02020603050405020304" pitchFamily="18" charset="0"/>
                <a:cs typeface="Times New Roman" panose="02020603050405020304" pitchFamily="18" charset="0"/>
              </a:rPr>
              <a:t>app</a:t>
            </a:r>
            <a:r>
              <a:rPr lang="it-IT" dirty="0">
                <a:latin typeface="Times New Roman" panose="02020603050405020304" pitchFamily="18" charset="0"/>
                <a:cs typeface="Times New Roman" panose="02020603050405020304" pitchFamily="18" charset="0"/>
              </a:rPr>
              <a:t> in termini di efficienza e soddisfazione dell'utente.</a:t>
            </a:r>
          </a:p>
          <a:p>
            <a:pPr marL="0" indent="0" algn="just">
              <a:buNone/>
            </a:pPr>
            <a:r>
              <a:rPr lang="it-IT" dirty="0">
                <a:latin typeface="Times New Roman" panose="02020603050405020304" pitchFamily="18" charset="0"/>
                <a:cs typeface="Times New Roman" panose="02020603050405020304" pitchFamily="18" charset="0"/>
              </a:rPr>
              <a:t>In particolare, l'utilizzo dell'</a:t>
            </a:r>
            <a:r>
              <a:rPr lang="it-IT" dirty="0" err="1">
                <a:latin typeface="Times New Roman" panose="02020603050405020304" pitchFamily="18" charset="0"/>
                <a:cs typeface="Times New Roman" panose="02020603050405020304" pitchFamily="18" charset="0"/>
              </a:rPr>
              <a:t>app</a:t>
            </a:r>
            <a:r>
              <a:rPr lang="it-IT" dirty="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p>
          <a:p>
            <a:pPr marL="0" indent="0" algn="just">
              <a:buNone/>
            </a:pPr>
            <a:r>
              <a:rPr lang="it-IT" dirty="0">
                <a:latin typeface="Times New Roman" panose="02020603050405020304" pitchFamily="18" charset="0"/>
                <a:cs typeface="Times New Roman" panose="02020603050405020304" pitchFamily="18" charset="0"/>
              </a:rPr>
              <a:t>   </a:t>
            </a:r>
          </a:p>
          <a:p>
            <a:pPr marL="0" indent="0" algn="just">
              <a:buNone/>
            </a:pPr>
            <a:r>
              <a:rPr lang="it-IT" b="1" dirty="0">
                <a:latin typeface="Times New Roman" panose="02020603050405020304" pitchFamily="18" charset="0"/>
                <a:cs typeface="Times New Roman" panose="02020603050405020304" pitchFamily="18" charset="0"/>
              </a:rPr>
              <a:t>Obiettivi di </a:t>
            </a:r>
            <a:r>
              <a:rPr lang="it-IT" b="1" dirty="0" err="1">
                <a:latin typeface="Times New Roman" panose="02020603050405020304" pitchFamily="18" charset="0"/>
                <a:cs typeface="Times New Roman" panose="02020603050405020304" pitchFamily="18" charset="0"/>
              </a:rPr>
              <a:t>testing</a:t>
            </a:r>
            <a:r>
              <a:rPr lang="it-IT" b="1" dirty="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algn="just"/>
            <a:r>
              <a:rPr lang="it-IT" dirty="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algn="just"/>
            <a:r>
              <a:rPr lang="it-IT" dirty="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marL="0" indent="0">
              <a:buNone/>
            </a:pPr>
            <a:endParaRPr lang="it-IT" dirty="0"/>
          </a:p>
        </p:txBody>
      </p:sp>
    </p:spTree>
    <p:extLst>
      <p:ext uri="{BB962C8B-B14F-4D97-AF65-F5344CB8AC3E}">
        <p14:creationId xmlns:p14="http://schemas.microsoft.com/office/powerpoint/2010/main" val="301103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133307"/>
            <a:ext cx="7886700" cy="132556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
        <p:nvSpPr>
          <p:cNvPr id="3" name="Segnaposto contenuto 2"/>
          <p:cNvSpPr>
            <a:spLocks noGrp="1"/>
          </p:cNvSpPr>
          <p:nvPr>
            <p:ph idx="1"/>
          </p:nvPr>
        </p:nvSpPr>
        <p:spPr>
          <a:xfrm>
            <a:off x="628650" y="1458870"/>
            <a:ext cx="7886700" cy="5032082"/>
          </a:xfrm>
        </p:spPr>
        <p:txBody>
          <a:bodyPr>
            <a:normAutofit fontScale="55000" lnSpcReduction="20000"/>
          </a:bodyPr>
          <a:lstStyle/>
          <a:p>
            <a:pPr marL="0" indent="0" algn="just">
              <a:buNone/>
            </a:pPr>
            <a:r>
              <a:rPr lang="it-IT" b="1" dirty="0"/>
              <a:t>P</a:t>
            </a:r>
            <a:r>
              <a:rPr lang="it-IT" b="1" dirty="0">
                <a:latin typeface="Times New Roman" panose="02020603050405020304" pitchFamily="18" charset="0"/>
                <a:cs typeface="Times New Roman" panose="02020603050405020304" pitchFamily="18" charset="0"/>
              </a:rPr>
              <a:t>artecipanti</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marL="0" indent="0" algn="just">
              <a:buNone/>
            </a:pPr>
            <a:r>
              <a:rPr lang="it-IT" dirty="0">
                <a:latin typeface="Times New Roman" panose="02020603050405020304" pitchFamily="18" charset="0"/>
                <a:cs typeface="Times New Roman" panose="02020603050405020304" pitchFamily="18" charset="0"/>
              </a:rPr>
              <a:t>I partecipanti avranno le seguenti caratteristiche:</a:t>
            </a:r>
          </a:p>
          <a:p>
            <a:pPr algn="just"/>
            <a:r>
              <a:rPr lang="it-IT" dirty="0">
                <a:latin typeface="Times New Roman" panose="02020603050405020304" pitchFamily="18" charset="0"/>
                <a:cs typeface="Times New Roman" panose="02020603050405020304" pitchFamily="18" charset="0"/>
              </a:rPr>
              <a:t>età compresa tra i 16 e i 65 anni;</a:t>
            </a:r>
          </a:p>
          <a:p>
            <a:pPr algn="just"/>
            <a:r>
              <a:rPr lang="it-IT" dirty="0">
                <a:latin typeface="Times New Roman" panose="02020603050405020304" pitchFamily="18" charset="0"/>
                <a:cs typeface="Times New Roman" panose="02020603050405020304" pitchFamily="18" charset="0"/>
              </a:rPr>
              <a:t>fumatori abituali (fumano almeno 3-5 sigarette al giorno);</a:t>
            </a:r>
          </a:p>
          <a:p>
            <a:pPr algn="just"/>
            <a:r>
              <a:rPr lang="it-IT" dirty="0">
                <a:latin typeface="Times New Roman" panose="02020603050405020304" pitchFamily="18" charset="0"/>
                <a:cs typeface="Times New Roman" panose="02020603050405020304" pitchFamily="18" charset="0"/>
              </a:rPr>
              <a:t>capaci di usare dispositivi mobili.</a:t>
            </a:r>
          </a:p>
          <a:p>
            <a:pPr marL="0" indent="0" algn="just">
              <a:buNone/>
            </a:pPr>
            <a:r>
              <a:rPr lang="it-IT" dirty="0">
                <a:latin typeface="Times New Roman" panose="02020603050405020304" pitchFamily="18" charset="0"/>
                <a:cs typeface="Times New Roman" panose="02020603050405020304" pitchFamily="18" charset="0"/>
              </a:rPr>
              <a:t> </a:t>
            </a:r>
          </a:p>
          <a:p>
            <a:pPr marL="0" indent="0" algn="just">
              <a:buNone/>
            </a:pPr>
            <a:r>
              <a:rPr lang="it-IT" b="1" dirty="0">
                <a:latin typeface="Times New Roman" panose="02020603050405020304" pitchFamily="18" charset="0"/>
                <a:cs typeface="Times New Roman" panose="02020603050405020304" pitchFamily="18" charset="0"/>
              </a:rPr>
              <a:t>Durata	</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Il test non dovrebbe richiedere più di 20/30 minuti per ciascun partecipante.</a:t>
            </a:r>
          </a:p>
          <a:p>
            <a:pPr marL="0" indent="0" algn="just">
              <a:buNone/>
            </a:pPr>
            <a:r>
              <a:rPr lang="it-IT" dirty="0">
                <a:latin typeface="Times New Roman" panose="02020603050405020304" pitchFamily="18" charset="0"/>
                <a:cs typeface="Times New Roman" panose="02020603050405020304" pitchFamily="18" charset="0"/>
              </a:rPr>
              <a:t> </a:t>
            </a:r>
          </a:p>
          <a:p>
            <a:pPr marL="0" indent="0" algn="just">
              <a:buNone/>
            </a:pPr>
            <a:r>
              <a:rPr lang="it-IT" b="1" dirty="0">
                <a:latin typeface="Times New Roman" panose="02020603050405020304" pitchFamily="18" charset="0"/>
                <a:cs typeface="Times New Roman" panose="02020603050405020304" pitchFamily="18" charset="0"/>
              </a:rPr>
              <a:t>Luogo</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Il test sarà effettuato tramite </a:t>
            </a:r>
            <a:r>
              <a:rPr lang="it-IT" dirty="0" err="1">
                <a:latin typeface="Times New Roman" panose="02020603050405020304" pitchFamily="18" charset="0"/>
                <a:cs typeface="Times New Roman" panose="02020603050405020304" pitchFamily="18" charset="0"/>
              </a:rPr>
              <a:t>smartphone</a:t>
            </a:r>
            <a:r>
              <a:rPr lang="it-IT" dirty="0">
                <a:latin typeface="Times New Roman" panose="02020603050405020304" pitchFamily="18" charset="0"/>
                <a:cs typeface="Times New Roman" panose="02020603050405020304" pitchFamily="18" charset="0"/>
              </a:rPr>
              <a:t> in un ambiente domestico, in modo da poter simulare quanto più possibile uno scenario reale di utilizzo dell’</a:t>
            </a:r>
            <a:r>
              <a:rPr lang="it-IT" dirty="0" err="1">
                <a:latin typeface="Times New Roman" panose="02020603050405020304" pitchFamily="18" charset="0"/>
                <a:cs typeface="Times New Roman" panose="02020603050405020304" pitchFamily="18" charset="0"/>
              </a:rPr>
              <a:t>app</a:t>
            </a:r>
            <a:r>
              <a:rPr lang="it-IT" dirty="0">
                <a:latin typeface="Times New Roman" panose="02020603050405020304" pitchFamily="18" charset="0"/>
                <a:cs typeface="Times New Roman" panose="02020603050405020304" pitchFamily="18" charset="0"/>
              </a:rPr>
              <a:t>.</a:t>
            </a:r>
          </a:p>
          <a:p>
            <a:pPr marL="0" indent="0" algn="just">
              <a:buNone/>
            </a:pPr>
            <a:r>
              <a:rPr lang="it-IT" dirty="0">
                <a:latin typeface="Times New Roman" panose="02020603050405020304" pitchFamily="18" charset="0"/>
                <a:cs typeface="Times New Roman" panose="02020603050405020304" pitchFamily="18" charset="0"/>
              </a:rPr>
              <a:t>  </a:t>
            </a:r>
          </a:p>
          <a:p>
            <a:pPr marL="0" indent="0" algn="just">
              <a:buNone/>
            </a:pPr>
            <a:r>
              <a:rPr lang="it-IT" b="1" dirty="0">
                <a:latin typeface="Times New Roman" panose="02020603050405020304" pitchFamily="18" charset="0"/>
                <a:cs typeface="Times New Roman" panose="02020603050405020304" pitchFamily="18" charset="0"/>
              </a:rPr>
              <a:t>Periodo</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10 e le 12 del weekend tra il </a:t>
            </a:r>
            <a:r>
              <a:rPr lang="it-IT" dirty="0">
                <a:latin typeface="Times New Roman" panose="02020603050405020304" pitchFamily="18" charset="0"/>
                <a:cs typeface="Times New Roman" panose="02020603050405020304" pitchFamily="18" charset="0"/>
              </a:rPr>
              <a:t>9</a:t>
            </a:r>
            <a:r>
              <a:rPr lang="it-IT" dirty="0" smtClean="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e il </a:t>
            </a:r>
            <a:r>
              <a:rPr lang="it-IT" dirty="0" smtClean="0">
                <a:latin typeface="Times New Roman" panose="02020603050405020304" pitchFamily="18" charset="0"/>
                <a:cs typeface="Times New Roman" panose="02020603050405020304" pitchFamily="18" charset="0"/>
              </a:rPr>
              <a:t>12 </a:t>
            </a:r>
            <a:r>
              <a:rPr lang="it-IT" dirty="0">
                <a:latin typeface="Times New Roman" panose="02020603050405020304" pitchFamily="18" charset="0"/>
                <a:cs typeface="Times New Roman" panose="02020603050405020304" pitchFamily="18" charset="0"/>
              </a:rPr>
              <a:t>Giugno.</a:t>
            </a:r>
          </a:p>
          <a:p>
            <a:pPr marL="0" indent="0">
              <a:buNone/>
            </a:pPr>
            <a:endParaRPr lang="it-IT" dirty="0"/>
          </a:p>
        </p:txBody>
      </p:sp>
    </p:spTree>
    <p:extLst>
      <p:ext uri="{BB962C8B-B14F-4D97-AF65-F5344CB8AC3E}">
        <p14:creationId xmlns:p14="http://schemas.microsoft.com/office/powerpoint/2010/main" val="201743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3" name="Segnaposto contenuto 2"/>
          <p:cNvSpPr>
            <a:spLocks noGrp="1"/>
          </p:cNvSpPr>
          <p:nvPr>
            <p:ph idx="1"/>
          </p:nvPr>
        </p:nvSpPr>
        <p:spPr/>
        <p:txBody>
          <a:bodyPr>
            <a:normAutofit fontScale="85000" lnSpcReduction="20000"/>
          </a:bodyPr>
          <a:lstStyle/>
          <a:p>
            <a:pPr marL="0" indent="0" algn="just">
              <a:buNone/>
            </a:pPr>
            <a:r>
              <a:rPr lang="it-IT" b="1" dirty="0">
                <a:latin typeface="Times New Roman" panose="02020603050405020304" pitchFamily="18" charset="0"/>
                <a:cs typeface="Times New Roman" panose="02020603050405020304" pitchFamily="18" charset="0"/>
              </a:rPr>
              <a:t>Metodologia</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i="1" dirty="0" err="1">
                <a:latin typeface="Times New Roman" panose="02020603050405020304" pitchFamily="18" charset="0"/>
                <a:cs typeface="Times New Roman" panose="02020603050405020304" pitchFamily="18" charset="0"/>
              </a:rPr>
              <a:t>thing</a:t>
            </a:r>
            <a:r>
              <a:rPr lang="it-IT" i="1" dirty="0">
                <a:latin typeface="Times New Roman" panose="02020603050405020304" pitchFamily="18" charset="0"/>
                <a:cs typeface="Times New Roman" panose="02020603050405020304" pitchFamily="18" charset="0"/>
              </a:rPr>
              <a:t> </a:t>
            </a:r>
            <a:r>
              <a:rPr lang="it-IT" i="1" dirty="0" err="1">
                <a:latin typeface="Times New Roman" panose="02020603050405020304" pitchFamily="18" charset="0"/>
                <a:cs typeface="Times New Roman" panose="02020603050405020304" pitchFamily="18" charset="0"/>
              </a:rPr>
              <a:t>aloud</a:t>
            </a:r>
            <a:r>
              <a:rPr lang="it-IT" dirty="0">
                <a:latin typeface="Times New Roman" panose="02020603050405020304" pitchFamily="18" charset="0"/>
                <a:cs typeface="Times New Roman" panose="02020603050405020304" pitchFamily="18" charset="0"/>
              </a:rPr>
              <a:t>.</a:t>
            </a:r>
          </a:p>
          <a:p>
            <a:pPr marL="0" indent="0" algn="just">
              <a:buNone/>
            </a:pPr>
            <a:r>
              <a:rPr lang="it-IT" dirty="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(facile) a 5 (difficile), di ciascun task affrontato sulla base delle difficoltà incontrate durante la sua comprensione ed esecuzione.</a:t>
            </a:r>
          </a:p>
          <a:p>
            <a:pPr marL="0" indent="0" algn="just">
              <a:buNone/>
            </a:pPr>
            <a:r>
              <a:rPr lang="it-IT" dirty="0">
                <a:latin typeface="Times New Roman" panose="02020603050405020304" pitchFamily="18" charset="0"/>
                <a:cs typeface="Times New Roman" panose="02020603050405020304" pitchFamily="18" charset="0"/>
              </a:rPr>
              <a:t>All’inizio del test ai partecipanti sarà chiesto di compilare il </a:t>
            </a:r>
            <a:r>
              <a:rPr lang="it-IT" dirty="0" err="1">
                <a:latin typeface="Times New Roman" panose="02020603050405020304" pitchFamily="18" charset="0"/>
                <a:cs typeface="Times New Roman" panose="02020603050405020304" pitchFamily="18" charset="0"/>
              </a:rPr>
              <a:t>form</a:t>
            </a:r>
            <a:r>
              <a:rPr lang="it-IT" dirty="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pPr marL="0" indent="0">
              <a:buNone/>
            </a:pPr>
            <a:endParaRPr lang="it-IT" dirty="0"/>
          </a:p>
        </p:txBody>
      </p:sp>
    </p:spTree>
    <p:extLst>
      <p:ext uri="{BB962C8B-B14F-4D97-AF65-F5344CB8AC3E}">
        <p14:creationId xmlns:p14="http://schemas.microsoft.com/office/powerpoint/2010/main" val="11560484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1369</Words>
  <Application>Microsoft Office PowerPoint</Application>
  <PresentationFormat>Presentazione su schermo (4:3)</PresentationFormat>
  <Paragraphs>86</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Times New Roman</vt:lpstr>
      <vt:lpstr>Tema di Office</vt:lpstr>
      <vt:lpstr>   Corso di Laurea Magistrale in Ingegneria Informatica  Sistemi Cognitivi e Interazione Persona-Calcolatore  A.A. 2014/2015 </vt:lpstr>
      <vt:lpstr>Il progetto è stato realizzato da:</vt:lpstr>
      <vt:lpstr>Presentazione dell’app “SmokApp” </vt:lpstr>
      <vt:lpstr>URL del prototipo testato</vt:lpstr>
      <vt:lpstr>Redesign di una componente del prototipo</vt:lpstr>
      <vt:lpstr>User Testing Plan (1)</vt:lpstr>
      <vt:lpstr>User Testing Plan (2)</vt:lpstr>
      <vt:lpstr>User Testing Plan (3)</vt:lpstr>
      <vt:lpstr>User Testing Plan (4)</vt:lpstr>
      <vt:lpstr>User Testing Plan (5)</vt:lpstr>
      <vt:lpstr>User Testing Plan (6)</vt:lpstr>
      <vt:lpstr>User Testing Plan (7)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6</cp:revision>
  <dcterms:created xsi:type="dcterms:W3CDTF">2015-06-01T20:34:49Z</dcterms:created>
  <dcterms:modified xsi:type="dcterms:W3CDTF">2015-06-01T21:41:46Z</dcterms:modified>
</cp:coreProperties>
</file>