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 id="261" r:id="rId6"/>
    <p:sldId id="268" r:id="rId7"/>
    <p:sldId id="269" r:id="rId8"/>
    <p:sldId id="262" r:id="rId9"/>
    <p:sldId id="270" r:id="rId10"/>
    <p:sldId id="263" r:id="rId11"/>
    <p:sldId id="271" r:id="rId12"/>
    <p:sldId id="264" r:id="rId13"/>
    <p:sldId id="265" r:id="rId14"/>
    <p:sldId id="272" r:id="rId15"/>
    <p:sldId id="266" r:id="rId16"/>
    <p:sldId id="267"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95" r:id="rId30"/>
    <p:sldId id="285" r:id="rId31"/>
    <p:sldId id="286" r:id="rId32"/>
    <p:sldId id="287" r:id="rId33"/>
    <p:sldId id="288" r:id="rId34"/>
    <p:sldId id="289" r:id="rId35"/>
    <p:sldId id="290" r:id="rId36"/>
    <p:sldId id="291" r:id="rId37"/>
    <p:sldId id="292" r:id="rId38"/>
    <p:sldId id="293" r:id="rId39"/>
    <p:sldId id="294" r:id="rId40"/>
    <p:sldId id="260" r:id="rId41"/>
    <p:sldId id="298" r:id="rId42"/>
    <p:sldId id="296" r:id="rId43"/>
    <p:sldId id="297" r:id="rId44"/>
    <p:sldId id="299" r:id="rId45"/>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129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Ref idx="1002">
        <a:schemeClr val="bg2"/>
      </p:bgRef>
    </p:bg>
    <p:spTree>
      <p:nvGrpSpPr>
        <p:cNvPr id="1" name=""/>
        <p:cNvGrpSpPr/>
        <p:nvPr/>
      </p:nvGrpSpPr>
      <p:grpSpPr>
        <a:xfrm>
          <a:off x="0" y="0"/>
          <a:ext cx="0" cy="0"/>
          <a:chOff x="0" y="0"/>
          <a:chExt cx="0" cy="0"/>
        </a:xfrm>
      </p:grpSpPr>
      <p:sp>
        <p:nvSpPr>
          <p:cNvPr id="9" name="Titolo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17" name="Sottotitolo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smtClean="0"/>
              <a:t>Fare clic per modificare lo stile del sottotitolo dello schema</a:t>
            </a:r>
            <a:endParaRPr kumimoji="0" lang="en-US"/>
          </a:p>
        </p:txBody>
      </p:sp>
      <p:sp>
        <p:nvSpPr>
          <p:cNvPr id="30" name="Segnaposto data 29"/>
          <p:cNvSpPr>
            <a:spLocks noGrp="1"/>
          </p:cNvSpPr>
          <p:nvPr>
            <p:ph type="dt" sz="half" idx="10"/>
          </p:nvPr>
        </p:nvSpPr>
        <p:spPr/>
        <p:txBody>
          <a:bodyPr/>
          <a:lstStyle/>
          <a:p>
            <a:fld id="{9FB86531-A28F-4E1C-99B5-5C225A123870}" type="datetimeFigureOut">
              <a:rPr lang="it-IT" smtClean="0"/>
              <a:pPr/>
              <a:t>06/06/2015</a:t>
            </a:fld>
            <a:endParaRPr lang="it-IT"/>
          </a:p>
        </p:txBody>
      </p:sp>
      <p:sp>
        <p:nvSpPr>
          <p:cNvPr id="19" name="Segnaposto piè di pagina 18"/>
          <p:cNvSpPr>
            <a:spLocks noGrp="1"/>
          </p:cNvSpPr>
          <p:nvPr>
            <p:ph type="ftr" sz="quarter" idx="11"/>
          </p:nvPr>
        </p:nvSpPr>
        <p:spPr/>
        <p:txBody>
          <a:bodyPr/>
          <a:lstStyle/>
          <a:p>
            <a:endParaRPr lang="it-IT"/>
          </a:p>
        </p:txBody>
      </p:sp>
      <p:sp>
        <p:nvSpPr>
          <p:cNvPr id="27" name="Segnaposto numero diapositiva 26"/>
          <p:cNvSpPr>
            <a:spLocks noGrp="1"/>
          </p:cNvSpPr>
          <p:nvPr>
            <p:ph type="sldNum" sz="quarter" idx="12"/>
          </p:nvPr>
        </p:nvSpPr>
        <p:spPr/>
        <p:txBody>
          <a:bodyPr/>
          <a:lstStyle/>
          <a:p>
            <a:fld id="{39A1D135-D84D-4CF9-8627-C7CF96A2E246}" type="slidenum">
              <a:rPr lang="it-IT" smtClean="0"/>
              <a:pPr/>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06/06/2015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914401"/>
            <a:ext cx="2057400" cy="5211763"/>
          </a:xfrm>
        </p:spPr>
        <p:txBody>
          <a:bodyPr vert="eaVert"/>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06/06/2015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contenuto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06/06/2015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bg>
      <p:bgRef idx="1002">
        <a:schemeClr val="bg2"/>
      </p:bgRef>
    </p:bg>
    <p:spTree>
      <p:nvGrpSpPr>
        <p:cNvPr id="1" name=""/>
        <p:cNvGrpSpPr/>
        <p:nvPr/>
      </p:nvGrpSpPr>
      <p:grpSpPr>
        <a:xfrm>
          <a:off x="0" y="0"/>
          <a:ext cx="0" cy="0"/>
          <a:chOff x="0" y="0"/>
          <a:chExt cx="0" cy="0"/>
        </a:xfrm>
      </p:grpSpPr>
      <p:sp>
        <p:nvSpPr>
          <p:cNvPr id="2" name="Titolo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Segnaposto data 3"/>
          <p:cNvSpPr>
            <a:spLocks noGrp="1"/>
          </p:cNvSpPr>
          <p:nvPr>
            <p:ph type="dt" sz="half" idx="10"/>
          </p:nvPr>
        </p:nvSpPr>
        <p:spPr/>
        <p:txBody>
          <a:bodyPr/>
          <a:lstStyle/>
          <a:p>
            <a:fld id="{9FB86531-A28F-4E1C-99B5-5C225A123870}" type="datetimeFigureOut">
              <a:rPr lang="it-IT" smtClean="0"/>
              <a:pPr/>
              <a:t>06/06/2015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229600" cy="1143000"/>
          </a:xfrm>
        </p:spPr>
        <p:txBody>
          <a:bodyPr/>
          <a:lstStyle/>
          <a:p>
            <a:r>
              <a:rPr kumimoji="0" lang="it-IT" smtClean="0"/>
              <a:t>Fare clic per modificare lo stile del titolo</a:t>
            </a:r>
            <a:endParaRPr kumimoji="0" lang="en-US"/>
          </a:p>
        </p:txBody>
      </p:sp>
      <p:sp>
        <p:nvSpPr>
          <p:cNvPr id="3" name="Segnaposto contenuto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contenuto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9FB86531-A28F-4E1C-99B5-5C225A123870}" type="datetimeFigureOut">
              <a:rPr lang="it-IT" smtClean="0"/>
              <a:pPr/>
              <a:t>06/06/2015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229600" cy="1143000"/>
          </a:xfrm>
        </p:spPr>
        <p:txBody>
          <a:bodyPr tIns="45720" anchor="b"/>
          <a:lstStyle>
            <a:lvl1pPr>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Segnaposto testo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Segnaposto contenuto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Segnaposto contenuto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Segnaposto data 6"/>
          <p:cNvSpPr>
            <a:spLocks noGrp="1"/>
          </p:cNvSpPr>
          <p:nvPr>
            <p:ph type="dt" sz="half" idx="10"/>
          </p:nvPr>
        </p:nvSpPr>
        <p:spPr/>
        <p:txBody>
          <a:bodyPr/>
          <a:lstStyle/>
          <a:p>
            <a:fld id="{9FB86531-A28F-4E1C-99B5-5C225A123870}" type="datetimeFigureOut">
              <a:rPr lang="it-IT" smtClean="0"/>
              <a:pPr/>
              <a:t>06/06/2015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Segnaposto data 2"/>
          <p:cNvSpPr>
            <a:spLocks noGrp="1"/>
          </p:cNvSpPr>
          <p:nvPr>
            <p:ph type="dt" sz="half" idx="10"/>
          </p:nvPr>
        </p:nvSpPr>
        <p:spPr/>
        <p:txBody>
          <a:bodyPr/>
          <a:lstStyle/>
          <a:p>
            <a:fld id="{9FB86531-A28F-4E1C-99B5-5C225A123870}" type="datetimeFigureOut">
              <a:rPr lang="it-IT" smtClean="0"/>
              <a:pPr/>
              <a:t>06/06/2015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9FB86531-A28F-4E1C-99B5-5C225A123870}" type="datetimeFigureOut">
              <a:rPr lang="it-IT" smtClean="0"/>
              <a:pPr/>
              <a:t>06/06/2015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Segnaposto testo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smtClean="0"/>
              <a:t>Fare clic per modificare stili del testo dello schema</a:t>
            </a:r>
          </a:p>
        </p:txBody>
      </p:sp>
      <p:sp>
        <p:nvSpPr>
          <p:cNvPr id="4" name="Segnaposto contenuto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9FB86531-A28F-4E1C-99B5-5C225A123870}" type="datetimeFigureOut">
              <a:rPr lang="it-IT" smtClean="0"/>
              <a:pPr/>
              <a:t>06/06/2015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Ritaglia e arrotonda singolo angolo rettangolo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olo rettangolo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olo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Segnaposto testo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Segnaposto data 4"/>
          <p:cNvSpPr>
            <a:spLocks noGrp="1"/>
          </p:cNvSpPr>
          <p:nvPr>
            <p:ph type="dt" sz="half" idx="10"/>
          </p:nvPr>
        </p:nvSpPr>
        <p:spPr/>
        <p:txBody>
          <a:bodyPr/>
          <a:lstStyle/>
          <a:p>
            <a:fld id="{9FB86531-A28F-4E1C-99B5-5C225A123870}" type="datetimeFigureOut">
              <a:rPr lang="it-IT" smtClean="0"/>
              <a:pPr/>
              <a:t>06/06/2015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a:xfrm>
            <a:off x="8077200" y="6356350"/>
            <a:ext cx="609600" cy="365125"/>
          </a:xfrm>
        </p:spPr>
        <p:txBody>
          <a:bodyPr/>
          <a:lstStyle/>
          <a:p>
            <a:fld id="{39A1D135-D84D-4CF9-8627-C7CF96A2E246}" type="slidenum">
              <a:rPr lang="it-IT" smtClean="0"/>
              <a:pPr/>
              <a:t>‹N›</a:t>
            </a:fld>
            <a:endParaRPr lang="it-IT"/>
          </a:p>
        </p:txBody>
      </p:sp>
      <p:sp>
        <p:nvSpPr>
          <p:cNvPr id="3" name="Segnaposto immagin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igura a mano libera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igura a mano libera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igura a mano libera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igura a mano libera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Segnaposto titolo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smtClean="0"/>
              <a:t>Fare clic per modificare lo stile del titolo</a:t>
            </a:r>
            <a:endParaRPr kumimoji="0" lang="en-US"/>
          </a:p>
        </p:txBody>
      </p:sp>
      <p:sp>
        <p:nvSpPr>
          <p:cNvPr id="30" name="Segnaposto testo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
        <p:nvSpPr>
          <p:cNvPr id="10" name="Segnaposto data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FB86531-A28F-4E1C-99B5-5C225A123870}" type="datetimeFigureOut">
              <a:rPr lang="it-IT" smtClean="0"/>
              <a:pPr/>
              <a:t>06/06/2015</a:t>
            </a:fld>
            <a:endParaRPr lang="it-IT"/>
          </a:p>
        </p:txBody>
      </p:sp>
      <p:sp>
        <p:nvSpPr>
          <p:cNvPr id="22" name="Segnaposto piè di pagina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egnaposto numero diapositiva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9A1D135-D84D-4CF9-8627-C7CF96A2E246}" type="slidenum">
              <a:rPr lang="it-IT" smtClean="0"/>
              <a:pPr/>
              <a:t>‹N›</a:t>
            </a:fld>
            <a:endParaRPr lang="it-IT"/>
          </a:p>
        </p:txBody>
      </p:sp>
      <p:grpSp>
        <p:nvGrpSpPr>
          <p:cNvPr id="2" name="Gruppo 1"/>
          <p:cNvGrpSpPr/>
          <p:nvPr/>
        </p:nvGrpSpPr>
        <p:grpSpPr>
          <a:xfrm>
            <a:off x="-19017" y="202408"/>
            <a:ext cx="9180548" cy="649224"/>
            <a:chOff x="-19045" y="216550"/>
            <a:chExt cx="9180548" cy="649224"/>
          </a:xfrm>
        </p:grpSpPr>
        <p:sp>
          <p:nvSpPr>
            <p:cNvPr id="12" name="Figura a mano libera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igura a mano libera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justinmind.com/usernote/prototypes/15258068/15260565/15652734/index.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justinmind.com/usernote/prototypes/15258068/15260565/15660605/index.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653143" y="298115"/>
            <a:ext cx="7805057" cy="1904172"/>
          </a:xfrm>
        </p:spPr>
        <p:txBody>
          <a:bodyPr>
            <a:normAutofit fontScale="90000"/>
            <a:scene3d>
              <a:camera prst="orthographicFront"/>
              <a:lightRig rig="freezing" dir="t">
                <a:rot lat="0" lon="0" rev="5640000"/>
              </a:lightRig>
            </a:scene3d>
            <a:sp3d prstMaterial="flat">
              <a:bevelT w="38100" h="38100"/>
              <a:contourClr>
                <a:schemeClr val="tx2"/>
              </a:contourClr>
            </a:sp3d>
          </a:bodyPr>
          <a:lstStyle/>
          <a:p>
            <a:pPr algn="ctr"/>
            <a:r>
              <a:rPr lang="it-IT" dirty="0">
                <a:solidFill>
                  <a:schemeClr val="tx1"/>
                </a:solidFill>
              </a:rPr>
              <a:t/>
            </a:r>
            <a:br>
              <a:rPr lang="it-IT" dirty="0">
                <a:solidFill>
                  <a:schemeClr val="tx1"/>
                </a:solidFill>
              </a:rPr>
            </a:br>
            <a:r>
              <a:rPr lang="it-IT" dirty="0">
                <a:solidFill>
                  <a:schemeClr val="tx1"/>
                </a:solidFill>
              </a:rPr>
              <a:t/>
            </a:r>
            <a:br>
              <a:rPr lang="it-IT" dirty="0">
                <a:solidFill>
                  <a:schemeClr val="tx1"/>
                </a:solidFill>
              </a:rPr>
            </a:br>
            <a:r>
              <a:rPr lang="it-IT" dirty="0">
                <a:solidFill>
                  <a:schemeClr val="tx1"/>
                </a:solidFill>
              </a:rPr>
              <a:t> </a:t>
            </a:r>
            <a:r>
              <a:rPr lang="it-IT" sz="2900" b="1" dirty="0">
                <a:solidFill>
                  <a:schemeClr val="tx1"/>
                </a:solidFill>
                <a:effectLst/>
                <a:latin typeface="Times New Roman" panose="02020603050405020304" pitchFamily="18" charset="0"/>
                <a:cs typeface="Times New Roman" panose="02020603050405020304" pitchFamily="18" charset="0"/>
              </a:rPr>
              <a:t>Corso di Laurea </a:t>
            </a:r>
            <a:r>
              <a:rPr lang="it-IT" sz="2900" b="1" dirty="0" smtClean="0">
                <a:solidFill>
                  <a:schemeClr val="tx1"/>
                </a:solidFill>
                <a:effectLst/>
                <a:latin typeface="Times New Roman" panose="02020603050405020304" pitchFamily="18" charset="0"/>
                <a:cs typeface="Times New Roman" panose="02020603050405020304" pitchFamily="18" charset="0"/>
              </a:rPr>
              <a:t>Magistrale in</a:t>
            </a:r>
            <a:br>
              <a:rPr lang="it-IT" sz="2900" b="1" dirty="0" smtClean="0">
                <a:solidFill>
                  <a:schemeClr val="tx1"/>
                </a:solidFill>
                <a:effectLst/>
                <a:latin typeface="Times New Roman" panose="02020603050405020304" pitchFamily="18" charset="0"/>
                <a:cs typeface="Times New Roman" panose="02020603050405020304" pitchFamily="18" charset="0"/>
              </a:rPr>
            </a:br>
            <a:r>
              <a:rPr lang="it-IT" sz="2900" b="1" dirty="0" smtClean="0">
                <a:solidFill>
                  <a:schemeClr val="tx1"/>
                </a:solidFill>
                <a:effectLst/>
                <a:latin typeface="Times New Roman" panose="02020603050405020304" pitchFamily="18" charset="0"/>
                <a:cs typeface="Times New Roman" panose="02020603050405020304" pitchFamily="18" charset="0"/>
              </a:rPr>
              <a:t> Ingegneria </a:t>
            </a:r>
            <a:r>
              <a:rPr lang="it-IT" sz="2900" b="1" dirty="0">
                <a:solidFill>
                  <a:schemeClr val="tx1"/>
                </a:solidFill>
                <a:effectLst/>
                <a:latin typeface="Times New Roman" panose="02020603050405020304" pitchFamily="18" charset="0"/>
                <a:cs typeface="Times New Roman" panose="02020603050405020304" pitchFamily="18" charset="0"/>
              </a:rPr>
              <a:t>Informatica </a:t>
            </a:r>
            <a:r>
              <a:rPr lang="it-IT" sz="2900" dirty="0">
                <a:solidFill>
                  <a:schemeClr val="tx1"/>
                </a:solidFill>
                <a:effectLst/>
                <a:latin typeface="Times New Roman" panose="02020603050405020304" pitchFamily="18" charset="0"/>
                <a:cs typeface="Times New Roman" panose="02020603050405020304" pitchFamily="18" charset="0"/>
              </a:rPr>
              <a:t/>
            </a:r>
            <a:br>
              <a:rPr lang="it-IT" sz="2900" dirty="0">
                <a:solidFill>
                  <a:schemeClr val="tx1"/>
                </a:solidFill>
                <a:effectLst/>
                <a:latin typeface="Times New Roman" panose="02020603050405020304" pitchFamily="18" charset="0"/>
                <a:cs typeface="Times New Roman" panose="02020603050405020304" pitchFamily="18" charset="0"/>
              </a:rPr>
            </a:br>
            <a:r>
              <a:rPr lang="it-IT" sz="2900" b="1" dirty="0">
                <a:solidFill>
                  <a:schemeClr val="tx1"/>
                </a:solidFill>
                <a:effectLst/>
                <a:latin typeface="Times New Roman" panose="02020603050405020304" pitchFamily="18" charset="0"/>
                <a:cs typeface="Times New Roman" panose="02020603050405020304" pitchFamily="18" charset="0"/>
              </a:rPr>
              <a:t>Sistemi Cognitivi e </a:t>
            </a:r>
            <a:r>
              <a:rPr lang="it-IT" sz="2900" b="1" dirty="0" smtClean="0">
                <a:solidFill>
                  <a:schemeClr val="tx1"/>
                </a:solidFill>
                <a:effectLst/>
                <a:latin typeface="Times New Roman" panose="02020603050405020304" pitchFamily="18" charset="0"/>
                <a:cs typeface="Times New Roman" panose="02020603050405020304" pitchFamily="18" charset="0"/>
              </a:rPr>
              <a:t>Interazione </a:t>
            </a:r>
            <a:r>
              <a:rPr lang="it-IT" sz="2900" b="1" dirty="0">
                <a:solidFill>
                  <a:schemeClr val="tx1"/>
                </a:solidFill>
                <a:effectLst/>
                <a:latin typeface="Times New Roman" panose="02020603050405020304" pitchFamily="18" charset="0"/>
                <a:cs typeface="Times New Roman" panose="02020603050405020304" pitchFamily="18" charset="0"/>
              </a:rPr>
              <a:t>Persona-Calcolatore </a:t>
            </a:r>
            <a:r>
              <a:rPr lang="it-IT" sz="2900" dirty="0">
                <a:solidFill>
                  <a:schemeClr val="tx1"/>
                </a:solidFill>
                <a:latin typeface="Times New Roman" panose="02020603050405020304" pitchFamily="18" charset="0"/>
                <a:cs typeface="Times New Roman" panose="02020603050405020304" pitchFamily="18" charset="0"/>
              </a:rPr>
              <a:t/>
            </a:r>
            <a:br>
              <a:rPr lang="it-IT" sz="2900" dirty="0">
                <a:solidFill>
                  <a:schemeClr val="tx1"/>
                </a:solidFill>
                <a:latin typeface="Times New Roman" panose="02020603050405020304" pitchFamily="18" charset="0"/>
                <a:cs typeface="Times New Roman" panose="02020603050405020304" pitchFamily="18" charset="0"/>
              </a:rPr>
            </a:br>
            <a:endParaRPr lang="it-IT" sz="2900" dirty="0">
              <a:solidFill>
                <a:schemeClr val="tx1"/>
              </a:solidFill>
              <a:latin typeface="Times New Roman" panose="02020603050405020304" pitchFamily="18" charset="0"/>
              <a:cs typeface="Times New Roman" panose="02020603050405020304" pitchFamily="18" charset="0"/>
            </a:endParaRPr>
          </a:p>
        </p:txBody>
      </p:sp>
      <p:sp>
        <p:nvSpPr>
          <p:cNvPr id="3" name="Sottotitolo 2"/>
          <p:cNvSpPr>
            <a:spLocks noGrp="1"/>
          </p:cNvSpPr>
          <p:nvPr>
            <p:ph type="subTitle" idx="1"/>
          </p:nvPr>
        </p:nvSpPr>
        <p:spPr>
          <a:xfrm>
            <a:off x="463639" y="3078051"/>
            <a:ext cx="8216721" cy="3219717"/>
          </a:xfrm>
        </p:spPr>
        <p:txBody>
          <a:bodyPr>
            <a:noAutofit/>
          </a:bodyPr>
          <a:lstStyle/>
          <a:p>
            <a:pPr algn="ctr"/>
            <a:r>
              <a:rPr lang="it-IT" sz="2800" b="1" dirty="0" smtClean="0">
                <a:latin typeface="Times New Roman" panose="02020603050405020304" pitchFamily="18" charset="0"/>
                <a:cs typeface="Times New Roman" panose="02020603050405020304" pitchFamily="18" charset="0"/>
              </a:rPr>
              <a:t>Presentazione dell’</a:t>
            </a:r>
            <a:r>
              <a:rPr lang="it-IT" sz="2800" b="1" dirty="0" err="1" smtClean="0">
                <a:latin typeface="Times New Roman" panose="02020603050405020304" pitchFamily="18" charset="0"/>
                <a:cs typeface="Times New Roman" panose="02020603050405020304" pitchFamily="18" charset="0"/>
              </a:rPr>
              <a:t>app</a:t>
            </a:r>
            <a:r>
              <a:rPr lang="it-IT" sz="2800" b="1" dirty="0" smtClean="0">
                <a:latin typeface="Times New Roman" panose="02020603050405020304" pitchFamily="18" charset="0"/>
                <a:cs typeface="Times New Roman" panose="02020603050405020304" pitchFamily="18" charset="0"/>
              </a:rPr>
              <a:t> </a:t>
            </a:r>
            <a:r>
              <a:rPr lang="it-IT" sz="2800" b="1" dirty="0">
                <a:latin typeface="Times New Roman" panose="02020603050405020304" pitchFamily="18" charset="0"/>
                <a:cs typeface="Times New Roman" panose="02020603050405020304" pitchFamily="18" charset="0"/>
              </a:rPr>
              <a:t>“</a:t>
            </a:r>
            <a:r>
              <a:rPr lang="it-IT" sz="2800" b="1" dirty="0" err="1">
                <a:latin typeface="Times New Roman" panose="02020603050405020304" pitchFamily="18" charset="0"/>
                <a:cs typeface="Times New Roman" panose="02020603050405020304" pitchFamily="18" charset="0"/>
              </a:rPr>
              <a:t>SmokApp</a:t>
            </a:r>
            <a:r>
              <a:rPr lang="it-IT" sz="2800" b="1" dirty="0">
                <a:latin typeface="Times New Roman" panose="02020603050405020304" pitchFamily="18" charset="0"/>
                <a:cs typeface="Times New Roman" panose="02020603050405020304" pitchFamily="18" charset="0"/>
              </a:rPr>
              <a:t>” </a:t>
            </a:r>
            <a:endParaRPr lang="it-IT" sz="2800" b="1" dirty="0" smtClean="0">
              <a:latin typeface="Times New Roman" panose="02020603050405020304" pitchFamily="18" charset="0"/>
              <a:cs typeface="Times New Roman" panose="02020603050405020304" pitchFamily="18" charset="0"/>
            </a:endParaRPr>
          </a:p>
          <a:p>
            <a:endParaRPr lang="it-IT" sz="2000" b="1" dirty="0">
              <a:latin typeface="Times New Roman" panose="02020603050405020304" pitchFamily="18" charset="0"/>
              <a:cs typeface="Times New Roman" panose="02020603050405020304" pitchFamily="18" charset="0"/>
            </a:endParaRPr>
          </a:p>
          <a:p>
            <a:pPr algn="l"/>
            <a:endParaRPr lang="it-IT" sz="2000" dirty="0" smtClean="0"/>
          </a:p>
          <a:p>
            <a:pPr algn="l"/>
            <a:endParaRPr lang="it-IT" sz="2000" dirty="0"/>
          </a:p>
          <a:p>
            <a:pPr algn="l"/>
            <a:r>
              <a:rPr lang="it-IT" sz="2000" b="1" dirty="0" smtClean="0">
                <a:latin typeface="Times New Roman" panose="02020603050405020304" pitchFamily="18" charset="0"/>
                <a:cs typeface="Times New Roman" panose="02020603050405020304" pitchFamily="18" charset="0"/>
              </a:rPr>
              <a:t>Docente</a:t>
            </a:r>
            <a:r>
              <a:rPr lang="it-IT" sz="2000" b="1" dirty="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a:p>
            <a:pPr algn="l"/>
            <a:r>
              <a:rPr lang="it-IT" sz="2000" dirty="0">
                <a:latin typeface="Times New Roman" panose="02020603050405020304" pitchFamily="18" charset="0"/>
                <a:cs typeface="Times New Roman" panose="02020603050405020304" pitchFamily="18" charset="0"/>
              </a:rPr>
              <a:t>Daniela </a:t>
            </a:r>
            <a:r>
              <a:rPr lang="it-IT" sz="2000" dirty="0" smtClean="0">
                <a:latin typeface="Times New Roman" panose="02020603050405020304" pitchFamily="18" charset="0"/>
                <a:cs typeface="Times New Roman" panose="02020603050405020304" pitchFamily="18" charset="0"/>
              </a:rPr>
              <a:t>Giordano</a:t>
            </a:r>
          </a:p>
          <a:p>
            <a:pPr algn="l"/>
            <a:endParaRPr lang="it-IT" sz="2000" dirty="0">
              <a:latin typeface="Times New Roman" panose="02020603050405020304" pitchFamily="18" charset="0"/>
              <a:cs typeface="Times New Roman" panose="02020603050405020304" pitchFamily="18" charset="0"/>
            </a:endParaRPr>
          </a:p>
          <a:p>
            <a:pPr algn="ctr"/>
            <a:r>
              <a:rPr lang="it-IT" sz="2000" dirty="0">
                <a:latin typeface="Times New Roman" panose="02020603050405020304" pitchFamily="18" charset="0"/>
                <a:cs typeface="Times New Roman" panose="02020603050405020304" pitchFamily="18" charset="0"/>
              </a:rPr>
              <a:t>A.A. 2014/2015 </a:t>
            </a:r>
            <a:r>
              <a:rPr lang="it-IT" sz="2000" dirty="0" smtClean="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131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Partecipanti</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I 3 partecipanti saranno selezionati tra coloro le cui caratteristiche corrispondono al target cercato in modo da assicurare dei risultati significativi.</a:t>
            </a:r>
          </a:p>
          <a:p>
            <a:pPr algn="just"/>
            <a:r>
              <a:rPr lang="it-IT" sz="2000" dirty="0" smtClean="0">
                <a:latin typeface="Times New Roman" panose="02020603050405020304" pitchFamily="18" charset="0"/>
                <a:cs typeface="Times New Roman" panose="02020603050405020304" pitchFamily="18" charset="0"/>
              </a:rPr>
              <a:t>I partecipanti avranno le seguenti caratteristiche: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età compresa tra i 16 e i 65 anni;</a:t>
            </a:r>
          </a:p>
          <a:p>
            <a:pPr marL="22860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fumatori abituali (fumano almeno 3-5 sigarette al giorno);</a:t>
            </a:r>
          </a:p>
          <a:p>
            <a:pPr marL="22860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capaci di usare dispositivi mobili.</a:t>
            </a: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(6)</a:t>
            </a:r>
            <a:endParaRPr lang="it-IT" sz="2800" dirty="0"/>
          </a:p>
        </p:txBody>
      </p:sp>
    </p:spTree>
    <p:extLst>
      <p:ext uri="{BB962C8B-B14F-4D97-AF65-F5344CB8AC3E}">
        <p14:creationId xmlns:p14="http://schemas.microsoft.com/office/powerpoint/2010/main" val="2017438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327260"/>
            <a:ext cx="7886700" cy="5280338"/>
          </a:xfrm>
          <a:prstGeom prst="rect">
            <a:avLst/>
          </a:prstGeom>
        </p:spPr>
        <p:txBody>
          <a:bodyPr vert="horz" lIns="91440" tIns="45720" rIns="91440" bIns="45720" rtlCol="0">
            <a:normAutofit fontScale="92500" lnSpcReduction="20000"/>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7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Durata</a:t>
            </a:r>
            <a:endParaRPr kumimoji="0" lang="it-IT" sz="27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200" dirty="0" smtClean="0">
              <a:latin typeface="Times New Roman" panose="02020603050405020304" pitchFamily="18" charset="0"/>
              <a:cs typeface="Times New Roman" panose="02020603050405020304" pitchFamily="18" charset="0"/>
            </a:endParaRPr>
          </a:p>
          <a:p>
            <a:pPr algn="just"/>
            <a:r>
              <a:rPr lang="it-IT" sz="2200" dirty="0" smtClean="0">
                <a:latin typeface="Times New Roman" panose="02020603050405020304" pitchFamily="18" charset="0"/>
                <a:cs typeface="Times New Roman" panose="02020603050405020304" pitchFamily="18" charset="0"/>
              </a:rPr>
              <a:t>Il test non dovrebbe richiedere più di 20/30 minuti per ciascun partecipante.</a:t>
            </a:r>
          </a:p>
          <a:p>
            <a:pPr algn="just"/>
            <a:endParaRPr lang="it-IT" sz="2200" dirty="0" smtClean="0">
              <a:latin typeface="Times New Roman" panose="02020603050405020304" pitchFamily="18" charset="0"/>
              <a:cs typeface="Times New Roman" panose="02020603050405020304" pitchFamily="18" charset="0"/>
            </a:endParaRPr>
          </a:p>
          <a:p>
            <a:pPr algn="ctr"/>
            <a:endParaRPr lang="it-IT" sz="2200" b="1" dirty="0" smtClean="0">
              <a:latin typeface="Times New Roman" panose="02020603050405020304" pitchFamily="18" charset="0"/>
              <a:cs typeface="Times New Roman" panose="02020603050405020304" pitchFamily="18" charset="0"/>
            </a:endParaRPr>
          </a:p>
          <a:p>
            <a:pPr algn="ctr"/>
            <a:r>
              <a:rPr lang="it-IT" sz="2700" b="1" dirty="0" smtClean="0">
                <a:latin typeface="Times New Roman" panose="02020603050405020304" pitchFamily="18" charset="0"/>
                <a:cs typeface="Times New Roman" panose="02020603050405020304" pitchFamily="18" charset="0"/>
              </a:rPr>
              <a:t>Luogo</a:t>
            </a:r>
          </a:p>
          <a:p>
            <a:pPr algn="ctr"/>
            <a:endParaRPr lang="it-IT" sz="2200" dirty="0" smtClean="0">
              <a:latin typeface="Times New Roman" panose="02020603050405020304" pitchFamily="18" charset="0"/>
              <a:cs typeface="Times New Roman" panose="02020603050405020304" pitchFamily="18" charset="0"/>
            </a:endParaRPr>
          </a:p>
          <a:p>
            <a:pPr algn="just"/>
            <a:r>
              <a:rPr lang="it-IT" sz="2200" dirty="0" smtClean="0">
                <a:latin typeface="Times New Roman" panose="02020603050405020304" pitchFamily="18" charset="0"/>
                <a:cs typeface="Times New Roman" panose="02020603050405020304" pitchFamily="18" charset="0"/>
              </a:rPr>
              <a:t>Il test sarà effettuato tramite </a:t>
            </a:r>
            <a:r>
              <a:rPr lang="it-IT" sz="2200" dirty="0" err="1" smtClean="0">
                <a:latin typeface="Times New Roman" panose="02020603050405020304" pitchFamily="18" charset="0"/>
                <a:cs typeface="Times New Roman" panose="02020603050405020304" pitchFamily="18" charset="0"/>
              </a:rPr>
              <a:t>smartphone</a:t>
            </a:r>
            <a:r>
              <a:rPr lang="it-IT" sz="2200" dirty="0" smtClean="0">
                <a:latin typeface="Times New Roman" panose="02020603050405020304" pitchFamily="18" charset="0"/>
                <a:cs typeface="Times New Roman" panose="02020603050405020304" pitchFamily="18" charset="0"/>
              </a:rPr>
              <a:t> in un ambiente domestico, in modo da poter simulare quanto più possibile uno scenario reale di utilizzo dell’app.</a:t>
            </a:r>
          </a:p>
          <a:p>
            <a:pPr lvl="0" algn="ctr">
              <a:lnSpc>
                <a:spcPct val="120000"/>
              </a:lnSpc>
              <a:spcBef>
                <a:spcPts val="1000"/>
              </a:spcBef>
              <a:defRPr/>
            </a:pPr>
            <a:endParaRPr lang="it-IT" sz="2200" b="1" dirty="0" smtClean="0">
              <a:latin typeface="Times New Roman" panose="02020603050405020304" pitchFamily="18" charset="0"/>
              <a:cs typeface="Times New Roman" panose="02020603050405020304" pitchFamily="18" charset="0"/>
            </a:endParaRPr>
          </a:p>
          <a:p>
            <a:pPr lvl="0" algn="ctr">
              <a:lnSpc>
                <a:spcPct val="120000"/>
              </a:lnSpc>
              <a:spcBef>
                <a:spcPts val="1000"/>
              </a:spcBef>
              <a:defRPr/>
            </a:pPr>
            <a:r>
              <a:rPr lang="it-IT" sz="2700" b="1" dirty="0" smtClean="0">
                <a:latin typeface="Times New Roman" panose="02020603050405020304" pitchFamily="18" charset="0"/>
                <a:cs typeface="Times New Roman" panose="02020603050405020304" pitchFamily="18" charset="0"/>
              </a:rPr>
              <a:t>Periodo</a:t>
            </a:r>
            <a:endParaRPr lang="it-IT" sz="27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a:t>
            </a:r>
          </a:p>
          <a:p>
            <a:pPr algn="just"/>
            <a:r>
              <a:rPr lang="it-IT" sz="2200" dirty="0" smtClean="0">
                <a:latin typeface="Times New Roman" panose="02020603050405020304" pitchFamily="18" charset="0"/>
                <a:cs typeface="Times New Roman" panose="02020603050405020304" pitchFamily="18" charset="0"/>
              </a:rPr>
              <a:t>Il test sarà effettuato in un periodo in cui sia i valutatori che gli sviluppatori saranno liberi per poter comunicare, pertanto orientativamente potrà essere eseguito tra le 18 e le 20 dei giorni tra l’8 e l’11 Giugno.</a:t>
            </a: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(7)</a:t>
            </a:r>
            <a:endParaRPr lang="it-IT" sz="2800" dirty="0"/>
          </a:p>
        </p:txBody>
      </p:sp>
    </p:spTree>
    <p:extLst>
      <p:ext uri="{BB962C8B-B14F-4D97-AF65-F5344CB8AC3E}">
        <p14:creationId xmlns:p14="http://schemas.microsoft.com/office/powerpoint/2010/main" val="2017438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Metodologia</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Ai partecipanti sarà chiesto di eseguire una serie di task rappresentanti vari scenari, qui sotto elencati. Durante lo svolgimento del test si prenderà nota di eventuali commenti dei valutatori attraverso la tecnica del </a:t>
            </a:r>
            <a:r>
              <a:rPr lang="it-IT" sz="2000" i="1" dirty="0" err="1" smtClean="0">
                <a:latin typeface="Times New Roman" panose="02020603050405020304" pitchFamily="18" charset="0"/>
                <a:cs typeface="Times New Roman" panose="02020603050405020304" pitchFamily="18" charset="0"/>
              </a:rPr>
              <a:t>thinging</a:t>
            </a:r>
            <a:r>
              <a:rPr lang="it-IT" sz="2000" i="1" dirty="0" smtClean="0">
                <a:latin typeface="Times New Roman" panose="02020603050405020304" pitchFamily="18" charset="0"/>
                <a:cs typeface="Times New Roman" panose="02020603050405020304" pitchFamily="18" charset="0"/>
              </a:rPr>
              <a:t> </a:t>
            </a:r>
            <a:r>
              <a:rPr lang="it-IT" sz="2000" i="1" dirty="0" err="1" smtClean="0">
                <a:latin typeface="Times New Roman" panose="02020603050405020304" pitchFamily="18" charset="0"/>
                <a:cs typeface="Times New Roman" panose="02020603050405020304" pitchFamily="18" charset="0"/>
              </a:rPr>
              <a:t>aloud</a:t>
            </a:r>
            <a:r>
              <a:rPr lang="it-IT" sz="2000" dirty="0" smtClean="0">
                <a:latin typeface="Times New Roman" panose="02020603050405020304" pitchFamily="18" charset="0"/>
                <a:cs typeface="Times New Roman" panose="02020603050405020304" pitchFamily="18" charset="0"/>
              </a:rPr>
              <a:t>.</a:t>
            </a:r>
          </a:p>
          <a:p>
            <a:pPr algn="just"/>
            <a:r>
              <a:rPr lang="it-IT" sz="2000" dirty="0" smtClean="0">
                <a:latin typeface="Times New Roman" panose="02020603050405020304" pitchFamily="18" charset="0"/>
                <a:cs typeface="Times New Roman" panose="02020603050405020304" pitchFamily="18" charset="0"/>
              </a:rPr>
              <a:t>Inoltre, dopo che i partecipanti avranno completato gli scenari, verrà chiesto il loro feedback attraverso la valutazione, con un punteggio da 1 a 5, di ciascun task affrontato sulla base del grado di soddisfazione ottenuto durante la sua comprensione ed esecuzione.</a:t>
            </a:r>
          </a:p>
          <a:p>
            <a:pPr algn="just"/>
            <a:r>
              <a:rPr lang="it-IT" sz="2000" dirty="0" smtClean="0">
                <a:latin typeface="Times New Roman" panose="02020603050405020304" pitchFamily="18" charset="0"/>
                <a:cs typeface="Times New Roman" panose="02020603050405020304" pitchFamily="18" charset="0"/>
              </a:rPr>
              <a:t>All’inizio del test ai partecipanti sarà chiesto di compilare il </a:t>
            </a:r>
            <a:r>
              <a:rPr lang="it-IT" sz="2000" dirty="0" err="1" smtClean="0">
                <a:latin typeface="Times New Roman" panose="02020603050405020304" pitchFamily="18" charset="0"/>
                <a:cs typeface="Times New Roman" panose="02020603050405020304" pitchFamily="18" charset="0"/>
              </a:rPr>
              <a:t>form</a:t>
            </a:r>
            <a:r>
              <a:rPr lang="it-IT" sz="2000" dirty="0" smtClean="0">
                <a:latin typeface="Times New Roman" panose="02020603050405020304" pitchFamily="18" charset="0"/>
                <a:cs typeface="Times New Roman" panose="02020603050405020304" pitchFamily="18" charset="0"/>
              </a:rPr>
              <a:t> per il consenso all'utilizzo dei dati di feedback ottenuti dopo il test e dei dati demografici inseriti, anch'essi richiesti durante la fase iniziale.</a:t>
            </a:r>
          </a:p>
          <a:p>
            <a:endParaRPr lang="it-IT" sz="2000" dirty="0"/>
          </a:p>
        </p:txBody>
      </p:sp>
      <p:sp>
        <p:nvSpPr>
          <p:cNvPr id="6"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(8)</a:t>
            </a:r>
            <a:endParaRPr lang="it-IT" sz="2800" dirty="0"/>
          </a:p>
        </p:txBody>
      </p:sp>
    </p:spTree>
    <p:extLst>
      <p:ext uri="{BB962C8B-B14F-4D97-AF65-F5344CB8AC3E}">
        <p14:creationId xmlns:p14="http://schemas.microsoft.com/office/powerpoint/2010/main" val="115604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(9)</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1. Il processo di </a:t>
            </a:r>
            <a:r>
              <a:rPr lang="it-IT" sz="2000" b="1" dirty="0" err="1" smtClean="0">
                <a:latin typeface="Times New Roman" panose="02020603050405020304" pitchFamily="18" charset="0"/>
                <a:cs typeface="Times New Roman" panose="02020603050405020304" pitchFamily="18" charset="0"/>
              </a:rPr>
              <a:t>sign</a:t>
            </a:r>
            <a:r>
              <a:rPr lang="it-IT" sz="2000" b="1" dirty="0" smtClean="0">
                <a:latin typeface="Times New Roman" panose="02020603050405020304" pitchFamily="18" charset="0"/>
                <a:cs typeface="Times New Roman" panose="02020603050405020304" pitchFamily="18" charset="0"/>
              </a:rPr>
              <a:t> up.</a:t>
            </a:r>
            <a:r>
              <a:rPr lang="it-IT" sz="2000" dirty="0" smtClean="0">
                <a:latin typeface="Times New Roman" panose="02020603050405020304" pitchFamily="18" charset="0"/>
                <a:cs typeface="Times New Roman" panose="02020603050405020304" pitchFamily="18" charset="0"/>
              </a:rPr>
              <a:t> Il partecipante, dopo aver aperto l'applicazione, potrà andare alla schermata di registrazione, riempire i campi richiesti e creare quindi un account. Questo processo sarà terminato quando l'utente raggiungerà la schermata della Home, a cui verrà indirizzato automaticamente dopo aver creato l'account.</a:t>
            </a:r>
          </a:p>
          <a:p>
            <a:pPr algn="just"/>
            <a:r>
              <a:rPr lang="it-IT" sz="2000" dirty="0" smtClean="0">
                <a:latin typeface="Times New Roman" panose="02020603050405020304" pitchFamily="18" charset="0"/>
                <a:cs typeface="Times New Roman" panose="02020603050405020304" pitchFamily="18" charset="0"/>
              </a:rPr>
              <a:t>Possibili problemi:</a:t>
            </a:r>
          </a:p>
          <a:p>
            <a:pPr lvl="0" algn="just"/>
            <a:r>
              <a:rPr lang="it-IT" sz="2000" dirty="0" smtClean="0">
                <a:latin typeface="Times New Roman" panose="02020603050405020304" pitchFamily="18" charset="0"/>
                <a:cs typeface="Times New Roman" panose="02020603050405020304" pitchFamily="18" charset="0"/>
              </a:rPr>
              <a:t>l'utente potrebbe non individuare facilmente tutti i campi di registrazione richiesti, la cui visualizzazione è gestita attraverso un </a:t>
            </a:r>
            <a:r>
              <a:rPr lang="it-IT" sz="2000" dirty="0" err="1" smtClean="0">
                <a:latin typeface="Times New Roman" panose="02020603050405020304" pitchFamily="18" charset="0"/>
                <a:cs typeface="Times New Roman" panose="02020603050405020304" pitchFamily="18" charset="0"/>
              </a:rPr>
              <a:t>dynamic</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panel</a:t>
            </a:r>
            <a:r>
              <a:rPr lang="it-IT" sz="2000" dirty="0" smtClean="0">
                <a:latin typeface="Times New Roman" panose="02020603050405020304" pitchFamily="18" charset="0"/>
                <a:cs typeface="Times New Roman" panose="02020603050405020304" pitchFamily="18" charset="0"/>
              </a:rPr>
              <a:t> cliccando sugli opportuni pulsanti della </a:t>
            </a:r>
            <a:r>
              <a:rPr lang="it-IT" sz="2000" dirty="0" err="1" smtClean="0">
                <a:latin typeface="Times New Roman" panose="02020603050405020304" pitchFamily="18" charset="0"/>
                <a:cs typeface="Times New Roman" panose="02020603050405020304" pitchFamily="18" charset="0"/>
              </a:rPr>
              <a:t>navigation</a:t>
            </a:r>
            <a:r>
              <a:rPr lang="it-IT" sz="2000" dirty="0" smtClean="0">
                <a:latin typeface="Times New Roman" panose="02020603050405020304" pitchFamily="18" charset="0"/>
                <a:cs typeface="Times New Roman" panose="02020603050405020304" pitchFamily="18" charset="0"/>
              </a:rPr>
              <a:t> bar sovrastante.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007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(10)</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2. La fase di login.</a:t>
            </a:r>
            <a:r>
              <a:rPr lang="it-IT" sz="2000" dirty="0" smtClean="0">
                <a:latin typeface="Times New Roman" panose="02020603050405020304" pitchFamily="18" charset="0"/>
                <a:cs typeface="Times New Roman" panose="02020603050405020304" pitchFamily="18" charset="0"/>
              </a:rPr>
              <a:t> Il partecipante, dopo aver creato un account, possiederà delle credenziali di accesso che gli permetteranno di accedere al proprio account inserendole nei campi mostrati cliccando sul pulsante “Login”.</a:t>
            </a: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3. Recupero della password.</a:t>
            </a:r>
            <a:r>
              <a:rPr lang="it-IT" sz="2000" dirty="0" smtClean="0">
                <a:latin typeface="Times New Roman" panose="02020603050405020304" pitchFamily="18" charset="0"/>
                <a:cs typeface="Times New Roman" panose="02020603050405020304" pitchFamily="18" charset="0"/>
              </a:rPr>
              <a:t> L'utente, qualora avesse dimenticato la propria password, potrà crearne una nuova inserendo il proprio indirizzo </a:t>
            </a:r>
            <a:r>
              <a:rPr lang="it-IT" sz="2000" dirty="0" err="1" smtClean="0">
                <a:latin typeface="Times New Roman" panose="02020603050405020304" pitchFamily="18" charset="0"/>
                <a:cs typeface="Times New Roman" panose="02020603050405020304" pitchFamily="18" charset="0"/>
              </a:rPr>
              <a:t>email</a:t>
            </a:r>
            <a:r>
              <a:rPr lang="it-IT" sz="2000" dirty="0" smtClean="0">
                <a:latin typeface="Times New Roman" panose="02020603050405020304" pitchFamily="18" charset="0"/>
                <a:cs typeface="Times New Roman" panose="02020603050405020304" pitchFamily="18" charset="0"/>
              </a:rPr>
              <a:t> utilizzato nella fase di registrazione.</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007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(11)</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4. Selezionare un obiettivo. </a:t>
            </a:r>
            <a:r>
              <a:rPr lang="it-IT" sz="2000" dirty="0" smtClean="0">
                <a:latin typeface="Times New Roman" panose="02020603050405020304" pitchFamily="18" charset="0"/>
                <a:cs typeface="Times New Roman" panose="02020603050405020304" pitchFamily="18" charset="0"/>
              </a:rPr>
              <a:t>Nella schermata della Home è mostrato l'obiettivo attualmente selezionato che l'utente dovrà raggiungere (nel caso in cui non fosse stato ancora selezionato, il campo sarà vuoto).</a:t>
            </a:r>
          </a:p>
          <a:p>
            <a:pPr algn="just"/>
            <a:r>
              <a:rPr lang="it-IT" sz="2000" dirty="0" smtClean="0">
                <a:latin typeface="Times New Roman" panose="02020603050405020304" pitchFamily="18" charset="0"/>
                <a:cs typeface="Times New Roman" panose="02020603050405020304" pitchFamily="18" charset="0"/>
              </a:rPr>
              <a:t>Un nuovo obiettivo potrà essere selezionato andando alla schermata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 e cliccando sulla </a:t>
            </a:r>
            <a:r>
              <a:rPr lang="it-IT" sz="2000" dirty="0" err="1" smtClean="0">
                <a:latin typeface="Times New Roman" panose="02020603050405020304" pitchFamily="18" charset="0"/>
                <a:cs typeface="Times New Roman" panose="02020603050405020304" pitchFamily="18" charset="0"/>
              </a:rPr>
              <a:t>select</a:t>
            </a:r>
            <a:r>
              <a:rPr lang="it-IT" sz="2000" dirty="0" smtClean="0">
                <a:latin typeface="Times New Roman" panose="02020603050405020304" pitchFamily="18" charset="0"/>
                <a:cs typeface="Times New Roman" panose="02020603050405020304" pitchFamily="18" charset="0"/>
              </a:rPr>
              <a:t> ivi rappresentata. Un messaggio di conferma segnerà il completamento del task.</a:t>
            </a: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4.1 Selezionare l’obiettivo “</a:t>
            </a:r>
            <a:r>
              <a:rPr lang="it-IT" sz="2000" b="1" dirty="0" err="1" smtClean="0">
                <a:latin typeface="Times New Roman" panose="02020603050405020304" pitchFamily="18" charset="0"/>
                <a:cs typeface="Times New Roman" panose="02020603050405020304" pitchFamily="18" charset="0"/>
              </a:rPr>
              <a:t>Only</a:t>
            </a:r>
            <a:r>
              <a:rPr lang="it-IT" sz="2000" b="1" dirty="0" smtClean="0">
                <a:latin typeface="Times New Roman" panose="02020603050405020304" pitchFamily="18" charset="0"/>
                <a:cs typeface="Times New Roman" panose="02020603050405020304" pitchFamily="18" charset="0"/>
              </a:rPr>
              <a:t> 10 </a:t>
            </a:r>
            <a:r>
              <a:rPr lang="it-IT" sz="2000" b="1" dirty="0" err="1" smtClean="0">
                <a:latin typeface="Times New Roman" panose="02020603050405020304" pitchFamily="18" charset="0"/>
                <a:cs typeface="Times New Roman" panose="02020603050405020304" pitchFamily="18" charset="0"/>
              </a:rPr>
              <a:t>cigarettes</a:t>
            </a:r>
            <a:r>
              <a:rPr lang="it-IT" sz="2000" b="1" dirty="0" smtClean="0">
                <a:latin typeface="Times New Roman" panose="02020603050405020304" pitchFamily="18" charset="0"/>
                <a:cs typeface="Times New Roman" panose="02020603050405020304" pitchFamily="18" charset="0"/>
              </a:rPr>
              <a:t> </a:t>
            </a:r>
            <a:r>
              <a:rPr lang="it-IT" sz="2000" b="1" dirty="0" err="1" smtClean="0">
                <a:latin typeface="Times New Roman" panose="02020603050405020304" pitchFamily="18" charset="0"/>
                <a:cs typeface="Times New Roman" panose="02020603050405020304" pitchFamily="18" charset="0"/>
              </a:rPr>
              <a:t>smoked</a:t>
            </a:r>
            <a:r>
              <a:rPr lang="it-IT" sz="2000" b="1"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In particolare, verrà richiesto all’utente di testare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in questo modo sarà possibile visualizzare gli effetti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a seguito di questa scelta.</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3523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(12)</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 Aggiungere una sigaretta. </a:t>
            </a:r>
            <a:r>
              <a:rPr lang="it-IT" sz="2000" dirty="0" smtClean="0">
                <a:latin typeface="Times New Roman" panose="02020603050405020304" pitchFamily="18" charset="0"/>
                <a:cs typeface="Times New Roman" panose="02020603050405020304" pitchFamily="18" charset="0"/>
              </a:rPr>
              <a:t>Si tratta dello scenario principale dell'applicazione. Il task consiste semplicemente in un click, nella schermata della Home,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Il completamento dello scenario sarà evidenziato dal numero di sigarette fumate quel giorno, visibile nella schermata della Home e che verrà aggiornato al momento del click. Poiché l'obiettivo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è quello di aiutare l'utente a smettere di fumare, ciò si traduce nell'impedire all'utente di effettuare spesso questo scenario. Per questo motivo superare un obiettivo o conquistare un trofeo saranno task intrinsecamente connessi con questo scenario.</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(13)</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5.1. Vincere il trofeo “</a:t>
            </a:r>
            <a:r>
              <a:rPr lang="it-IT" sz="2000" b="1" dirty="0" err="1" smtClean="0">
                <a:latin typeface="Times New Roman" panose="02020603050405020304" pitchFamily="18" charset="0"/>
                <a:cs typeface="Times New Roman" panose="02020603050405020304" pitchFamily="18" charset="0"/>
              </a:rPr>
              <a:t>Defeat</a:t>
            </a:r>
            <a:r>
              <a:rPr lang="it-IT" sz="2000" b="1" dirty="0" smtClean="0">
                <a:latin typeface="Times New Roman" panose="02020603050405020304" pitchFamily="18" charset="0"/>
                <a:cs typeface="Times New Roman" panose="02020603050405020304" pitchFamily="18" charset="0"/>
              </a:rPr>
              <a:t> the </a:t>
            </a:r>
            <a:r>
              <a:rPr lang="it-IT" sz="2000" b="1" dirty="0" err="1" smtClean="0">
                <a:latin typeface="Times New Roman" panose="02020603050405020304" pitchFamily="18" charset="0"/>
                <a:cs typeface="Times New Roman" panose="02020603050405020304" pitchFamily="18" charset="0"/>
              </a:rPr>
              <a:t>temptation</a:t>
            </a:r>
            <a:r>
              <a:rPr lang="it-IT" sz="2000" b="1" dirty="0" smtClean="0">
                <a:latin typeface="Times New Roman" panose="02020603050405020304" pitchFamily="18" charset="0"/>
                <a:cs typeface="Times New Roman" panose="02020603050405020304" pitchFamily="18" charset="0"/>
              </a:rPr>
              <a:t>”.</a:t>
            </a:r>
            <a:r>
              <a:rPr lang="it-IT" sz="2000" dirty="0" smtClean="0">
                <a:latin typeface="Times New Roman" panose="02020603050405020304" pitchFamily="18" charset="0"/>
                <a:cs typeface="Times New Roman" panose="02020603050405020304" pitchFamily="18" charset="0"/>
              </a:rPr>
              <a:t>  Quando viene aggiunta una nuova sigaretta, se il trofeo non è stato già conquistato, lo scenario (5) viene interrotto da un messaggio che notifica la possibilità di vincere il trofeo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 gettando via la sigaretta (che si suppone sia stata appena accesa). Cliccando su “Yes” si otterrà il premio, mentre il pulsante “No” chiuderà il messaggio di notifica permettendo il completamento dello scenario (5).</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(14)</a:t>
            </a:r>
            <a:endParaRPr lang="it-IT" sz="2800"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lnSpcReduction="10000"/>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5.2 Vincere il trofeo “</a:t>
            </a:r>
            <a:r>
              <a:rPr lang="it-IT" sz="2000" b="1" dirty="0" err="1" smtClean="0">
                <a:latin typeface="Times New Roman" panose="02020603050405020304" pitchFamily="18" charset="0"/>
                <a:cs typeface="Times New Roman" panose="02020603050405020304" pitchFamily="18" charset="0"/>
              </a:rPr>
              <a:t>Only</a:t>
            </a:r>
            <a:r>
              <a:rPr lang="it-IT" sz="2000" b="1" dirty="0" smtClean="0">
                <a:latin typeface="Times New Roman" panose="02020603050405020304" pitchFamily="18" charset="0"/>
                <a:cs typeface="Times New Roman" panose="02020603050405020304" pitchFamily="18" charset="0"/>
              </a:rPr>
              <a:t> 10 </a:t>
            </a:r>
            <a:r>
              <a:rPr lang="it-IT" sz="2000" b="1" dirty="0" err="1" smtClean="0">
                <a:latin typeface="Times New Roman" panose="02020603050405020304" pitchFamily="18" charset="0"/>
                <a:cs typeface="Times New Roman" panose="02020603050405020304" pitchFamily="18" charset="0"/>
              </a:rPr>
              <a:t>cigarettes</a:t>
            </a:r>
            <a:r>
              <a:rPr lang="it-IT" sz="2000" b="1" dirty="0" smtClean="0">
                <a:latin typeface="Times New Roman" panose="02020603050405020304" pitchFamily="18" charset="0"/>
                <a:cs typeface="Times New Roman" panose="02020603050405020304" pitchFamily="18" charset="0"/>
              </a:rPr>
              <a:t> </a:t>
            </a:r>
            <a:r>
              <a:rPr lang="it-IT" sz="2000" b="1" dirty="0" err="1" smtClean="0">
                <a:latin typeface="Times New Roman" panose="02020603050405020304" pitchFamily="18" charset="0"/>
                <a:cs typeface="Times New Roman" panose="02020603050405020304" pitchFamily="18" charset="0"/>
              </a:rPr>
              <a:t>smoked</a:t>
            </a:r>
            <a:r>
              <a:rPr lang="it-IT" sz="2000" b="1"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È possibile sbloccare questo scenario nel momento in cui è stato precedentemente selezionato il relativo obiettivo. In questo caso quando l’utente deciderà di accendere l’undicesima sigaretta lo scenario (5) verrà interrotto dalla visualizzazione di un messaggio che permetterà di scegliere se vincere il trofeo oppure continuare a fumare. Se si sceglie di eliminare l’undicesima sigaretta, cliccando “Yes”, si ottiene il premio, in caso contrario, cliccando “No”, si ritornerà allo scenario di partenza (5), in cui verrà visualizzato il nuovo incremento delle sigarette fumate.</a:t>
            </a:r>
          </a:p>
          <a:p>
            <a:pPr algn="just"/>
            <a:r>
              <a:rPr lang="it-IT" sz="2000" dirty="0" smtClean="0">
                <a:latin typeface="Times New Roman" panose="02020603050405020304" pitchFamily="18" charset="0"/>
                <a:cs typeface="Times New Roman" panose="02020603050405020304" pitchFamily="18" charset="0"/>
              </a:rPr>
              <a:t>Inoltre, se il premio è stato vinto, il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presente nella schermata Home, cambierà la sua etichetta in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today</a:t>
            </a:r>
            <a:r>
              <a:rPr lang="it-IT" sz="2000" dirty="0" smtClean="0">
                <a:latin typeface="Times New Roman" panose="02020603050405020304" pitchFamily="18" charset="0"/>
                <a:cs typeface="Times New Roman" panose="02020603050405020304" pitchFamily="18" charset="0"/>
              </a:rPr>
              <a:t>”. Nel caso in cui si decida di cliccarci sopra durante la giornata in corso, verrà notificato che se si intende aggiungere una nuova sigaretta si perderà il premio già vinto. </a:t>
            </a:r>
          </a:p>
        </p:txBody>
      </p:sp>
    </p:spTree>
    <p:extLst>
      <p:ext uri="{BB962C8B-B14F-4D97-AF65-F5344CB8AC3E}">
        <p14:creationId xmlns:p14="http://schemas.microsoft.com/office/powerpoint/2010/main" val="2442419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fontScale="77500" lnSpcReduction="20000"/>
          </a:bodyPr>
          <a:lstStyle/>
          <a:p>
            <a:pPr lvl="0" algn="ctr">
              <a:lnSpc>
                <a:spcPct val="120000"/>
              </a:lnSpc>
              <a:spcBef>
                <a:spcPts val="1000"/>
              </a:spcBef>
            </a:pPr>
            <a:r>
              <a:rPr lang="it-IT" sz="3200" b="1" dirty="0" smtClean="0">
                <a:latin typeface="Times New Roman" panose="02020603050405020304" pitchFamily="18" charset="0"/>
                <a:cs typeface="Times New Roman" panose="02020603050405020304" pitchFamily="18" charset="0"/>
              </a:rPr>
              <a:t>Modulo di consenso informato</a:t>
            </a:r>
            <a:endParaRPr lang="it-IT" sz="32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600" dirty="0" smtClean="0">
                <a:latin typeface="Times New Roman" panose="02020603050405020304" pitchFamily="18" charset="0"/>
                <a:cs typeface="Times New Roman" panose="02020603050405020304" pitchFamily="18" charset="0"/>
              </a:rPr>
              <a:t> </a:t>
            </a:r>
          </a:p>
          <a:p>
            <a:pPr algn="just"/>
            <a:r>
              <a:rPr lang="it-IT" sz="2600" dirty="0" smtClean="0">
                <a:latin typeface="Times New Roman" panose="02020603050405020304" pitchFamily="18" charset="0"/>
                <a:cs typeface="Times New Roman" panose="02020603050405020304" pitchFamily="18" charset="0"/>
              </a:rPr>
              <a:t>TITOLO: Test sull'usabilità dell'applicazione “</a:t>
            </a:r>
            <a:r>
              <a:rPr lang="it-IT" sz="2600" dirty="0" err="1" smtClean="0">
                <a:latin typeface="Times New Roman" panose="02020603050405020304" pitchFamily="18" charset="0"/>
                <a:cs typeface="Times New Roman" panose="02020603050405020304" pitchFamily="18" charset="0"/>
              </a:rPr>
              <a:t>SmokApp</a:t>
            </a:r>
            <a:r>
              <a:rPr lang="it-IT" sz="2600" dirty="0" smtClean="0">
                <a:latin typeface="Times New Roman" panose="02020603050405020304" pitchFamily="18" charset="0"/>
                <a:cs typeface="Times New Roman" panose="02020603050405020304" pitchFamily="18" charset="0"/>
              </a:rPr>
              <a:t>”.</a:t>
            </a:r>
          </a:p>
          <a:p>
            <a:pPr algn="just"/>
            <a:r>
              <a:rPr lang="it-IT" sz="2600" dirty="0" smtClean="0">
                <a:latin typeface="Times New Roman" panose="02020603050405020304" pitchFamily="18" charset="0"/>
                <a:cs typeface="Times New Roman" panose="02020603050405020304" pitchFamily="18" charset="0"/>
              </a:rPr>
              <a:t>DESCRIZIONE: Lo scopo di questo studio sull'usabilità dell'</a:t>
            </a:r>
            <a:r>
              <a:rPr lang="it-IT" sz="2600" dirty="0" err="1" smtClean="0">
                <a:latin typeface="Times New Roman" panose="02020603050405020304" pitchFamily="18" charset="0"/>
                <a:cs typeface="Times New Roman" panose="02020603050405020304" pitchFamily="18" charset="0"/>
              </a:rPr>
              <a:t>app</a:t>
            </a:r>
            <a:r>
              <a:rPr lang="it-IT" sz="2600" dirty="0" smtClean="0">
                <a:latin typeface="Times New Roman" panose="02020603050405020304" pitchFamily="18" charset="0"/>
                <a:cs typeface="Times New Roman" panose="02020603050405020304" pitchFamily="18" charset="0"/>
              </a:rPr>
              <a:t> “</a:t>
            </a:r>
            <a:r>
              <a:rPr lang="it-IT" sz="2600" dirty="0" err="1" smtClean="0">
                <a:latin typeface="Times New Roman" panose="02020603050405020304" pitchFamily="18" charset="0"/>
                <a:cs typeface="Times New Roman" panose="02020603050405020304" pitchFamily="18" charset="0"/>
              </a:rPr>
              <a:t>SmokApp</a:t>
            </a:r>
            <a:r>
              <a:rPr lang="it-IT" sz="2600" dirty="0" smtClean="0">
                <a:latin typeface="Times New Roman" panose="02020603050405020304" pitchFamily="18" charset="0"/>
                <a:cs typeface="Times New Roman" panose="02020603050405020304" pitchFamily="18" charset="0"/>
              </a:rPr>
              <a:t>” è quello di testare la registrazione di un utente, la selezione di un obiettivo e il suo eventuale raggiungimento.</a:t>
            </a:r>
          </a:p>
          <a:p>
            <a:pPr algn="just"/>
            <a:r>
              <a:rPr lang="it-IT" sz="2600" dirty="0" smtClean="0">
                <a:latin typeface="Times New Roman" panose="02020603050405020304" pitchFamily="18" charset="0"/>
                <a:cs typeface="Times New Roman" panose="02020603050405020304" pitchFamily="18" charset="0"/>
              </a:rPr>
              <a:t>TEMPO NECESSARIO: La partecipazione richiederà circa 20/30 minuti del tuo tempo.</a:t>
            </a:r>
          </a:p>
          <a:p>
            <a:pPr algn="just"/>
            <a:r>
              <a:rPr lang="it-IT" sz="2600" dirty="0" smtClean="0">
                <a:latin typeface="Times New Roman" panose="02020603050405020304" pitchFamily="18" charset="0"/>
                <a:cs typeface="Times New Roman" panose="02020603050405020304" pitchFamily="18" charset="0"/>
              </a:rPr>
              <a:t>PAGAMENTI: A seguito di questa partecipazione non è prevista la fruizione di nessun corrispettivo in denaro.</a:t>
            </a:r>
          </a:p>
          <a:p>
            <a:pPr algn="just"/>
            <a:r>
              <a:rPr lang="it-IT" sz="2600" dirty="0" smtClean="0">
                <a:latin typeface="Times New Roman" panose="02020603050405020304" pitchFamily="18" charset="0"/>
                <a:cs typeface="Times New Roman" panose="02020603050405020304" pitchFamily="18" charset="0"/>
              </a:rPr>
              <a:t>DIRITTI: Presa visione di quanto scritto qui sopra, se si intende partecipare a questo progetto, sottoscriva la sua partecipazione apponendo una firma per il suo consenso.</a:t>
            </a:r>
          </a:p>
          <a:p>
            <a:pPr algn="just"/>
            <a:r>
              <a:rPr lang="it-IT" sz="2400" dirty="0" smtClean="0">
                <a:latin typeface="Times New Roman" panose="02020603050405020304" pitchFamily="18" charset="0"/>
                <a:cs typeface="Times New Roman" panose="02020603050405020304" pitchFamily="18" charset="0"/>
              </a:rPr>
              <a:t> </a:t>
            </a:r>
          </a:p>
          <a:p>
            <a:pPr algn="just"/>
            <a:r>
              <a:rPr lang="it-IT" sz="2600" dirty="0" err="1" smtClean="0">
                <a:latin typeface="Times New Roman" panose="02020603050405020304" pitchFamily="18" charset="0"/>
                <a:cs typeface="Times New Roman" panose="02020603050405020304" pitchFamily="18" charset="0"/>
              </a:rPr>
              <a:t>N.B</a:t>
            </a:r>
            <a:r>
              <a:rPr lang="it-IT" sz="2600" dirty="0" smtClean="0">
                <a:latin typeface="Times New Roman" panose="02020603050405020304" pitchFamily="18" charset="0"/>
                <a:cs typeface="Times New Roman" panose="02020603050405020304" pitchFamily="18" charset="0"/>
              </a:rPr>
              <a:t>: Non è obbligatorio rispondere a tutte le domande.</a:t>
            </a:r>
          </a:p>
          <a:p>
            <a:pPr algn="just"/>
            <a:r>
              <a:rPr lang="it-IT" sz="2400" dirty="0" smtClean="0">
                <a:latin typeface="Times New Roman" panose="02020603050405020304" pitchFamily="18" charset="0"/>
                <a:cs typeface="Times New Roman" panose="02020603050405020304" pitchFamily="18" charset="0"/>
              </a:rPr>
              <a:t> </a:t>
            </a:r>
          </a:p>
          <a:p>
            <a:pPr algn="just"/>
            <a:r>
              <a:rPr lang="it-IT" sz="2600" dirty="0" smtClean="0">
                <a:latin typeface="Times New Roman" panose="02020603050405020304" pitchFamily="18" charset="0"/>
                <a:cs typeface="Times New Roman" panose="02020603050405020304" pitchFamily="18" charset="0"/>
              </a:rPr>
              <a:t>DATA:                                                                                            FIRMA: </a:t>
            </a:r>
          </a:p>
          <a:p>
            <a:pPr algn="just"/>
            <a:r>
              <a:rPr lang="it-IT" sz="2400" dirty="0" smtClean="0">
                <a:latin typeface="Times New Roman" panose="02020603050405020304" pitchFamily="18" charset="0"/>
                <a:cs typeface="Times New Roman" panose="02020603050405020304" pitchFamily="18" charset="0"/>
              </a:rPr>
              <a:t>………….…............................... 	            …...................................................</a:t>
            </a:r>
          </a:p>
          <a:p>
            <a:r>
              <a:rPr lang="it-IT" sz="2400" dirty="0" smtClean="0"/>
              <a:t> </a:t>
            </a:r>
          </a:p>
          <a:p>
            <a:pPr algn="just"/>
            <a:endParaRPr lang="it-IT"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testo 4"/>
          <p:cNvSpPr>
            <a:spLocks noGrp="1"/>
          </p:cNvSpPr>
          <p:nvPr>
            <p:ph type="body" idx="1"/>
          </p:nvPr>
        </p:nvSpPr>
        <p:spPr>
          <a:xfrm>
            <a:off x="629842" y="1133341"/>
            <a:ext cx="3868340" cy="823912"/>
          </a:xfrm>
        </p:spPr>
        <p:txBody>
          <a:bodyPr>
            <a:normAutofit/>
          </a:bodyPr>
          <a:lstStyle/>
          <a:p>
            <a:r>
              <a:rPr lang="it-IT" sz="1800" dirty="0" smtClean="0">
                <a:latin typeface="Times New Roman" panose="02020603050405020304" pitchFamily="18" charset="0"/>
                <a:cs typeface="Times New Roman" panose="02020603050405020304" pitchFamily="18" charset="0"/>
              </a:rPr>
              <a:t>Floriana Leone O55/000246</a:t>
            </a:r>
            <a:endParaRPr lang="it-IT" sz="1800" dirty="0">
              <a:latin typeface="Times New Roman" panose="02020603050405020304" pitchFamily="18" charset="0"/>
              <a:cs typeface="Times New Roman" panose="02020603050405020304" pitchFamily="18" charset="0"/>
            </a:endParaRPr>
          </a:p>
        </p:txBody>
      </p:sp>
      <p:sp>
        <p:nvSpPr>
          <p:cNvPr id="7" name="Segnaposto testo 6"/>
          <p:cNvSpPr>
            <a:spLocks noGrp="1"/>
          </p:cNvSpPr>
          <p:nvPr>
            <p:ph type="body" sz="half" idx="3"/>
          </p:nvPr>
        </p:nvSpPr>
        <p:spPr>
          <a:xfrm>
            <a:off x="4629149" y="1133341"/>
            <a:ext cx="3887391" cy="823912"/>
          </a:xfrm>
        </p:spPr>
        <p:txBody>
          <a:bodyPr>
            <a:normAutofit/>
          </a:bodyPr>
          <a:lstStyle/>
          <a:p>
            <a:r>
              <a:rPr lang="it-IT" sz="1800" dirty="0" smtClean="0">
                <a:latin typeface="Times New Roman" panose="02020603050405020304" pitchFamily="18" charset="0"/>
                <a:cs typeface="Times New Roman" panose="02020603050405020304" pitchFamily="18" charset="0"/>
              </a:rPr>
              <a:t>Giuseppe </a:t>
            </a:r>
            <a:r>
              <a:rPr lang="it-IT" sz="1800" dirty="0" err="1" smtClean="0">
                <a:latin typeface="Times New Roman" panose="02020603050405020304" pitchFamily="18" charset="0"/>
                <a:cs typeface="Times New Roman" panose="02020603050405020304" pitchFamily="18" charset="0"/>
              </a:rPr>
              <a:t>Mastrosimone</a:t>
            </a:r>
            <a:r>
              <a:rPr lang="it-IT" sz="1800" dirty="0" smtClean="0">
                <a:latin typeface="Times New Roman" panose="02020603050405020304" pitchFamily="18" charset="0"/>
                <a:cs typeface="Times New Roman" panose="02020603050405020304" pitchFamily="18" charset="0"/>
              </a:rPr>
              <a:t> O55/000262</a:t>
            </a:r>
            <a:endParaRPr lang="it-IT" sz="1800" dirty="0">
              <a:latin typeface="Times New Roman" panose="02020603050405020304" pitchFamily="18" charset="0"/>
              <a:cs typeface="Times New Roman" panose="02020603050405020304" pitchFamily="18" charset="0"/>
            </a:endParaRPr>
          </a:p>
        </p:txBody>
      </p:sp>
      <p:pic>
        <p:nvPicPr>
          <p:cNvPr id="1026" name="Picture 2" descr="C:\Users\hp\Desktop\546520_4188647528600_1342352636_n.jpg"/>
          <p:cNvPicPr>
            <a:picLocks noGrp="1" noChangeAspect="1" noChangeArrowheads="1"/>
          </p:cNvPicPr>
          <p:nvPr>
            <p:ph sz="quarter" idx="4"/>
          </p:nvPr>
        </p:nvPicPr>
        <p:blipFill>
          <a:blip r:embed="rId2" cstate="print"/>
          <a:srcRect/>
          <a:stretch>
            <a:fillRect/>
          </a:stretch>
        </p:blipFill>
        <p:spPr bwMode="auto">
          <a:xfrm>
            <a:off x="4629150" y="2226469"/>
            <a:ext cx="3887788" cy="3887788"/>
          </a:xfrm>
          <a:prstGeom prst="rect">
            <a:avLst/>
          </a:prstGeom>
          <a:noFill/>
        </p:spPr>
      </p:pic>
      <p:sp>
        <p:nvSpPr>
          <p:cNvPr id="10" name="Titolo 6"/>
          <p:cNvSpPr txBox="1">
            <a:spLocks/>
          </p:cNvSpPr>
          <p:nvPr/>
        </p:nvSpPr>
        <p:spPr>
          <a:xfrm>
            <a:off x="628650" y="365127"/>
            <a:ext cx="7886700" cy="732154"/>
          </a:xfrm>
          <a:prstGeom prst="rect">
            <a:avLst/>
          </a:prstGeom>
        </p:spPr>
        <p:txBody>
          <a:bodyPr vert="horz" lIns="0" tIns="4572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Il progetto è stato realizzato da:</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pic>
        <p:nvPicPr>
          <p:cNvPr id="3" name="Segnaposto contenuto 2"/>
          <p:cNvPicPr>
            <a:picLocks noGrp="1" noChangeAspect="1"/>
          </p:cNvPicPr>
          <p:nvPr>
            <p:ph sz="quarter" idx="2"/>
          </p:nvPr>
        </p:nvPicPr>
        <p:blipFill>
          <a:blip r:embed="rId3" cstate="print">
            <a:extLst>
              <a:ext uri="{28A0092B-C50C-407E-A947-70E740481C1C}">
                <a14:useLocalDpi xmlns:a14="http://schemas.microsoft.com/office/drawing/2010/main" val="0"/>
              </a:ext>
            </a:extLst>
          </a:blip>
          <a:stretch>
            <a:fillRect/>
          </a:stretch>
        </p:blipFill>
        <p:spPr>
          <a:xfrm>
            <a:off x="518110" y="2226469"/>
            <a:ext cx="3980072" cy="3887788"/>
          </a:xfrm>
        </p:spPr>
      </p:pic>
    </p:spTree>
    <p:extLst>
      <p:ext uri="{BB962C8B-B14F-4D97-AF65-F5344CB8AC3E}">
        <p14:creationId xmlns:p14="http://schemas.microsoft.com/office/powerpoint/2010/main" val="2554871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fontScale="92500" lnSpcReduction="20000"/>
          </a:bodyPr>
          <a:lstStyle/>
          <a:p>
            <a:pPr lvl="0" algn="ctr">
              <a:lnSpc>
                <a:spcPct val="120000"/>
              </a:lnSpc>
              <a:spcBef>
                <a:spcPts val="1000"/>
              </a:spcBef>
            </a:pPr>
            <a:r>
              <a:rPr lang="it-IT" sz="2700" b="1" dirty="0" smtClean="0">
                <a:latin typeface="Times New Roman" panose="02020603050405020304" pitchFamily="18" charset="0"/>
                <a:cs typeface="Times New Roman" panose="02020603050405020304" pitchFamily="18" charset="0"/>
              </a:rPr>
              <a:t>Questionario demografico</a:t>
            </a:r>
            <a:endParaRPr lang="it-IT" sz="27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Nome: ..................................................................</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Cognome: </a:t>
            </a:r>
            <a:r>
              <a:rPr lang="it-IT" sz="2200" dirty="0" err="1" smtClean="0">
                <a:latin typeface="Times New Roman" panose="02020603050405020304" pitchFamily="18" charset="0"/>
                <a:cs typeface="Times New Roman" panose="02020603050405020304" pitchFamily="18" charset="0"/>
              </a:rPr>
              <a:t>………………………………………</a:t>
            </a:r>
            <a:endParaRPr lang="it-IT" sz="2200" dirty="0" smtClean="0">
              <a:latin typeface="Times New Roman" panose="02020603050405020304" pitchFamily="18" charset="0"/>
              <a:cs typeface="Times New Roman" panose="02020603050405020304" pitchFamily="18" charset="0"/>
            </a:endParaRP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Genere:</a:t>
            </a:r>
          </a:p>
          <a:p>
            <a:r>
              <a:rPr lang="it-IT" sz="2200" dirty="0" smtClean="0">
                <a:latin typeface="Times New Roman" panose="02020603050405020304" pitchFamily="18" charset="0"/>
                <a:cs typeface="Times New Roman" panose="02020603050405020304" pitchFamily="18" charset="0"/>
              </a:rPr>
              <a:t>___ Maschio</a:t>
            </a:r>
          </a:p>
          <a:p>
            <a:r>
              <a:rPr lang="it-IT" sz="2200" dirty="0" smtClean="0">
                <a:latin typeface="Times New Roman" panose="02020603050405020304" pitchFamily="18" charset="0"/>
                <a:cs typeface="Times New Roman" panose="02020603050405020304" pitchFamily="18" charset="0"/>
              </a:rPr>
              <a:t>___ Femmina</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A quale fascia di età appartieni?</a:t>
            </a:r>
          </a:p>
          <a:p>
            <a:r>
              <a:rPr lang="it-IT" sz="2200" dirty="0" smtClean="0">
                <a:latin typeface="Times New Roman" panose="02020603050405020304" pitchFamily="18" charset="0"/>
                <a:cs typeface="Times New Roman" panose="02020603050405020304" pitchFamily="18" charset="0"/>
              </a:rPr>
              <a:t>___ Sotto i 25</a:t>
            </a:r>
          </a:p>
          <a:p>
            <a:r>
              <a:rPr lang="it-IT" sz="2200" dirty="0" smtClean="0">
                <a:latin typeface="Times New Roman" panose="02020603050405020304" pitchFamily="18" charset="0"/>
                <a:cs typeface="Times New Roman" panose="02020603050405020304" pitchFamily="18" charset="0"/>
              </a:rPr>
              <a:t>___ 26 - 35</a:t>
            </a:r>
          </a:p>
          <a:p>
            <a:r>
              <a:rPr lang="it-IT" sz="2200" dirty="0" smtClean="0">
                <a:latin typeface="Times New Roman" panose="02020603050405020304" pitchFamily="18" charset="0"/>
                <a:cs typeface="Times New Roman" panose="02020603050405020304" pitchFamily="18" charset="0"/>
              </a:rPr>
              <a:t>___ 36 - 45</a:t>
            </a:r>
          </a:p>
          <a:p>
            <a:r>
              <a:rPr lang="it-IT" sz="2200" dirty="0" smtClean="0">
                <a:latin typeface="Times New Roman" panose="02020603050405020304" pitchFamily="18" charset="0"/>
                <a:cs typeface="Times New Roman" panose="02020603050405020304" pitchFamily="18" charset="0"/>
              </a:rPr>
              <a:t>___ 46 - 55</a:t>
            </a:r>
          </a:p>
          <a:p>
            <a:r>
              <a:rPr lang="it-IT" sz="2200" dirty="0" smtClean="0">
                <a:latin typeface="Times New Roman" panose="02020603050405020304" pitchFamily="18" charset="0"/>
                <a:cs typeface="Times New Roman" panose="02020603050405020304" pitchFamily="18" charset="0"/>
              </a:rPr>
              <a:t>___ Sopra i 55</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Professione: </a:t>
            </a:r>
            <a:r>
              <a:rPr lang="it-IT" sz="2200" dirty="0" err="1" smtClean="0">
                <a:latin typeface="Times New Roman" panose="02020603050405020304" pitchFamily="18" charset="0"/>
                <a:cs typeface="Times New Roman" panose="02020603050405020304" pitchFamily="18" charset="0"/>
              </a:rPr>
              <a:t>……………………………………</a:t>
            </a:r>
            <a:r>
              <a:rPr lang="it-IT" sz="2200" dirty="0" smtClean="0">
                <a:latin typeface="Times New Roman" panose="02020603050405020304" pitchFamily="18" charset="0"/>
                <a:cs typeface="Times New Roman" panose="02020603050405020304" pitchFamily="18" charset="0"/>
              </a:rPr>
              <a:t>.</a:t>
            </a:r>
          </a:p>
          <a:p>
            <a:pPr algn="just"/>
            <a:endParaRPr lang="it-IT"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Questionario demografico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r>
              <a:rPr lang="it-IT" sz="2000" dirty="0" smtClean="0">
                <a:latin typeface="Times New Roman" panose="02020603050405020304" pitchFamily="18" charset="0"/>
                <a:cs typeface="Times New Roman" panose="02020603050405020304" pitchFamily="18" charset="0"/>
              </a:rPr>
              <a:t>Sei un/a fumatore/fumatrice?</a:t>
            </a:r>
          </a:p>
          <a:p>
            <a:r>
              <a:rPr lang="it-IT" sz="2000" dirty="0" smtClean="0">
                <a:latin typeface="Times New Roman" panose="02020603050405020304" pitchFamily="18" charset="0"/>
                <a:cs typeface="Times New Roman" panose="02020603050405020304" pitchFamily="18" charset="0"/>
              </a:rPr>
              <a:t>___ Sì</a:t>
            </a:r>
          </a:p>
          <a:p>
            <a:r>
              <a:rPr lang="it-IT" sz="2000" dirty="0" smtClean="0">
                <a:latin typeface="Times New Roman" panose="02020603050405020304" pitchFamily="18" charset="0"/>
                <a:cs typeface="Times New Roman" panose="02020603050405020304" pitchFamily="18" charset="0"/>
              </a:rPr>
              <a:t>___ No</a:t>
            </a:r>
          </a:p>
          <a:p>
            <a:r>
              <a:rPr lang="it-IT" sz="2000" dirty="0" smtClean="0">
                <a:latin typeface="Times New Roman" panose="02020603050405020304" pitchFamily="18" charset="0"/>
                <a:cs typeface="Times New Roman" panose="02020603050405020304" pitchFamily="18" charset="0"/>
              </a:rPr>
              <a:t> </a:t>
            </a:r>
          </a:p>
          <a:p>
            <a:r>
              <a:rPr lang="it-IT" sz="2000" i="1" dirty="0" smtClean="0">
                <a:latin typeface="Times New Roman" panose="02020603050405020304" pitchFamily="18" charset="0"/>
                <a:cs typeface="Times New Roman" panose="02020603050405020304" pitchFamily="18" charset="0"/>
              </a:rPr>
              <a:t>Nel caso in cui sei un/a fumatore/fumatrice:</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 </a:t>
            </a:r>
          </a:p>
          <a:p>
            <a:r>
              <a:rPr lang="it-IT" sz="2000" dirty="0" smtClean="0">
                <a:latin typeface="Times New Roman" panose="02020603050405020304" pitchFamily="18" charset="0"/>
                <a:cs typeface="Times New Roman" panose="02020603050405020304" pitchFamily="18" charset="0"/>
              </a:rPr>
              <a:t>Quante sigarette fumi mediamente al giorno?</a:t>
            </a:r>
          </a:p>
          <a:p>
            <a:r>
              <a:rPr lang="it-IT" sz="2000" dirty="0" smtClean="0">
                <a:latin typeface="Times New Roman" panose="02020603050405020304" pitchFamily="18" charset="0"/>
                <a:cs typeface="Times New Roman" panose="02020603050405020304" pitchFamily="18" charset="0"/>
              </a:rPr>
              <a:t>___ Meno di 5 sigarette</a:t>
            </a:r>
          </a:p>
          <a:p>
            <a:r>
              <a:rPr lang="it-IT" sz="2000" dirty="0" smtClean="0">
                <a:latin typeface="Times New Roman" panose="02020603050405020304" pitchFamily="18" charset="0"/>
                <a:cs typeface="Times New Roman" panose="02020603050405020304" pitchFamily="18" charset="0"/>
              </a:rPr>
              <a:t>___ 5 - 10 sigarette</a:t>
            </a:r>
          </a:p>
          <a:p>
            <a:r>
              <a:rPr lang="it-IT" sz="2000" dirty="0" smtClean="0">
                <a:latin typeface="Times New Roman" panose="02020603050405020304" pitchFamily="18" charset="0"/>
                <a:cs typeface="Times New Roman" panose="02020603050405020304" pitchFamily="18" charset="0"/>
              </a:rPr>
              <a:t>___ 10 - 15 sigarette</a:t>
            </a:r>
          </a:p>
          <a:p>
            <a:r>
              <a:rPr lang="it-IT" sz="2000" dirty="0" smtClean="0">
                <a:latin typeface="Times New Roman" panose="02020603050405020304" pitchFamily="18" charset="0"/>
                <a:cs typeface="Times New Roman" panose="02020603050405020304" pitchFamily="18" charset="0"/>
              </a:rPr>
              <a:t>___ Più di 15 sigarette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Questionario demografico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r>
              <a:rPr lang="it-IT" sz="2000" dirty="0" smtClean="0">
                <a:latin typeface="Times New Roman" panose="02020603050405020304" pitchFamily="18" charset="0"/>
                <a:cs typeface="Times New Roman" panose="02020603050405020304" pitchFamily="18" charset="0"/>
              </a:rPr>
              <a:t>Che marca di sigarette preferisci?</a:t>
            </a:r>
          </a:p>
          <a:p>
            <a:r>
              <a:rPr lang="it-IT" sz="2000" dirty="0" smtClean="0">
                <a:latin typeface="Times New Roman" panose="02020603050405020304" pitchFamily="18" charset="0"/>
                <a:cs typeface="Times New Roman" panose="02020603050405020304" pitchFamily="18" charset="0"/>
              </a:rPr>
              <a:t>___ Marlboro</a:t>
            </a:r>
          </a:p>
          <a:p>
            <a:r>
              <a:rPr lang="it-IT" sz="2000" dirty="0" smtClean="0">
                <a:latin typeface="Times New Roman" panose="02020603050405020304" pitchFamily="18" charset="0"/>
                <a:cs typeface="Times New Roman" panose="02020603050405020304" pitchFamily="18" charset="0"/>
              </a:rPr>
              <a:t>___ </a:t>
            </a:r>
            <a:r>
              <a:rPr lang="it-IT" sz="2000" dirty="0" err="1" smtClean="0">
                <a:latin typeface="Times New Roman" panose="02020603050405020304" pitchFamily="18" charset="0"/>
                <a:cs typeface="Times New Roman" panose="02020603050405020304" pitchFamily="18" charset="0"/>
              </a:rPr>
              <a:t>Merit</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___ </a:t>
            </a:r>
            <a:r>
              <a:rPr lang="it-IT" sz="2000" dirty="0" err="1" smtClean="0">
                <a:latin typeface="Times New Roman" panose="02020603050405020304" pitchFamily="18" charset="0"/>
                <a:cs typeface="Times New Roman" panose="02020603050405020304" pitchFamily="18" charset="0"/>
              </a:rPr>
              <a:t>Chesterfield</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___ Diana</a:t>
            </a:r>
          </a:p>
          <a:p>
            <a:r>
              <a:rPr lang="it-IT" sz="2000" dirty="0" smtClean="0">
                <a:latin typeface="Times New Roman" panose="02020603050405020304" pitchFamily="18" charset="0"/>
                <a:cs typeface="Times New Roman" panose="02020603050405020304" pitchFamily="18" charset="0"/>
              </a:rPr>
              <a:t>___ Altro, per favore specificare …...................................</a:t>
            </a:r>
          </a:p>
          <a:p>
            <a:r>
              <a:rPr lang="it-IT" sz="2000" dirty="0" smtClean="0">
                <a:latin typeface="Times New Roman" panose="02020603050405020304" pitchFamily="18" charset="0"/>
                <a:cs typeface="Times New Roman" panose="02020603050405020304" pitchFamily="18" charset="0"/>
              </a:rPr>
              <a:t> </a:t>
            </a:r>
          </a:p>
          <a:p>
            <a:r>
              <a:rPr lang="it-IT" sz="2000" dirty="0" smtClean="0">
                <a:latin typeface="Times New Roman" panose="02020603050405020304" pitchFamily="18" charset="0"/>
                <a:cs typeface="Times New Roman" panose="02020603050405020304" pitchFamily="18" charset="0"/>
              </a:rPr>
              <a:t>Generalmente fumi da solo o in compagnia?</a:t>
            </a:r>
          </a:p>
          <a:p>
            <a:r>
              <a:rPr lang="it-IT" sz="2000" dirty="0" smtClean="0">
                <a:latin typeface="Times New Roman" panose="02020603050405020304" pitchFamily="18" charset="0"/>
                <a:cs typeface="Times New Roman" panose="02020603050405020304" pitchFamily="18" charset="0"/>
              </a:rPr>
              <a:t>___ Da solo</a:t>
            </a:r>
          </a:p>
          <a:p>
            <a:r>
              <a:rPr lang="it-IT" sz="2000" dirty="0" smtClean="0">
                <a:latin typeface="Times New Roman" panose="02020603050405020304" pitchFamily="18" charset="0"/>
                <a:cs typeface="Times New Roman" panose="02020603050405020304" pitchFamily="18" charset="0"/>
              </a:rPr>
              <a:t>___ In compagnia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1 – </a:t>
            </a:r>
            <a:r>
              <a:rPr lang="it-IT" sz="2500" b="1" dirty="0" err="1" smtClean="0">
                <a:latin typeface="Times New Roman" panose="02020603050405020304" pitchFamily="18" charset="0"/>
                <a:cs typeface="Times New Roman" panose="02020603050405020304" pitchFamily="18" charset="0"/>
              </a:rPr>
              <a:t>Sign</a:t>
            </a:r>
            <a:r>
              <a:rPr lang="it-IT" sz="2500" b="1" dirty="0" smtClean="0">
                <a:latin typeface="Times New Roman" panose="02020603050405020304" pitchFamily="18" charset="0"/>
                <a:cs typeface="Times New Roman" panose="02020603050405020304" pitchFamily="18" charset="0"/>
              </a:rPr>
              <a:t> up</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Una volta eseguita 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si verrà indirizzati su una pagina introduttiva:</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tasto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Compilare i campi obbligatori (etichette contrassegnate da *); 	</a:t>
            </a:r>
          </a:p>
          <a:p>
            <a:pPr lvl="0" algn="just"/>
            <a:r>
              <a:rPr lang="it-IT" sz="2000" dirty="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-Se i campi obbligatori non sono stati compilati non sarà possibile  	proseguire con la registrazione.</a:t>
            </a:r>
          </a:p>
          <a:p>
            <a:pPr marL="457200" lvl="0" indent="-457200" algn="just">
              <a:buFont typeface="+mj-lt"/>
              <a:buAutoNum type="arabicPeriod" startAt="3"/>
            </a:pPr>
            <a:r>
              <a:rPr lang="it-IT" sz="2000" dirty="0" smtClean="0">
                <a:latin typeface="Times New Roman" panose="02020603050405020304" pitchFamily="18" charset="0"/>
                <a:cs typeface="Times New Roman" panose="02020603050405020304" pitchFamily="18" charset="0"/>
              </a:rPr>
              <a:t>Una volta completata la compilazione dei campi obbligatori ed eventualmente anche quelli opzionali, cliccare su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a:t>
            </a:r>
          </a:p>
          <a:p>
            <a:pPr marL="457200" lvl="0" indent="-457200" algn="just">
              <a:buFont typeface="+mj-lt"/>
              <a:buAutoNum type="arabicPeriod" startAt="4"/>
            </a:pPr>
            <a:r>
              <a:rPr lang="it-IT" sz="2000" dirty="0" smtClean="0">
                <a:latin typeface="Times New Roman" panose="02020603050405020304" pitchFamily="18" charset="0"/>
                <a:cs typeface="Times New Roman" panose="02020603050405020304" pitchFamily="18" charset="0"/>
              </a:rPr>
              <a:t>Creato il nuovo account l’utente verrà indirizzato nella Home page.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2 – Selezionare un obiettivo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Una volta arrivati nella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Scegliere un obiettivo tra quelli proposti dalla </a:t>
            </a:r>
            <a:r>
              <a:rPr lang="it-IT" sz="2000" dirty="0" err="1" smtClean="0">
                <a:latin typeface="Times New Roman" panose="02020603050405020304" pitchFamily="18" charset="0"/>
                <a:cs typeface="Times New Roman" panose="02020603050405020304" pitchFamily="18" charset="0"/>
              </a:rPr>
              <a:t>select</a:t>
            </a:r>
            <a:r>
              <a:rPr lang="it-IT" sz="2000" dirty="0" smtClean="0">
                <a:latin typeface="Times New Roman" panose="02020603050405020304" pitchFamily="18" charset="0"/>
                <a:cs typeface="Times New Roman" panose="02020603050405020304" pitchFamily="18" charset="0"/>
              </a:rPr>
              <a:t> in evidenza;</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In particolare selezionare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Un messaggio di conferma avviserà l’utente dell’avvenuta selezione dell’obiettivo prescelto;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Tornare nella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 tramite il pulsante “Home” in alto;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È possibile visualizzare nella schermata principale l’obiettivo corrente selezionato.</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3 – Vincere il premio “</a:t>
            </a:r>
            <a:r>
              <a:rPr lang="it-IT" sz="2500" b="1" dirty="0" err="1" smtClean="0">
                <a:latin typeface="Times New Roman" panose="02020603050405020304" pitchFamily="18" charset="0"/>
                <a:cs typeface="Times New Roman" panose="02020603050405020304" pitchFamily="18" charset="0"/>
              </a:rPr>
              <a:t>Defeat</a:t>
            </a:r>
            <a:r>
              <a:rPr lang="it-IT" sz="2500" b="1" dirty="0" smtClean="0">
                <a:latin typeface="Times New Roman" panose="02020603050405020304" pitchFamily="18" charset="0"/>
                <a:cs typeface="Times New Roman" panose="02020603050405020304" pitchFamily="18" charset="0"/>
              </a:rPr>
              <a:t> the </a:t>
            </a:r>
            <a:r>
              <a:rPr lang="it-IT" sz="2500" b="1" dirty="0" err="1" smtClean="0">
                <a:latin typeface="Times New Roman" panose="02020603050405020304" pitchFamily="18" charset="0"/>
                <a:cs typeface="Times New Roman" panose="02020603050405020304" pitchFamily="18" charset="0"/>
              </a:rPr>
              <a:t>temptation</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Comparirà un messaggio in cui verrà richiesto all’utente se vuole continuare a fumare oppure no;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 per vincere il premio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il premio vinto;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 sarà in evidenza rispetto agli altri).</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lnSpcReduction="10000"/>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4 – Vincere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numero delle sigarette verrà incrementato di un’unità come mostrato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per più di 10 volte;</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All’undicesima iterazione verrà mostrato un messaggio in cui verrà chiesto all’utente se vuole smettere di fumare per quel giorno oppure continuare;</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 per vincere il premio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il premio vinto;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adesso sarà rinominato in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sarà in evidenza).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5 – Visualizzare i progressi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Ogni volta che si incrementa il numero di sigarette (quando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è selezionato), il valore in percentuale dell’obiettivo scelto verrà incrementato: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menù a tendina in alto;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“Progress”;</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valore in percentuale aumenterà finché non giungerà a 100%.</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6 – Perdere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Verrà visualizzato un messaggio in cui verrà richiesto all’utente se vuole continuare (perdendo il premio vinto quel giorno);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la notifica che il premio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è andato perso;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non sarà più in evidenza).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626815"/>
            <a:ext cx="8229600" cy="493647"/>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 </a:t>
            </a:r>
            <a:r>
              <a:rPr lang="it-IT" sz="2800" b="1" i="1" dirty="0" err="1">
                <a:latin typeface="Times New Roman" panose="02020603050405020304" pitchFamily="18" charset="0"/>
                <a:cs typeface="Times New Roman" panose="02020603050405020304" pitchFamily="18" charset="0"/>
              </a:rPr>
              <a:t>During</a:t>
            </a:r>
            <a:r>
              <a:rPr lang="it-IT" sz="2800" b="1" i="1" dirty="0">
                <a:latin typeface="Times New Roman" panose="02020603050405020304" pitchFamily="18" charset="0"/>
                <a:cs typeface="Times New Roman" panose="02020603050405020304" pitchFamily="18" charset="0"/>
              </a:rPr>
              <a:t> the test</a:t>
            </a:r>
            <a:endParaRPr lang="it-IT" sz="2800" dirty="0"/>
          </a:p>
        </p:txBody>
      </p:sp>
      <p:sp>
        <p:nvSpPr>
          <p:cNvPr id="3" name="Segnaposto contenuto 2"/>
          <p:cNvSpPr>
            <a:spLocks noGrp="1"/>
          </p:cNvSpPr>
          <p:nvPr>
            <p:ph idx="1"/>
          </p:nvPr>
        </p:nvSpPr>
        <p:spPr>
          <a:xfrm>
            <a:off x="457200" y="1429555"/>
            <a:ext cx="8229600" cy="4895045"/>
          </a:xfrm>
        </p:spPr>
        <p:txBody>
          <a:bodyPr>
            <a:normAutofit/>
          </a:bodyPr>
          <a:lstStyle/>
          <a:p>
            <a:pPr marL="0" indent="0" algn="ctr">
              <a:buNone/>
            </a:pPr>
            <a:r>
              <a:rPr lang="it-IT" sz="2500" b="1" dirty="0" smtClean="0">
                <a:latin typeface="Times New Roman" panose="02020603050405020304" pitchFamily="18" charset="0"/>
                <a:cs typeface="Times New Roman" panose="02020603050405020304" pitchFamily="18" charset="0"/>
              </a:rPr>
              <a:t>Task </a:t>
            </a:r>
            <a:r>
              <a:rPr lang="it-IT" sz="2500" b="1" dirty="0">
                <a:latin typeface="Times New Roman" panose="02020603050405020304" pitchFamily="18" charset="0"/>
                <a:cs typeface="Times New Roman" panose="02020603050405020304" pitchFamily="18" charset="0"/>
              </a:rPr>
              <a:t>7 – </a:t>
            </a:r>
            <a:r>
              <a:rPr lang="it-IT" sz="2500" b="1" dirty="0" err="1" smtClean="0">
                <a:latin typeface="Times New Roman" panose="02020603050405020304" pitchFamily="18" charset="0"/>
                <a:cs typeface="Times New Roman" panose="02020603050405020304" pitchFamily="18" charset="0"/>
              </a:rPr>
              <a:t>Forgot</a:t>
            </a:r>
            <a:r>
              <a:rPr lang="it-IT" sz="2500" b="1" dirty="0" smtClean="0">
                <a:latin typeface="Times New Roman" panose="02020603050405020304" pitchFamily="18" charset="0"/>
                <a:cs typeface="Times New Roman" panose="02020603050405020304" pitchFamily="18" charset="0"/>
              </a:rPr>
              <a:t> password </a:t>
            </a:r>
            <a:r>
              <a:rPr lang="it-IT" sz="2500" b="1" dirty="0">
                <a:latin typeface="Times New Roman" panose="02020603050405020304" pitchFamily="18" charset="0"/>
                <a:cs typeface="Times New Roman" panose="02020603050405020304" pitchFamily="18" charset="0"/>
              </a:rPr>
              <a:t>e</a:t>
            </a:r>
            <a:r>
              <a:rPr lang="it-IT" sz="2500" b="1" dirty="0" smtClean="0">
                <a:latin typeface="Times New Roman" panose="02020603050405020304" pitchFamily="18" charset="0"/>
                <a:cs typeface="Times New Roman" panose="02020603050405020304" pitchFamily="18" charset="0"/>
              </a:rPr>
              <a:t> Login</a:t>
            </a:r>
          </a:p>
          <a:p>
            <a:pPr marL="0" indent="0" algn="ctr">
              <a:buNone/>
            </a:pPr>
            <a:endParaRPr lang="it-IT" sz="2500" dirty="0">
              <a:latin typeface="Times New Roman" panose="02020603050405020304" pitchFamily="18" charset="0"/>
              <a:cs typeface="Times New Roman" panose="02020603050405020304" pitchFamily="18" charset="0"/>
            </a:endParaRP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Dalla Home aprire il menù a tendina e cliccare su “</a:t>
            </a:r>
            <a:r>
              <a:rPr lang="it-IT" sz="2000" dirty="0" err="1">
                <a:latin typeface="Times New Roman" panose="02020603050405020304" pitchFamily="18" charset="0"/>
                <a:cs typeface="Times New Roman" panose="02020603050405020304" pitchFamily="18" charset="0"/>
              </a:rPr>
              <a:t>Logout</a:t>
            </a:r>
            <a:r>
              <a:rPr lang="it-IT" sz="2000" dirty="0">
                <a:latin typeface="Times New Roman" panose="02020603050405020304" pitchFamily="18" charset="0"/>
                <a:cs typeface="Times New Roman" panose="02020603050405020304" pitchFamily="18" charset="0"/>
              </a:rPr>
              <a:t>”;</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Si verrà reindirizzati nella pagina di presentazione dell’</a:t>
            </a:r>
            <a:r>
              <a:rPr lang="it-IT" sz="2000" dirty="0" err="1">
                <a:latin typeface="Times New Roman" panose="02020603050405020304" pitchFamily="18" charset="0"/>
                <a:cs typeface="Times New Roman" panose="02020603050405020304" pitchFamily="18" charset="0"/>
              </a:rPr>
              <a:t>app</a:t>
            </a:r>
            <a:r>
              <a:rPr lang="it-IT" sz="2000" dirty="0">
                <a:latin typeface="Times New Roman" panose="02020603050405020304" pitchFamily="18" charset="0"/>
                <a:cs typeface="Times New Roman" panose="02020603050405020304" pitchFamily="18" charset="0"/>
              </a:rPr>
              <a:t>;</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Cliccare sul pulsante “Login”;</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Cliccare su “</a:t>
            </a:r>
            <a:r>
              <a:rPr lang="it-IT" sz="2000" dirty="0" err="1">
                <a:latin typeface="Times New Roman" panose="02020603050405020304" pitchFamily="18" charset="0"/>
                <a:cs typeface="Times New Roman" panose="02020603050405020304" pitchFamily="18" charset="0"/>
              </a:rPr>
              <a:t>Forgot</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you</a:t>
            </a:r>
            <a:r>
              <a:rPr lang="it-IT" sz="2000" dirty="0">
                <a:latin typeface="Times New Roman" panose="02020603050405020304" pitchFamily="18" charset="0"/>
                <a:cs typeface="Times New Roman" panose="02020603050405020304" pitchFamily="18" charset="0"/>
              </a:rPr>
              <a:t> password?”</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Compilare i campi richiesti e cliccare su “Reset Password”;</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Se l’operazione è andata a buon fine si verrà indirizzati nella pagina di Login;</a:t>
            </a:r>
          </a:p>
          <a:p>
            <a:pPr marL="457200" lvl="0" indent="-457200">
              <a:buClr>
                <a:schemeClr val="tx1"/>
              </a:buClr>
              <a:buFont typeface="+mj-lt"/>
              <a:buAutoNum type="arabicPeriod"/>
            </a:pPr>
            <a:r>
              <a:rPr lang="it-IT" sz="2000" dirty="0">
                <a:latin typeface="Times New Roman" panose="02020603050405020304" pitchFamily="18" charset="0"/>
                <a:cs typeface="Times New Roman" panose="02020603050405020304" pitchFamily="18" charset="0"/>
              </a:rPr>
              <a:t>Compilare le </a:t>
            </a:r>
            <a:r>
              <a:rPr lang="it-IT" sz="2000" dirty="0" err="1">
                <a:latin typeface="Times New Roman" panose="02020603050405020304" pitchFamily="18" charset="0"/>
                <a:cs typeface="Times New Roman" panose="02020603050405020304" pitchFamily="18" charset="0"/>
              </a:rPr>
              <a:t>form</a:t>
            </a:r>
            <a:r>
              <a:rPr lang="it-IT" sz="2000" dirty="0">
                <a:latin typeface="Times New Roman" panose="02020603050405020304" pitchFamily="18" charset="0"/>
                <a:cs typeface="Times New Roman" panose="02020603050405020304" pitchFamily="18" charset="0"/>
              </a:rPr>
              <a:t> richieste e cliccare su Login;</a:t>
            </a:r>
          </a:p>
          <a:p>
            <a:pPr marL="457200" lvl="0" indent="-457200">
              <a:buClr>
                <a:schemeClr val="tx1"/>
              </a:buClr>
              <a:buFont typeface="+mj-lt"/>
              <a:buAutoNum type="arabicPeriod"/>
            </a:pPr>
            <a:r>
              <a:rPr lang="it-IT" sz="2000" dirty="0">
                <a:latin typeface="Times New Roman" panose="02020603050405020304" pitchFamily="18" charset="0"/>
                <a:cs typeface="Times New Roman" panose="02020603050405020304" pitchFamily="18" charset="0"/>
              </a:rPr>
              <a:t>Si verrà indirizzati nella Home page nel caso in cui i dati sono stati inseriti correttamente. </a:t>
            </a:r>
          </a:p>
          <a:p>
            <a:endParaRPr lang="it-IT" dirty="0"/>
          </a:p>
        </p:txBody>
      </p:sp>
    </p:spTree>
    <p:extLst>
      <p:ext uri="{BB962C8B-B14F-4D97-AF65-F5344CB8AC3E}">
        <p14:creationId xmlns:p14="http://schemas.microsoft.com/office/powerpoint/2010/main" val="2428663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a:xfrm>
            <a:off x="628650" y="365127"/>
            <a:ext cx="7886700" cy="732154"/>
          </a:xfrm>
        </p:spPr>
        <p:txBody>
          <a:bodyPr>
            <a:normAutofit/>
          </a:bodyPr>
          <a:lstStyle/>
          <a:p>
            <a:r>
              <a:rPr lang="it-IT" sz="2800" b="1" dirty="0" smtClean="0">
                <a:latin typeface="Times New Roman" panose="02020603050405020304" pitchFamily="18" charset="0"/>
                <a:cs typeface="Times New Roman" panose="02020603050405020304" pitchFamily="18" charset="0"/>
              </a:rPr>
              <a:t>Obiettivo dell’</a:t>
            </a:r>
            <a:r>
              <a:rPr lang="it-IT" sz="2800" b="1" dirty="0" err="1" smtClean="0">
                <a:latin typeface="Times New Roman" panose="02020603050405020304" pitchFamily="18" charset="0"/>
                <a:cs typeface="Times New Roman" panose="02020603050405020304" pitchFamily="18" charset="0"/>
              </a:rPr>
              <a:t>app</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SmokApp</a:t>
            </a:r>
            <a:r>
              <a:rPr lang="it-IT" sz="2800" b="1" dirty="0" smtClean="0">
                <a:latin typeface="Times New Roman" panose="02020603050405020304" pitchFamily="18" charset="0"/>
                <a:cs typeface="Times New Roman" panose="02020603050405020304" pitchFamily="18" charset="0"/>
              </a:rPr>
              <a:t>” </a:t>
            </a:r>
            <a:endParaRPr lang="it-IT" sz="2800" b="1" dirty="0">
              <a:latin typeface="Times New Roman" panose="02020603050405020304" pitchFamily="18" charset="0"/>
              <a:cs typeface="Times New Roman" panose="02020603050405020304" pitchFamily="18" charset="0"/>
            </a:endParaRPr>
          </a:p>
        </p:txBody>
      </p:sp>
      <p:sp>
        <p:nvSpPr>
          <p:cNvPr id="8" name="Segnaposto contenuto 7"/>
          <p:cNvSpPr>
            <a:spLocks noGrp="1"/>
          </p:cNvSpPr>
          <p:nvPr>
            <p:ph idx="1"/>
          </p:nvPr>
        </p:nvSpPr>
        <p:spPr>
          <a:xfrm>
            <a:off x="628650" y="1519706"/>
            <a:ext cx="7886700" cy="4881093"/>
          </a:xfrm>
        </p:spPr>
        <p:txBody>
          <a:bodyPr>
            <a:normAutofit/>
          </a:bodyPr>
          <a:lstStyle/>
          <a:p>
            <a:endParaRPr lang="it-IT" sz="2400" dirty="0"/>
          </a:p>
          <a:p>
            <a:pPr marL="0" indent="0" algn="ctr">
              <a:lnSpc>
                <a:spcPct val="100000"/>
              </a:lnSpc>
              <a:buNone/>
            </a:pPr>
            <a:endParaRPr lang="it-IT" sz="2400" dirty="0" smtClean="0">
              <a:latin typeface="Times New Roman" panose="02020603050405020304" pitchFamily="18" charset="0"/>
              <a:cs typeface="Times New Roman" panose="02020603050405020304" pitchFamily="18" charset="0"/>
            </a:endParaRPr>
          </a:p>
          <a:p>
            <a:pPr marL="0" indent="0" algn="ctr">
              <a:lnSpc>
                <a:spcPct val="100000"/>
              </a:lnSpc>
              <a:buNone/>
            </a:pPr>
            <a:r>
              <a:rPr lang="it-IT" sz="2500" dirty="0" err="1" smtClean="0">
                <a:latin typeface="Times New Roman" panose="02020603050405020304" pitchFamily="18" charset="0"/>
                <a:cs typeface="Times New Roman" panose="02020603050405020304" pitchFamily="18" charset="0"/>
              </a:rPr>
              <a:t>SmokApp</a:t>
            </a:r>
            <a:r>
              <a:rPr lang="it-IT" sz="2500" dirty="0" smtClean="0">
                <a:latin typeface="Times New Roman" panose="02020603050405020304" pitchFamily="18" charset="0"/>
                <a:cs typeface="Times New Roman" panose="02020603050405020304" pitchFamily="18" charset="0"/>
              </a:rPr>
              <a:t> è un’</a:t>
            </a:r>
            <a:r>
              <a:rPr lang="it-IT" sz="2500" dirty="0" err="1" smtClean="0">
                <a:latin typeface="Times New Roman" panose="02020603050405020304" pitchFamily="18" charset="0"/>
                <a:cs typeface="Times New Roman" panose="02020603050405020304" pitchFamily="18" charset="0"/>
              </a:rPr>
              <a:t>app</a:t>
            </a:r>
            <a:r>
              <a:rPr lang="it-IT" sz="2500" dirty="0" smtClean="0">
                <a:latin typeface="Times New Roman" panose="02020603050405020304" pitchFamily="18" charset="0"/>
                <a:cs typeface="Times New Roman" panose="02020603050405020304" pitchFamily="18" charset="0"/>
              </a:rPr>
              <a:t> che </a:t>
            </a:r>
            <a:r>
              <a:rPr lang="it-IT" sz="2500" dirty="0">
                <a:latin typeface="Times New Roman" panose="02020603050405020304" pitchFamily="18" charset="0"/>
                <a:cs typeface="Times New Roman" panose="02020603050405020304" pitchFamily="18" charset="0"/>
              </a:rPr>
              <a:t>permetterà agli utenti che lo desiderano di smettere di fumare, grazie all’opportuna scelta di vari obiettivi proposti dal sistema stesso, che guideranno l'utente in maniera intelligente, portandolo a graduali miglioramenti e infine a sconfiggere questa dipendenza. </a:t>
            </a:r>
          </a:p>
        </p:txBody>
      </p:sp>
    </p:spTree>
    <p:extLst>
      <p:ext uri="{BB962C8B-B14F-4D97-AF65-F5344CB8AC3E}">
        <p14:creationId xmlns:p14="http://schemas.microsoft.com/office/powerpoint/2010/main" val="24778988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a:t>
            </a:r>
            <a:r>
              <a:rPr lang="it-IT" sz="2500" b="1" dirty="0" err="1" smtClean="0">
                <a:latin typeface="Times New Roman" panose="02020603050405020304" pitchFamily="18" charset="0"/>
                <a:cs typeface="Times New Roman" panose="02020603050405020304" pitchFamily="18" charset="0"/>
              </a:rPr>
              <a:t>n°</a:t>
            </a:r>
            <a:r>
              <a:rPr lang="it-IT" sz="2500" b="1" dirty="0" smtClean="0">
                <a:latin typeface="Times New Roman" panose="02020603050405020304" pitchFamily="18" charset="0"/>
                <a:cs typeface="Times New Roman" panose="02020603050405020304" pitchFamily="18" charset="0"/>
              </a:rPr>
              <a:t> 1 (Carlo)</a:t>
            </a:r>
            <a:endParaRPr lang="it-IT" sz="2500" dirty="0" smtClean="0">
              <a:latin typeface="Times New Roman" panose="02020603050405020304" pitchFamily="18" charset="0"/>
              <a:cs typeface="Times New Roman" panose="02020603050405020304" pitchFamily="18" charset="0"/>
            </a:endParaRPr>
          </a:p>
        </p:txBody>
      </p:sp>
      <p:sp>
        <p:nvSpPr>
          <p:cNvPr id="6" name="Rettangolo 5"/>
          <p:cNvSpPr/>
          <p:nvPr/>
        </p:nvSpPr>
        <p:spPr>
          <a:xfrm>
            <a:off x="509451" y="2246811"/>
            <a:ext cx="3801292" cy="2862322"/>
          </a:xfrm>
          <a:prstGeom prst="rect">
            <a:avLst/>
          </a:prstGeom>
        </p:spPr>
        <p:txBody>
          <a:bodyPr wrap="square">
            <a:spAutoFit/>
          </a:bodyPr>
          <a:lstStyle/>
          <a:p>
            <a:pPr lvl="0" algn="just">
              <a:buFontTx/>
              <a:buChar char="-"/>
            </a:pPr>
            <a:r>
              <a:rPr lang="it-IT" sz="2000" dirty="0" smtClean="0"/>
              <a:t> </a:t>
            </a:r>
            <a:r>
              <a:rPr lang="it-IT" sz="2000" dirty="0" smtClean="0">
                <a:latin typeface="Times New Roman" panose="02020603050405020304" pitchFamily="18" charset="0"/>
                <a:cs typeface="Times New Roman" panose="02020603050405020304" pitchFamily="18" charset="0"/>
              </a:rPr>
              <a:t>Fase di registrazione: navigazione nel pannello dinamico poco intuitiva.</a:t>
            </a:r>
          </a:p>
          <a:p>
            <a:pPr lvl="0" algn="just">
              <a:buFontTx/>
              <a:buChar char="-"/>
            </a:pPr>
            <a:endParaRPr lang="it-IT" sz="2000" dirty="0" smtClean="0">
              <a:latin typeface="Times New Roman" panose="02020603050405020304" pitchFamily="18" charset="0"/>
              <a:cs typeface="Times New Roman" panose="02020603050405020304" pitchFamily="18" charset="0"/>
            </a:endParaRPr>
          </a:p>
          <a:p>
            <a:pPr lvl="0" algn="just">
              <a:buFontTx/>
              <a:buChar char="-"/>
            </a:pPr>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 Arrivato alla schermata della Home, non è risultato chiaro il suo contenuto e ciò ha creato delle difficoltà nell’utilizzo dell’app.</a:t>
            </a:r>
            <a:endParaRPr lang="it-IT" sz="2000" dirty="0">
              <a:latin typeface="Times New Roman" panose="02020603050405020304" pitchFamily="18" charset="0"/>
              <a:cs typeface="Times New Roman" panose="02020603050405020304" pitchFamily="18" charset="0"/>
            </a:endParaRPr>
          </a:p>
        </p:txBody>
      </p:sp>
      <p:pic>
        <p:nvPicPr>
          <p:cNvPr id="1026" name="Picture 2" descr="C:\Users\hp\Desktop\Tester1.png"/>
          <p:cNvPicPr>
            <a:picLocks noChangeAspect="1" noChangeArrowheads="1"/>
          </p:cNvPicPr>
          <p:nvPr/>
        </p:nvPicPr>
        <p:blipFill>
          <a:blip r:embed="rId2" cstate="print"/>
          <a:srcRect/>
          <a:stretch>
            <a:fillRect/>
          </a:stretch>
        </p:blipFill>
        <p:spPr bwMode="auto">
          <a:xfrm>
            <a:off x="4989422" y="1854926"/>
            <a:ext cx="3258957" cy="4777467"/>
          </a:xfrm>
          <a:prstGeom prst="rect">
            <a:avLst/>
          </a:prstGeom>
          <a:noFill/>
        </p:spPr>
      </p:pic>
    </p:spTree>
    <p:extLst>
      <p:ext uri="{BB962C8B-B14F-4D97-AF65-F5344CB8AC3E}">
        <p14:creationId xmlns:p14="http://schemas.microsoft.com/office/powerpoint/2010/main" val="24424191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457200" y="566670"/>
            <a:ext cx="8229600" cy="54091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3" name="Segnaposto contenuto 2"/>
          <p:cNvSpPr>
            <a:spLocks noGrp="1"/>
          </p:cNvSpPr>
          <p:nvPr>
            <p:ph sz="half" idx="2"/>
          </p:nvPr>
        </p:nvSpPr>
        <p:spPr/>
        <p:txBody>
          <a:bodyPr>
            <a:normAutofit/>
          </a:bodyPr>
          <a:lstStyle/>
          <a:p>
            <a:pPr marL="0" indent="0">
              <a:buNone/>
            </a:pPr>
            <a:endParaRPr lang="it-IT" sz="2000" dirty="0">
              <a:latin typeface="Times New Roman" panose="02020603050405020304" pitchFamily="18" charset="0"/>
              <a:cs typeface="Times New Roman" panose="02020603050405020304" pitchFamily="18" charset="0"/>
            </a:endParaRPr>
          </a:p>
          <a:p>
            <a:pPr marL="0" indent="0" algn="just">
              <a:buNone/>
            </a:pPr>
            <a:r>
              <a:rPr lang="it-IT" sz="2000" dirty="0" smtClean="0">
                <a:latin typeface="Times New Roman" panose="02020603050405020304" pitchFamily="18" charset="0"/>
                <a:cs typeface="Times New Roman" panose="02020603050405020304" pitchFamily="18" charset="0"/>
              </a:rPr>
              <a:t>- Fase di registrazione: l’utente non è riuscito a comprendere perché non potesse completare il task in quanto la </a:t>
            </a:r>
            <a:r>
              <a:rPr lang="it-IT" sz="2000" dirty="0" err="1" smtClean="0">
                <a:latin typeface="Times New Roman" panose="02020603050405020304" pitchFamily="18" charset="0"/>
                <a:cs typeface="Times New Roman" panose="02020603050405020304" pitchFamily="18" charset="0"/>
              </a:rPr>
              <a:t>navigation</a:t>
            </a:r>
            <a:r>
              <a:rPr lang="it-IT" sz="2000" dirty="0" smtClean="0">
                <a:latin typeface="Times New Roman" panose="02020603050405020304" pitchFamily="18" charset="0"/>
                <a:cs typeface="Times New Roman" panose="02020603050405020304" pitchFamily="18" charset="0"/>
              </a:rPr>
              <a:t> bar posta in alto non è molto intuitiva</a:t>
            </a:r>
            <a:r>
              <a:rPr lang="it-IT" sz="2000" dirty="0">
                <a:latin typeface="Times New Roman" panose="02020603050405020304" pitchFamily="18" charset="0"/>
                <a:cs typeface="Times New Roman" panose="02020603050405020304" pitchFamily="18" charset="0"/>
              </a:rPr>
              <a:t>;</a:t>
            </a:r>
            <a:endParaRPr lang="it-IT" sz="2000" dirty="0" smtClean="0">
              <a:latin typeface="Times New Roman" panose="02020603050405020304" pitchFamily="18" charset="0"/>
              <a:cs typeface="Times New Roman" panose="02020603050405020304" pitchFamily="18" charset="0"/>
            </a:endParaRPr>
          </a:p>
          <a:p>
            <a:pPr algn="just">
              <a:buFontTx/>
              <a:buChar char="-"/>
            </a:pPr>
            <a:endParaRPr lang="it-IT" sz="2000" dirty="0">
              <a:latin typeface="Times New Roman" panose="02020603050405020304" pitchFamily="18" charset="0"/>
              <a:cs typeface="Times New Roman" panose="02020603050405020304" pitchFamily="18" charset="0"/>
            </a:endParaRPr>
          </a:p>
          <a:p>
            <a:pPr marL="0" indent="0" algn="just">
              <a:buNone/>
            </a:pPr>
            <a:r>
              <a:rPr lang="it-IT" sz="2000" dirty="0" smtClean="0">
                <a:latin typeface="Times New Roman" panose="02020603050405020304" pitchFamily="18" charset="0"/>
                <a:cs typeface="Times New Roman" panose="02020603050405020304" pitchFamily="18" charset="0"/>
              </a:rPr>
              <a:t>- Aggiungere una sigaretta: se l’utente clicca erroneamente sul </a:t>
            </a:r>
            <a:r>
              <a:rPr lang="it-IT" sz="2000" dirty="0">
                <a:latin typeface="Times New Roman" panose="02020603050405020304" pitchFamily="18" charset="0"/>
                <a:cs typeface="Times New Roman" panose="02020603050405020304" pitchFamily="18" charset="0"/>
              </a:rPr>
              <a:t>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non è più possibile eliminarla (limite nella gestione degli errori).</a:t>
            </a:r>
            <a:endParaRPr lang="it-IT" sz="2000" dirty="0">
              <a:latin typeface="Times New Roman" panose="02020603050405020304" pitchFamily="18" charset="0"/>
              <a:cs typeface="Times New Roman" panose="02020603050405020304" pitchFamily="18" charset="0"/>
            </a:endParaRPr>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n° 2 (Ottavio)</a:t>
            </a:r>
            <a:endParaRPr lang="it-IT" sz="2500" dirty="0" smtClean="0">
              <a:latin typeface="Times New Roman" panose="02020603050405020304" pitchFamily="18" charset="0"/>
              <a:cs typeface="Times New Roman" panose="02020603050405020304" pitchFamily="18" charset="0"/>
            </a:endParaRPr>
          </a:p>
        </p:txBody>
      </p:sp>
      <p:pic>
        <p:nvPicPr>
          <p:cNvPr id="10" name="Segnaposto contenuto 9"/>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57200" y="2580468"/>
            <a:ext cx="4038600" cy="3114701"/>
          </a:xfrm>
        </p:spPr>
      </p:pic>
    </p:spTree>
    <p:extLst>
      <p:ext uri="{BB962C8B-B14F-4D97-AF65-F5344CB8AC3E}">
        <p14:creationId xmlns:p14="http://schemas.microsoft.com/office/powerpoint/2010/main" val="24424191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a:t>
            </a:r>
            <a:r>
              <a:rPr lang="it-IT" sz="2500" b="1" dirty="0" err="1" smtClean="0">
                <a:latin typeface="Times New Roman" panose="02020603050405020304" pitchFamily="18" charset="0"/>
                <a:cs typeface="Times New Roman" panose="02020603050405020304" pitchFamily="18" charset="0"/>
              </a:rPr>
              <a:t>n°</a:t>
            </a:r>
            <a:r>
              <a:rPr lang="it-IT" sz="2500" b="1" dirty="0" smtClean="0">
                <a:latin typeface="Times New Roman" panose="02020603050405020304" pitchFamily="18" charset="0"/>
                <a:cs typeface="Times New Roman" panose="02020603050405020304" pitchFamily="18" charset="0"/>
              </a:rPr>
              <a:t> 3 (Pamela)</a:t>
            </a:r>
            <a:endParaRPr lang="it-IT" sz="2500" dirty="0" smtClean="0">
              <a:latin typeface="Times New Roman" panose="02020603050405020304" pitchFamily="18" charset="0"/>
              <a:cs typeface="Times New Roman" panose="02020603050405020304" pitchFamily="18" charset="0"/>
            </a:endParaRPr>
          </a:p>
        </p:txBody>
      </p:sp>
      <p:sp>
        <p:nvSpPr>
          <p:cNvPr id="4" name="Rettangolo 3"/>
          <p:cNvSpPr/>
          <p:nvPr/>
        </p:nvSpPr>
        <p:spPr>
          <a:xfrm>
            <a:off x="509451" y="1841242"/>
            <a:ext cx="3801292" cy="5016758"/>
          </a:xfrm>
          <a:prstGeom prst="rect">
            <a:avLst/>
          </a:prstGeom>
        </p:spPr>
        <p:txBody>
          <a:bodyPr wrap="square">
            <a:spAutoFit/>
          </a:bodyPr>
          <a:lstStyle/>
          <a:p>
            <a:pPr lvl="0" algn="just">
              <a:buFontTx/>
              <a:buChar char="-"/>
            </a:pPr>
            <a:r>
              <a:rPr lang="it-IT" sz="2000" dirty="0" smtClean="0"/>
              <a:t> </a:t>
            </a:r>
            <a:r>
              <a:rPr lang="it-IT" sz="2000" dirty="0" smtClean="0">
                <a:latin typeface="Times New Roman" panose="02020603050405020304" pitchFamily="18" charset="0"/>
                <a:cs typeface="Times New Roman" panose="02020603050405020304" pitchFamily="18" charset="0"/>
              </a:rPr>
              <a:t>Fase di registrazione: le caselle di input non sono evidenti e la loro individuazione non è di immediata intuizione.</a:t>
            </a:r>
          </a:p>
          <a:p>
            <a:pPr lvl="0" algn="just"/>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 Aggiungere una sigaretta: dopo aver cliccato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l’utente non si accorge degli effetti della sua azione (aggiornamento del numero delle sigarette) ed è portato a ripeterla supponendo che il click non sia stato riconosciuto dal dispositivo. </a:t>
            </a:r>
            <a:r>
              <a:rPr lang="it-IT" sz="2000" dirty="0" smtClean="0">
                <a:latin typeface="Times New Roman" panose="02020603050405020304" pitchFamily="18" charset="0"/>
                <a:cs typeface="Times New Roman" panose="02020603050405020304" pitchFamily="18" charset="0"/>
                <a:sym typeface="Wingdings" pitchFamily="2" charset="2"/>
              </a:rPr>
              <a:t> Opportunità: mostrare un messaggio di conferma per l’azione effettuata.</a:t>
            </a:r>
            <a:endParaRPr lang="it-IT" sz="2000" dirty="0">
              <a:latin typeface="Times New Roman" panose="02020603050405020304" pitchFamily="18" charset="0"/>
              <a:cs typeface="Times New Roman" panose="02020603050405020304" pitchFamily="18" charset="0"/>
            </a:endParaRPr>
          </a:p>
        </p:txBody>
      </p:sp>
      <p:pic>
        <p:nvPicPr>
          <p:cNvPr id="2050" name="Picture 2" descr="C:\Users\hp\Desktop\Tester3.png"/>
          <p:cNvPicPr>
            <a:picLocks noChangeAspect="1" noChangeArrowheads="1"/>
          </p:cNvPicPr>
          <p:nvPr/>
        </p:nvPicPr>
        <p:blipFill>
          <a:blip r:embed="rId2" cstate="print"/>
          <a:srcRect/>
          <a:stretch>
            <a:fillRect/>
          </a:stretch>
        </p:blipFill>
        <p:spPr bwMode="auto">
          <a:xfrm>
            <a:off x="4687983" y="1998617"/>
            <a:ext cx="3953095" cy="4650377"/>
          </a:xfrm>
          <a:prstGeom prst="rect">
            <a:avLst/>
          </a:prstGeom>
          <a:noFill/>
        </p:spPr>
      </p:pic>
    </p:spTree>
    <p:extLst>
      <p:ext uri="{BB962C8B-B14F-4D97-AF65-F5344CB8AC3E}">
        <p14:creationId xmlns:p14="http://schemas.microsoft.com/office/powerpoint/2010/main" val="2442419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1 – </a:t>
            </a:r>
            <a:r>
              <a:rPr lang="it-IT" sz="2500" b="1" dirty="0" err="1" smtClean="0">
                <a:latin typeface="Times New Roman" panose="02020603050405020304" pitchFamily="18" charset="0"/>
                <a:cs typeface="Times New Roman" panose="02020603050405020304" pitchFamily="18" charset="0"/>
              </a:rPr>
              <a:t>Sign</a:t>
            </a:r>
            <a:r>
              <a:rPr lang="it-IT" sz="2500" b="1" dirty="0" smtClean="0">
                <a:latin typeface="Times New Roman" panose="02020603050405020304" pitchFamily="18" charset="0"/>
                <a:cs typeface="Times New Roman" panose="02020603050405020304" pitchFamily="18" charset="0"/>
              </a:rPr>
              <a:t> up</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buFont typeface="+mj-lt"/>
              <a:buAutoNum type="arabicPeriod"/>
            </a:pPr>
            <a:r>
              <a:rPr lang="it-IT" sz="2000" dirty="0" smtClean="0">
                <a:latin typeface="Times New Roman" panose="02020603050405020304" pitchFamily="18" charset="0"/>
                <a:cs typeface="Times New Roman" panose="02020603050405020304" pitchFamily="18" charset="0"/>
              </a:rPr>
              <a:t>Intuitività della schermata.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2"/>
            </a:pPr>
            <a:r>
              <a:rPr lang="it-IT" sz="2000" dirty="0" smtClean="0">
                <a:latin typeface="Times New Roman" panose="02020603050405020304" pitchFamily="18" charset="0"/>
                <a:cs typeface="Times New Roman" panose="02020603050405020304" pitchFamily="18" charset="0"/>
              </a:rPr>
              <a:t>Si capisce sempre quali operazioni effettuare di volta in volta.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3"/>
            </a:pPr>
            <a:r>
              <a:rPr lang="it-IT" sz="2000" dirty="0" smtClean="0">
                <a:latin typeface="Times New Roman" panose="02020603050405020304" pitchFamily="18" charset="0"/>
                <a:cs typeface="Times New Roman" panose="02020603050405020304" pitchFamily="18" charset="0"/>
              </a:rPr>
              <a:t>Si riesce a capire come passare da una schermata all’altra.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4"/>
            </a:pPr>
            <a:r>
              <a:rPr lang="it-IT" sz="2000" dirty="0" smtClean="0">
                <a:latin typeface="Times New Roman" panose="02020603050405020304" pitchFamily="18" charset="0"/>
                <a:cs typeface="Times New Roman" panose="02020603050405020304" pitchFamily="18" charset="0"/>
              </a:rPr>
              <a:t>È sempre possibile capire e correggere gli errori commessi.</a:t>
            </a:r>
          </a:p>
          <a:p>
            <a:r>
              <a:rPr lang="it-IT" sz="2000" dirty="0" smtClean="0">
                <a:latin typeface="Times New Roman" panose="02020603050405020304" pitchFamily="18" charset="0"/>
                <a:cs typeface="Times New Roman" panose="02020603050405020304" pitchFamily="18" charset="0"/>
              </a:rPr>
              <a:t>			1    2    3    4    5</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2 – Selezionare un obiettivo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È chiaro sin da subito come passare dalla Home alla schermata degli obiettivi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2"/>
            </a:pPr>
            <a:r>
              <a:rPr lang="it-IT" sz="2000" dirty="0" smtClean="0">
                <a:latin typeface="Times New Roman" panose="02020603050405020304" pitchFamily="18" charset="0"/>
                <a:cs typeface="Times New Roman" panose="02020603050405020304" pitchFamily="18" charset="0"/>
              </a:rPr>
              <a:t>Intuitività nella scelta dell’obiettivo.</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3"/>
            </a:pPr>
            <a:r>
              <a:rPr lang="it-IT" sz="2000" dirty="0" smtClean="0">
                <a:latin typeface="Times New Roman" panose="02020603050405020304" pitchFamily="18" charset="0"/>
                <a:cs typeface="Times New Roman" panose="02020603050405020304" pitchFamily="18" charset="0"/>
              </a:rPr>
              <a:t>È sempre possibile conoscere lo stato del sistema.</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4"/>
            </a:pPr>
            <a:r>
              <a:rPr lang="it-IT" sz="2000" dirty="0" smtClean="0">
                <a:latin typeface="Times New Roman" panose="02020603050405020304" pitchFamily="18" charset="0"/>
                <a:cs typeface="Times New Roman" panose="02020603050405020304" pitchFamily="18" charset="0"/>
              </a:rPr>
              <a:t>È sempre possibile capire e correggere gli errori commessi.</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5"/>
            </a:pPr>
            <a:r>
              <a:rPr lang="it-IT" sz="2000" dirty="0" smtClean="0">
                <a:latin typeface="Times New Roman" panose="02020603050405020304" pitchFamily="18" charset="0"/>
                <a:cs typeface="Times New Roman" panose="02020603050405020304" pitchFamily="18" charset="0"/>
              </a:rPr>
              <a:t>È intuitivo tornare alla pagina principale.</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6"/>
            </a:pPr>
            <a:r>
              <a:rPr lang="it-IT" sz="2000" dirty="0" smtClean="0">
                <a:latin typeface="Times New Roman" panose="02020603050405020304" pitchFamily="18" charset="0"/>
                <a:cs typeface="Times New Roman" panose="02020603050405020304" pitchFamily="18" charset="0"/>
              </a:rPr>
              <a:t>È noto che l’obiettivo scelto è visualizzato nella Home.</a:t>
            </a:r>
          </a:p>
          <a:p>
            <a:pPr algn="just"/>
            <a:r>
              <a:rPr lang="it-IT" sz="2000" dirty="0" smtClean="0">
                <a:latin typeface="Times New Roman" panose="02020603050405020304" pitchFamily="18" charset="0"/>
                <a:cs typeface="Times New Roman" panose="02020603050405020304" pitchFamily="18" charset="0"/>
              </a:rPr>
              <a:t>			1    2    3    4    5</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3 – Vincere il premio “</a:t>
            </a:r>
            <a:r>
              <a:rPr lang="it-IT" sz="2500" b="1" dirty="0" err="1" smtClean="0">
                <a:latin typeface="Times New Roman" panose="02020603050405020304" pitchFamily="18" charset="0"/>
                <a:cs typeface="Times New Roman" panose="02020603050405020304" pitchFamily="18" charset="0"/>
              </a:rPr>
              <a:t>Defeat</a:t>
            </a:r>
            <a:r>
              <a:rPr lang="it-IT" sz="2500" b="1" dirty="0" smtClean="0">
                <a:latin typeface="Times New Roman" panose="02020603050405020304" pitchFamily="18" charset="0"/>
                <a:cs typeface="Times New Roman" panose="02020603050405020304" pitchFamily="18" charset="0"/>
              </a:rPr>
              <a:t> the </a:t>
            </a:r>
            <a:r>
              <a:rPr lang="it-IT" sz="2500" b="1" dirty="0" err="1" smtClean="0">
                <a:latin typeface="Times New Roman" panose="02020603050405020304" pitchFamily="18" charset="0"/>
                <a:cs typeface="Times New Roman" panose="02020603050405020304" pitchFamily="18" charset="0"/>
              </a:rPr>
              <a:t>temptation</a:t>
            </a:r>
            <a:r>
              <a:rPr lang="it-IT" sz="2500" b="1" dirty="0" smtClean="0">
                <a:latin typeface="Times New Roman" panose="02020603050405020304" pitchFamily="18" charset="0"/>
                <a:cs typeface="Times New Roman" panose="02020603050405020304" pitchFamily="18" charset="0"/>
              </a:rPr>
              <a:t>”</a:t>
            </a:r>
          </a:p>
          <a:p>
            <a:pPr lvl="0" algn="ctr">
              <a:lnSpc>
                <a:spcPct val="120000"/>
              </a:lnSpc>
              <a:spcBef>
                <a:spcPts val="1000"/>
              </a:spcBef>
            </a:pPr>
            <a:endParaRPr lang="it-IT" sz="25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modalità con la quale si può vincere il </a:t>
            </a:r>
            <a:r>
              <a:rPr lang="it-IT" sz="2000" dirty="0" smtClean="0">
                <a:latin typeface="Times New Roman" panose="02020603050405020304" pitchFamily="18" charset="0"/>
                <a:cs typeface="Times New Roman" panose="02020603050405020304" pitchFamily="18" charset="0"/>
              </a:rPr>
              <a:t>premio è ben spiegata.</a:t>
            </a:r>
          </a:p>
          <a:p>
            <a:pPr algn="ctr"/>
            <a:r>
              <a:rPr lang="it-IT" sz="2000" dirty="0" smtClean="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L’interfaccia </a:t>
            </a:r>
            <a:r>
              <a:rPr lang="it-IT" sz="2000" dirty="0">
                <a:latin typeface="Times New Roman" panose="02020603050405020304" pitchFamily="18" charset="0"/>
                <a:cs typeface="Times New Roman" panose="02020603050405020304" pitchFamily="18" charset="0"/>
              </a:rPr>
              <a:t>è intuitiva.</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possibile individuare facilmente quali premi sono stati vinti e quali </a:t>
            </a:r>
            <a:r>
              <a:rPr lang="it-IT" sz="2000" dirty="0" smtClean="0">
                <a:latin typeface="Times New Roman" panose="02020603050405020304" pitchFamily="18" charset="0"/>
                <a:cs typeface="Times New Roman" panose="02020603050405020304" pitchFamily="18" charset="0"/>
              </a:rPr>
              <a:t>        no</a:t>
            </a:r>
            <a:r>
              <a:rPr lang="it-IT" sz="2000" dirty="0">
                <a:latin typeface="Times New Roman" panose="02020603050405020304" pitchFamily="18" charset="0"/>
                <a:cs typeface="Times New Roman" panose="02020603050405020304" pitchFamily="18" charset="0"/>
              </a:rPr>
              <a:t>.</a:t>
            </a:r>
          </a:p>
          <a:p>
            <a:pPr algn="ctr"/>
            <a:r>
              <a:rPr lang="it-IT" sz="2000" dirty="0">
                <a:latin typeface="Times New Roman" panose="02020603050405020304" pitchFamily="18" charset="0"/>
                <a:cs typeface="Times New Roman" panose="02020603050405020304" pitchFamily="18" charset="0"/>
              </a:rPr>
              <a:t>1    2    3    4    5</a:t>
            </a:r>
          </a:p>
          <a:p>
            <a:endParaRPr lang="it-IT"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4 – Vincere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funzionalità del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è comprensibile.</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2.   La </a:t>
            </a:r>
            <a:r>
              <a:rPr lang="it-IT" sz="2000" dirty="0">
                <a:latin typeface="Times New Roman" panose="02020603050405020304" pitchFamily="18" charset="0"/>
                <a:cs typeface="Times New Roman" panose="02020603050405020304" pitchFamily="18" charset="0"/>
              </a:rPr>
              <a:t>modalità con la quale si può vincere il premio è ben spiegata.</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evidente il risultato del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sulla Home page.</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4.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6.   È </a:t>
            </a:r>
            <a:r>
              <a:rPr lang="it-IT" sz="2000" dirty="0">
                <a:latin typeface="Times New Roman" panose="02020603050405020304" pitchFamily="18" charset="0"/>
                <a:cs typeface="Times New Roman" panose="02020603050405020304" pitchFamily="18" charset="0"/>
              </a:rPr>
              <a:t>possibile individuare facilmente quali premi sono stati vinti e quali no.</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5 – Visualizzare i progressi</a:t>
            </a:r>
          </a:p>
          <a:p>
            <a:pPr lvl="0" algn="ctr">
              <a:lnSpc>
                <a:spcPct val="120000"/>
              </a:lnSpc>
              <a:spcBef>
                <a:spcPts val="1000"/>
              </a:spcBef>
            </a:pPr>
            <a:endParaRPr lang="it-IT" sz="25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Il </a:t>
            </a:r>
            <a:r>
              <a:rPr lang="it-IT" sz="2000" dirty="0">
                <a:latin typeface="Times New Roman" panose="02020603050405020304" pitchFamily="18" charset="0"/>
                <a:cs typeface="Times New Roman" panose="02020603050405020304" pitchFamily="18" charset="0"/>
              </a:rPr>
              <a:t>raggiungimento della schermata “Progress” è intuitivo.</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tra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chiara </a:t>
            </a:r>
            <a:r>
              <a:rPr lang="it-IT" sz="2000" dirty="0">
                <a:latin typeface="Times New Roman" panose="02020603050405020304" pitchFamily="18" charset="0"/>
                <a:cs typeface="Times New Roman" panose="02020603050405020304" pitchFamily="18" charset="0"/>
              </a:rPr>
              <a:t>la modalità con la quale funziona la schermata.</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chiaro lo scopo della schermata.</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6 – Perdere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funzionalità del pulsante “No more </a:t>
            </a:r>
            <a:r>
              <a:rPr lang="it-IT" sz="2000" dirty="0" err="1">
                <a:latin typeface="Times New Roman" panose="02020603050405020304" pitchFamily="18" charset="0"/>
                <a:cs typeface="Times New Roman" panose="02020603050405020304" pitchFamily="18" charset="0"/>
              </a:rPr>
              <a:t>adding</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è comprensibile.</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a:t>
            </a:r>
            <a:r>
              <a:rPr lang="it-IT" sz="2000" dirty="0">
                <a:latin typeface="Times New Roman" panose="02020603050405020304" pitchFamily="18" charset="0"/>
                <a:cs typeface="Times New Roman" panose="02020603050405020304" pitchFamily="18" charset="0"/>
              </a:rPr>
              <a:t>sempre possibile capire quali operazioni effettuare.</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chiaro e/o intuibile lo stato del sistema una volta perso il premio precedentemente vinto.</a:t>
            </a:r>
          </a:p>
          <a:p>
            <a:pPr algn="ctr"/>
            <a:r>
              <a:rPr lang="it-IT" sz="2000" dirty="0">
                <a:latin typeface="Times New Roman" panose="02020603050405020304" pitchFamily="18" charset="0"/>
                <a:cs typeface="Times New Roman" panose="02020603050405020304" pitchFamily="18" charset="0"/>
              </a:rPr>
              <a:t>1    2    3    4    5</a:t>
            </a: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p:txBody>
      </p:sp>
    </p:spTree>
    <p:extLst>
      <p:ext uri="{BB962C8B-B14F-4D97-AF65-F5344CB8AC3E}">
        <p14:creationId xmlns:p14="http://schemas.microsoft.com/office/powerpoint/2010/main" val="2442419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7 – </a:t>
            </a:r>
            <a:r>
              <a:rPr lang="it-IT" sz="2500" b="1" dirty="0" err="1" smtClean="0">
                <a:latin typeface="Times New Roman" panose="02020603050405020304" pitchFamily="18" charset="0"/>
                <a:cs typeface="Times New Roman" panose="02020603050405020304" pitchFamily="18" charset="0"/>
              </a:rPr>
              <a:t>Forgot</a:t>
            </a:r>
            <a:r>
              <a:rPr lang="it-IT" sz="2500" b="1" dirty="0" smtClean="0">
                <a:latin typeface="Times New Roman" panose="02020603050405020304" pitchFamily="18" charset="0"/>
                <a:cs typeface="Times New Roman" panose="02020603050405020304" pitchFamily="18" charset="0"/>
              </a:rPr>
              <a:t> password e Login</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È </a:t>
            </a:r>
            <a:r>
              <a:rPr lang="it-IT" sz="2000" dirty="0">
                <a:latin typeface="Times New Roman" panose="02020603050405020304" pitchFamily="18" charset="0"/>
                <a:cs typeface="Times New Roman" panose="02020603050405020304" pitchFamily="18" charset="0"/>
              </a:rPr>
              <a:t>facile capire come effettuare il </a:t>
            </a:r>
            <a:r>
              <a:rPr lang="it-IT" sz="2000" dirty="0" err="1">
                <a:latin typeface="Times New Roman" panose="02020603050405020304" pitchFamily="18" charset="0"/>
                <a:cs typeface="Times New Roman" panose="02020603050405020304" pitchFamily="18" charset="0"/>
              </a:rPr>
              <a:t>logout</a:t>
            </a:r>
            <a:r>
              <a:rPr lang="it-IT" sz="2000" dirty="0">
                <a:latin typeface="Times New Roman" panose="02020603050405020304" pitchFamily="18" charset="0"/>
                <a:cs typeface="Times New Roman" panose="02020603050405020304" pitchFamily="18" charset="0"/>
              </a:rPr>
              <a:t>.</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Sono </a:t>
            </a:r>
            <a:r>
              <a:rPr lang="it-IT" sz="2000" dirty="0">
                <a:latin typeface="Times New Roman" panose="02020603050405020304" pitchFamily="18" charset="0"/>
                <a:cs typeface="Times New Roman" panose="02020603050405020304" pitchFamily="18" charset="0"/>
              </a:rPr>
              <a:t>chiare le modalità di funzionamento del pulsante “</a:t>
            </a:r>
            <a:r>
              <a:rPr lang="it-IT" sz="2000" dirty="0" err="1">
                <a:latin typeface="Times New Roman" panose="02020603050405020304" pitchFamily="18" charset="0"/>
                <a:cs typeface="Times New Roman" panose="02020603050405020304" pitchFamily="18" charset="0"/>
              </a:rPr>
              <a:t>Forgot</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your</a:t>
            </a:r>
            <a:r>
              <a:rPr lang="it-IT" sz="2000" dirty="0">
                <a:latin typeface="Times New Roman" panose="02020603050405020304" pitchFamily="18" charset="0"/>
                <a:cs typeface="Times New Roman" panose="02020603050405020304" pitchFamily="18" charset="0"/>
              </a:rPr>
              <a:t> password?”.</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sempre chiaro quali campi devono essere riempiti.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6.   La </a:t>
            </a:r>
            <a:r>
              <a:rPr lang="it-IT" sz="2000" dirty="0">
                <a:latin typeface="Times New Roman" panose="02020603050405020304" pitchFamily="18" charset="0"/>
                <a:cs typeface="Times New Roman" panose="02020603050405020304" pitchFamily="18" charset="0"/>
              </a:rPr>
              <a:t>modalità del funzionamento del pulsante “Login” è comprensibile.</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È possibile visualizzare il prototipo sviluppato e testato per lo svolgimento di questo progetto cliccando sul seguente link:</a:t>
            </a:r>
          </a:p>
          <a:p>
            <a:pPr marL="0" indent="0" algn="just">
              <a:buNone/>
            </a:pPr>
            <a:endParaRPr lang="it-IT" sz="2000" dirty="0">
              <a:latin typeface="Times New Roman" panose="02020603050405020304" pitchFamily="18" charset="0"/>
              <a:cs typeface="Times New Roman" panose="02020603050405020304" pitchFamily="18" charset="0"/>
            </a:endParaRPr>
          </a:p>
          <a:p>
            <a:pPr marL="0" indent="0" algn="just">
              <a:buNone/>
            </a:pPr>
            <a:r>
              <a:rPr lang="it-IT" sz="2000" dirty="0">
                <a:latin typeface="Times New Roman" panose="02020603050405020304" pitchFamily="18" charset="0"/>
                <a:cs typeface="Times New Roman" panose="02020603050405020304" pitchFamily="18" charset="0"/>
                <a:hlinkClick r:id="rId2"/>
              </a:rPr>
              <a:t>https://www.justinmind.com/usernote/prototypes/15258068/15260565/15652734/index.html#/</a:t>
            </a:r>
            <a:r>
              <a:rPr lang="it-IT" sz="2000" dirty="0" smtClean="0">
                <a:latin typeface="Times New Roman" panose="02020603050405020304" pitchFamily="18" charset="0"/>
                <a:cs typeface="Times New Roman" panose="02020603050405020304" pitchFamily="18" charset="0"/>
                <a:hlinkClick r:id="rId2"/>
              </a:rPr>
              <a:t>screens/961aaad1-0bd8-4d4a-8b15-cac5f481f1b7</a:t>
            </a:r>
            <a:endParaRPr lang="it-IT" sz="2000" dirty="0" smtClean="0">
              <a:latin typeface="Times New Roman" panose="02020603050405020304" pitchFamily="18" charset="0"/>
              <a:cs typeface="Times New Roman" panose="02020603050405020304" pitchFamily="18" charset="0"/>
            </a:endParaRPr>
          </a:p>
          <a:p>
            <a:pPr marL="0" indent="0" algn="just">
              <a:buNone/>
            </a:pP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200" dirty="0">
              <a:latin typeface="Times New Roman" panose="02020603050405020304" pitchFamily="18" charset="0"/>
              <a:cs typeface="Times New Roman" panose="02020603050405020304" pitchFamily="18" charset="0"/>
            </a:endParaRPr>
          </a:p>
        </p:txBody>
      </p:sp>
      <p:sp>
        <p:nvSpPr>
          <p:cNvPr id="6" name="Titolo 6"/>
          <p:cNvSpPr txBox="1">
            <a:spLocks/>
          </p:cNvSpPr>
          <p:nvPr/>
        </p:nvSpPr>
        <p:spPr>
          <a:xfrm>
            <a:off x="628650" y="365127"/>
            <a:ext cx="7886700" cy="732154"/>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URL del prototipo testato</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0519266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a:spLocks noGrp="1"/>
          </p:cNvSpPr>
          <p:nvPr>
            <p:ph idx="1"/>
          </p:nvPr>
        </p:nvSpPr>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In seguito all’analisi condotta si è deciso di effettuare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della componente riguardante la procedura di registrazione di un nuovo utente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 in quanto si è riscontrato che è quella che ha creato maggiori difficoltà.</a:t>
            </a:r>
          </a:p>
          <a:p>
            <a:pPr marL="0" indent="0" algn="just">
              <a:buNone/>
            </a:pPr>
            <a:r>
              <a:rPr lang="it-IT" sz="2000" dirty="0" smtClean="0">
                <a:latin typeface="Times New Roman" panose="02020603050405020304" pitchFamily="18" charset="0"/>
                <a:cs typeface="Times New Roman" panose="02020603050405020304" pitchFamily="18" charset="0"/>
              </a:rPr>
              <a:t>È possibile visualizzare il prototipo ottenuto dopo aver effettuato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di una sua componente cliccando sul seguente link:</a:t>
            </a:r>
          </a:p>
          <a:p>
            <a:pPr marL="0" indent="0" algn="just">
              <a:buNone/>
            </a:pPr>
            <a:endParaRPr lang="it-IT" sz="2000" dirty="0">
              <a:latin typeface="Times New Roman" panose="02020603050405020304" pitchFamily="18" charset="0"/>
              <a:cs typeface="Times New Roman" panose="02020603050405020304" pitchFamily="18" charset="0"/>
            </a:endParaRPr>
          </a:p>
          <a:p>
            <a:pPr marL="0" indent="0">
              <a:buNone/>
            </a:pPr>
            <a:r>
              <a:rPr lang="it-IT" sz="2000" dirty="0">
                <a:latin typeface="Times New Roman" panose="02020603050405020304" pitchFamily="18" charset="0"/>
                <a:cs typeface="Times New Roman" panose="02020603050405020304" pitchFamily="18" charset="0"/>
                <a:hlinkClick r:id="rId2"/>
              </a:rPr>
              <a:t>https://www.justinmind.com/usernote/prototypes/15258068/15260565/15660605/index.html#/</a:t>
            </a:r>
            <a:r>
              <a:rPr lang="it-IT" sz="2000" dirty="0" smtClean="0">
                <a:latin typeface="Times New Roman" panose="02020603050405020304" pitchFamily="18" charset="0"/>
                <a:cs typeface="Times New Roman" panose="02020603050405020304" pitchFamily="18" charset="0"/>
                <a:hlinkClick r:id="rId2"/>
              </a:rPr>
              <a:t>screens/d12245cc-1680-458d-89dd-4f0d7fb22724</a:t>
            </a: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p:txBody>
      </p:sp>
      <p:sp>
        <p:nvSpPr>
          <p:cNvPr id="5" name="Titolo 6"/>
          <p:cNvSpPr txBox="1">
            <a:spLocks/>
          </p:cNvSpPr>
          <p:nvPr/>
        </p:nvSpPr>
        <p:spPr>
          <a:xfrm>
            <a:off x="628650" y="365127"/>
            <a:ext cx="7886700" cy="732154"/>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err="1" smtClean="0">
                <a:ln>
                  <a:noFill/>
                </a:ln>
                <a:solidFill>
                  <a:schemeClr val="tx2"/>
                </a:solidFill>
                <a:effectLst/>
                <a:uLnTx/>
                <a:uFillTx/>
                <a:latin typeface="Times New Roman" panose="02020603050405020304" pitchFamily="18" charset="0"/>
                <a:ea typeface="+mj-ea"/>
                <a:cs typeface="Times New Roman" panose="02020603050405020304" pitchFamily="18" charset="0"/>
              </a:rPr>
              <a:t>Redesign</a:t>
            </a: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 di una componente del prototipo</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5307451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62420"/>
            <a:ext cx="8229600" cy="583799"/>
          </a:xfrm>
        </p:spPr>
        <p:txBody>
          <a:bodyPr>
            <a:normAutofit/>
          </a:bodyPr>
          <a:lstStyle/>
          <a:p>
            <a:r>
              <a:rPr lang="it-IT" sz="2800" b="1" dirty="0" smtClean="0">
                <a:latin typeface="Times New Roman" panose="02020603050405020304" pitchFamily="18" charset="0"/>
                <a:cs typeface="Times New Roman" panose="02020603050405020304" pitchFamily="18" charset="0"/>
              </a:rPr>
              <a:t>Feedback comparativo dei due prototipi testati</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Dopo aver testato anche il secondo prototipo, in particolare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del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 è stato chiesto agli utenti quale delle due soluzioni proposte fosse migliore.</a:t>
            </a:r>
          </a:p>
          <a:p>
            <a:pPr marL="0" indent="0" algn="just">
              <a:buNone/>
            </a:pPr>
            <a:r>
              <a:rPr lang="it-IT" sz="2000" dirty="0" smtClean="0">
                <a:latin typeface="Times New Roman" panose="02020603050405020304" pitchFamily="18" charset="0"/>
                <a:cs typeface="Times New Roman" panose="02020603050405020304" pitchFamily="18" charset="0"/>
              </a:rPr>
              <a:t>Tutti e tre i valutatori hanno gradito particolarmente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della componente, in quanto permette di essere veramente guidati nel processo di registrazione di un nuovo account, grazie ai pulsanti “</a:t>
            </a:r>
            <a:r>
              <a:rPr lang="it-IT" sz="2000" dirty="0" err="1" smtClean="0">
                <a:latin typeface="Times New Roman" panose="02020603050405020304" pitchFamily="18" charset="0"/>
                <a:cs typeface="Times New Roman" panose="02020603050405020304" pitchFamily="18" charset="0"/>
              </a:rPr>
              <a:t>Next</a:t>
            </a:r>
            <a:r>
              <a:rPr lang="it-IT" sz="2000" dirty="0" smtClean="0">
                <a:latin typeface="Times New Roman" panose="02020603050405020304" pitchFamily="18" charset="0"/>
                <a:cs typeface="Times New Roman" panose="02020603050405020304" pitchFamily="18" charset="0"/>
              </a:rPr>
              <a:t>” e “</a:t>
            </a:r>
            <a:r>
              <a:rPr lang="it-IT" sz="2000" dirty="0" err="1" smtClean="0">
                <a:latin typeface="Times New Roman" panose="02020603050405020304" pitchFamily="18" charset="0"/>
                <a:cs typeface="Times New Roman" panose="02020603050405020304" pitchFamily="18" charset="0"/>
              </a:rPr>
              <a:t>Previous</a:t>
            </a:r>
            <a:r>
              <a:rPr lang="it-IT" sz="2000" dirty="0" smtClean="0">
                <a:latin typeface="Times New Roman" panose="02020603050405020304" pitchFamily="18" charset="0"/>
                <a:cs typeface="Times New Roman" panose="02020603050405020304" pitchFamily="18" charset="0"/>
              </a:rPr>
              <a:t>”,  evitando in questo modo di chiedersi per quale motivo non è possibile proseguire con l’operazione richiesta.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51872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23784"/>
            <a:ext cx="8229600" cy="545163"/>
          </a:xfrm>
        </p:spPr>
        <p:txBody>
          <a:bodyPr>
            <a:normAutofit/>
          </a:bodyPr>
          <a:lstStyle/>
          <a:p>
            <a:r>
              <a:rPr lang="it-IT" sz="2800" b="1" dirty="0" smtClean="0">
                <a:latin typeface="Times New Roman" panose="02020603050405020304" pitchFamily="18" charset="0"/>
                <a:cs typeface="Times New Roman" panose="02020603050405020304" pitchFamily="18" charset="0"/>
              </a:rPr>
              <a:t>Cosa abbiamo scoperto dall’analisi dell’User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a:xfrm>
            <a:off x="457200" y="1468192"/>
            <a:ext cx="8229600" cy="4856408"/>
          </a:xfrm>
        </p:spPr>
        <p:txBody>
          <a:bodyPr>
            <a:normAutofit/>
          </a:bodyPr>
          <a:lstStyle/>
          <a:p>
            <a:pPr marL="0" indent="0">
              <a:buClrTx/>
              <a:buNone/>
            </a:pP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80206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59389"/>
            <a:ext cx="8229600" cy="622436"/>
          </a:xfrm>
        </p:spPr>
        <p:txBody>
          <a:bodyPr>
            <a:normAutofit/>
          </a:bodyPr>
          <a:lstStyle/>
          <a:p>
            <a:r>
              <a:rPr lang="it-IT" sz="2800" b="1" dirty="0" smtClean="0">
                <a:latin typeface="Times New Roman" panose="02020603050405020304" pitchFamily="18" charset="0"/>
                <a:cs typeface="Times New Roman" panose="02020603050405020304" pitchFamily="18" charset="0"/>
              </a:rPr>
              <a:t>Lista dei cambiamenti da </a:t>
            </a:r>
            <a:r>
              <a:rPr lang="it-IT" sz="2800" b="1" dirty="0" smtClean="0">
                <a:latin typeface="Times New Roman" panose="02020603050405020304" pitchFamily="18" charset="0"/>
                <a:cs typeface="Times New Roman" panose="02020603050405020304" pitchFamily="18" charset="0"/>
              </a:rPr>
              <a:t>apportare (1)</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a:xfrm>
            <a:off x="457200" y="1867437"/>
            <a:ext cx="8229600" cy="4457163"/>
          </a:xfrm>
        </p:spPr>
        <p:txBody>
          <a:bodyPr>
            <a:normAutofit/>
          </a:bodyPr>
          <a:lstStyle/>
          <a:p>
            <a:pPr algn="just">
              <a:buClrTx/>
            </a:pPr>
            <a:r>
              <a:rPr lang="it-IT" sz="2000" dirty="0">
                <a:latin typeface="Times New Roman" panose="02020603050405020304" pitchFamily="18" charset="0"/>
                <a:cs typeface="Times New Roman" panose="02020603050405020304" pitchFamily="18" charset="0"/>
              </a:rPr>
              <a:t>Rendere più intuitiva la compilazione dei </a:t>
            </a:r>
            <a:r>
              <a:rPr lang="it-IT" sz="2000" dirty="0" err="1">
                <a:latin typeface="Times New Roman" panose="02020603050405020304" pitchFamily="18" charset="0"/>
                <a:cs typeface="Times New Roman" panose="02020603050405020304" pitchFamily="18" charset="0"/>
              </a:rPr>
              <a:t>form</a:t>
            </a:r>
            <a:r>
              <a:rPr lang="it-IT" sz="2000" dirty="0">
                <a:latin typeface="Times New Roman" panose="02020603050405020304" pitchFamily="18" charset="0"/>
                <a:cs typeface="Times New Roman" panose="02020603050405020304" pitchFamily="18" charset="0"/>
              </a:rPr>
              <a:t> del </a:t>
            </a:r>
            <a:r>
              <a:rPr lang="it-IT" sz="2000" dirty="0" err="1">
                <a:latin typeface="Times New Roman" panose="02020603050405020304" pitchFamily="18" charset="0"/>
                <a:cs typeface="Times New Roman" panose="02020603050405020304" pitchFamily="18" charset="0"/>
              </a:rPr>
              <a:t>sign</a:t>
            </a:r>
            <a:r>
              <a:rPr lang="it-IT" sz="2000" dirty="0">
                <a:latin typeface="Times New Roman" panose="02020603050405020304" pitchFamily="18" charset="0"/>
                <a:cs typeface="Times New Roman" panose="02020603050405020304" pitchFamily="18" charset="0"/>
              </a:rPr>
              <a:t> up, </a:t>
            </a:r>
            <a:r>
              <a:rPr lang="it-IT" sz="2000" dirty="0" smtClean="0">
                <a:latin typeface="Times New Roman" panose="02020603050405020304" pitchFamily="18" charset="0"/>
                <a:cs typeface="Times New Roman" panose="02020603050405020304" pitchFamily="18" charset="0"/>
              </a:rPr>
              <a:t>affinché </a:t>
            </a:r>
            <a:r>
              <a:rPr lang="it-IT" sz="2000" dirty="0">
                <a:latin typeface="Times New Roman" panose="02020603050405020304" pitchFamily="18" charset="0"/>
                <a:cs typeface="Times New Roman" panose="02020603050405020304" pitchFamily="18" charset="0"/>
              </a:rPr>
              <a:t>l'utente possa comprendere </a:t>
            </a:r>
            <a:r>
              <a:rPr lang="it-IT" sz="2000" dirty="0" smtClean="0">
                <a:latin typeface="Times New Roman" panose="02020603050405020304" pitchFamily="18" charset="0"/>
                <a:cs typeface="Times New Roman" panose="02020603050405020304" pitchFamily="18" charset="0"/>
              </a:rPr>
              <a:t>perché </a:t>
            </a:r>
            <a:r>
              <a:rPr lang="it-IT" sz="2000" dirty="0">
                <a:latin typeface="Times New Roman" panose="02020603050405020304" pitchFamily="18" charset="0"/>
                <a:cs typeface="Times New Roman" panose="02020603050405020304" pitchFamily="18" charset="0"/>
              </a:rPr>
              <a:t>alcuni dati non sono stati accettati o </a:t>
            </a:r>
            <a:r>
              <a:rPr lang="it-IT" sz="2000" dirty="0" smtClean="0">
                <a:latin typeface="Times New Roman" panose="02020603050405020304" pitchFamily="18" charset="0"/>
                <a:cs typeface="Times New Roman" panose="02020603050405020304" pitchFamily="18" charset="0"/>
              </a:rPr>
              <a:t>perché </a:t>
            </a:r>
            <a:r>
              <a:rPr lang="it-IT" sz="2000" dirty="0">
                <a:latin typeface="Times New Roman" panose="02020603050405020304" pitchFamily="18" charset="0"/>
                <a:cs typeface="Times New Roman" panose="02020603050405020304" pitchFamily="18" charset="0"/>
              </a:rPr>
              <a:t>non è possibile completare la </a:t>
            </a:r>
            <a:r>
              <a:rPr lang="it-IT" sz="2000" dirty="0" smtClean="0">
                <a:latin typeface="Times New Roman" panose="02020603050405020304" pitchFamily="18" charset="0"/>
                <a:cs typeface="Times New Roman" panose="02020603050405020304" pitchFamily="18" charset="0"/>
              </a:rPr>
              <a:t>registrazione (già fatto nel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a:t>
            </a:r>
            <a:endParaRPr lang="it-IT" sz="2000" dirty="0">
              <a:latin typeface="Times New Roman" panose="02020603050405020304" pitchFamily="18" charset="0"/>
              <a:cs typeface="Times New Roman" panose="02020603050405020304" pitchFamily="18" charset="0"/>
            </a:endParaRPr>
          </a:p>
          <a:p>
            <a:pPr algn="just">
              <a:buClrTx/>
            </a:pPr>
            <a:r>
              <a:rPr lang="it-IT" sz="2000" dirty="0">
                <a:latin typeface="Times New Roman" panose="02020603050405020304" pitchFamily="18" charset="0"/>
                <a:cs typeface="Times New Roman" panose="02020603050405020304" pitchFamily="18" charset="0"/>
              </a:rPr>
              <a:t>Aggiungere delle indicazioni su come gestire e usare l'</a:t>
            </a:r>
            <a:r>
              <a:rPr lang="it-IT" sz="2000" dirty="0" err="1">
                <a:latin typeface="Times New Roman" panose="02020603050405020304" pitchFamily="18" charset="0"/>
                <a:cs typeface="Times New Roman" panose="02020603050405020304" pitchFamily="18" charset="0"/>
              </a:rPr>
              <a:t>app</a:t>
            </a:r>
            <a:r>
              <a:rPr lang="it-IT" sz="2000" dirty="0">
                <a:latin typeface="Times New Roman" panose="02020603050405020304" pitchFamily="18" charset="0"/>
                <a:cs typeface="Times New Roman" panose="02020603050405020304" pitchFamily="18" charset="0"/>
              </a:rPr>
              <a:t> al primo utilizzo (tour), in quanto l'utente potrebbe non aver ben chiare le funzionalità offerte;</a:t>
            </a:r>
          </a:p>
          <a:p>
            <a:pPr algn="just">
              <a:buClrTx/>
            </a:pPr>
            <a:r>
              <a:rPr lang="it-IT" sz="2000" dirty="0">
                <a:latin typeface="Times New Roman" panose="02020603050405020304" pitchFamily="18" charset="0"/>
                <a:cs typeface="Times New Roman" panose="02020603050405020304" pitchFamily="18" charset="0"/>
              </a:rPr>
              <a:t>Quando viene aggiunta una sigaretta rendere più evidente il risultato dell'azione (aggiungere un eventuale messaggio di </a:t>
            </a:r>
            <a:r>
              <a:rPr lang="it-IT" sz="2000" dirty="0" smtClean="0">
                <a:latin typeface="Times New Roman" panose="02020603050405020304" pitchFamily="18" charset="0"/>
                <a:cs typeface="Times New Roman" panose="02020603050405020304" pitchFamily="18" charset="0"/>
              </a:rPr>
              <a:t>conferma</a:t>
            </a:r>
            <a:r>
              <a:rPr lang="it-IT" sz="2000" dirty="0">
                <a:latin typeface="Times New Roman" panose="02020603050405020304" pitchFamily="18" charset="0"/>
                <a:cs typeface="Times New Roman" panose="02020603050405020304" pitchFamily="18" charset="0"/>
              </a:rPr>
              <a:t>), in quanto l'utente nel caso in cui avesse cliccato inavvertitamente sul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a:t>
            </a:r>
            <a:r>
              <a:rPr lang="it-IT" sz="2000" dirty="0" smtClean="0">
                <a:latin typeface="Times New Roman" panose="02020603050405020304" pitchFamily="18" charset="0"/>
                <a:cs typeface="Times New Roman" panose="02020603050405020304" pitchFamily="18" charset="0"/>
              </a:rPr>
              <a:t> </a:t>
            </a:r>
            <a:r>
              <a:rPr lang="it-IT" sz="2000" dirty="0">
                <a:latin typeface="Times New Roman" panose="02020603050405020304" pitchFamily="18" charset="0"/>
                <a:cs typeface="Times New Roman" panose="02020603050405020304" pitchFamily="18" charset="0"/>
              </a:rPr>
              <a:t>non </a:t>
            </a:r>
            <a:r>
              <a:rPr lang="it-IT" sz="2000" dirty="0" smtClean="0">
                <a:latin typeface="Times New Roman" panose="02020603050405020304" pitchFamily="18" charset="0"/>
                <a:cs typeface="Times New Roman" panose="02020603050405020304" pitchFamily="18" charset="0"/>
              </a:rPr>
              <a:t>ha la possibilità di annullare l’operazione;</a:t>
            </a:r>
            <a:endParaRPr lang="it-IT" sz="2000" dirty="0">
              <a:latin typeface="Times New Roman" panose="02020603050405020304" pitchFamily="18" charset="0"/>
              <a:cs typeface="Times New Roman" panose="02020603050405020304" pitchFamily="18" charset="0"/>
            </a:endParaRPr>
          </a:p>
          <a:p>
            <a:pPr algn="just">
              <a:buClrTx/>
            </a:pP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40305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pPr algn="just">
              <a:buClrTx/>
            </a:pPr>
            <a:r>
              <a:rPr lang="it-IT" sz="2000" dirty="0">
                <a:latin typeface="Times New Roman" panose="02020603050405020304" pitchFamily="18" charset="0"/>
                <a:cs typeface="Times New Roman" panose="02020603050405020304" pitchFamily="18" charset="0"/>
              </a:rPr>
              <a:t>Possibilità di accedere come Guest all'</a:t>
            </a:r>
            <a:r>
              <a:rPr lang="it-IT" sz="2000" dirty="0" err="1">
                <a:latin typeface="Times New Roman" panose="02020603050405020304" pitchFamily="18" charset="0"/>
                <a:cs typeface="Times New Roman" panose="02020603050405020304" pitchFamily="18" charset="0"/>
              </a:rPr>
              <a:t>app</a:t>
            </a:r>
            <a:r>
              <a:rPr lang="it-IT" sz="2000" dirty="0">
                <a:latin typeface="Times New Roman" panose="02020603050405020304" pitchFamily="18" charset="0"/>
                <a:cs typeface="Times New Roman" panose="02020603050405020304" pitchFamily="18" charset="0"/>
              </a:rPr>
              <a:t> in modo che l'utente possa farsi un'idea su come essa funzioni prima ancora di registrarsi;</a:t>
            </a:r>
          </a:p>
          <a:p>
            <a:pPr algn="just">
              <a:buClrTx/>
            </a:pPr>
            <a:r>
              <a:rPr lang="it-IT" sz="2000" dirty="0">
                <a:latin typeface="Times New Roman" panose="02020603050405020304" pitchFamily="18" charset="0"/>
                <a:cs typeface="Times New Roman" panose="02020603050405020304" pitchFamily="18" charset="0"/>
              </a:rPr>
              <a:t>Rendere il pulsante “Progress” più visibile, in quanto l’utente potrebbe non capire immediatamente dove si trovi e pensare che la schermata sia accessibile solo tramite “</a:t>
            </a:r>
            <a:r>
              <a:rPr lang="it-IT" sz="2000" dirty="0" err="1">
                <a:latin typeface="Times New Roman" panose="02020603050405020304" pitchFamily="18" charset="0"/>
                <a:cs typeface="Times New Roman" panose="02020603050405020304" pitchFamily="18" charset="0"/>
              </a:rPr>
              <a:t>Goals</a:t>
            </a:r>
            <a:r>
              <a:rPr lang="it-IT" sz="2000" dirty="0">
                <a:latin typeface="Times New Roman" panose="02020603050405020304" pitchFamily="18" charset="0"/>
                <a:cs typeface="Times New Roman" panose="02020603050405020304" pitchFamily="18" charset="0"/>
              </a:rPr>
              <a:t>”;  </a:t>
            </a:r>
          </a:p>
          <a:p>
            <a:pPr algn="just">
              <a:buClrTx/>
            </a:pPr>
            <a:r>
              <a:rPr lang="it-IT" sz="2000" dirty="0">
                <a:latin typeface="Times New Roman" panose="02020603050405020304" pitchFamily="18" charset="0"/>
                <a:cs typeface="Times New Roman" panose="02020603050405020304" pitchFamily="18" charset="0"/>
              </a:rPr>
              <a:t>Per ogni obiettivo selezionato visualizzare delle spiegazioni dettagliate sulle modalità con cui si può vincere il relativo premio;</a:t>
            </a:r>
          </a:p>
          <a:p>
            <a:pPr algn="just">
              <a:buClrTx/>
            </a:pPr>
            <a:r>
              <a:rPr lang="it-IT" sz="2000" dirty="0">
                <a:latin typeface="Times New Roman" panose="02020603050405020304" pitchFamily="18" charset="0"/>
                <a:cs typeface="Times New Roman" panose="02020603050405020304" pitchFamily="18" charset="0"/>
              </a:rPr>
              <a:t>Suggerire periodicamente all'utente di cambiare il tipo di sigarette utilizzate in modo da portarlo gradualmente a fumare marche sempre più leggere.</a:t>
            </a:r>
          </a:p>
          <a:p>
            <a:pPr marL="0" indent="0">
              <a:buNone/>
            </a:pPr>
            <a:endParaRPr lang="it-IT" dirty="0"/>
          </a:p>
        </p:txBody>
      </p:sp>
      <p:sp>
        <p:nvSpPr>
          <p:cNvPr id="4" name="Titolo 1"/>
          <p:cNvSpPr>
            <a:spLocks noGrp="1"/>
          </p:cNvSpPr>
          <p:nvPr>
            <p:ph type="title"/>
          </p:nvPr>
        </p:nvSpPr>
        <p:spPr>
          <a:xfrm>
            <a:off x="457200" y="459389"/>
            <a:ext cx="8229600" cy="622436"/>
          </a:xfrm>
        </p:spPr>
        <p:txBody>
          <a:bodyPr>
            <a:normAutofit/>
          </a:bodyPr>
          <a:lstStyle/>
          <a:p>
            <a:r>
              <a:rPr lang="it-IT" sz="2800" b="1" dirty="0" smtClean="0">
                <a:latin typeface="Times New Roman" panose="02020603050405020304" pitchFamily="18" charset="0"/>
                <a:cs typeface="Times New Roman" panose="02020603050405020304" pitchFamily="18" charset="0"/>
              </a:rPr>
              <a:t>Lista dei cambiamenti da apportare (2)</a:t>
            </a:r>
            <a:endParaRPr lang="it-IT"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3537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28650" y="1267098"/>
            <a:ext cx="7886700" cy="5288248"/>
          </a:xfrm>
        </p:spPr>
        <p:txBody>
          <a:bodyPr>
            <a:normAutofit fontScale="92500"/>
          </a:bodyPr>
          <a:lstStyle/>
          <a:p>
            <a:pPr marL="0" indent="0" algn="ctr">
              <a:lnSpc>
                <a:spcPct val="120000"/>
              </a:lnSpc>
              <a:buNone/>
            </a:pPr>
            <a:r>
              <a:rPr lang="it-IT" sz="2700" b="1" dirty="0">
                <a:latin typeface="Times New Roman" panose="02020603050405020304" pitchFamily="18" charset="0"/>
                <a:cs typeface="Times New Roman" panose="02020603050405020304" pitchFamily="18" charset="0"/>
              </a:rPr>
              <a:t>Sommario</a:t>
            </a:r>
            <a:endParaRPr lang="it-IT" sz="27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marL="0" indent="0" algn="just">
              <a:lnSpc>
                <a:spcPct val="120000"/>
              </a:lnSpc>
              <a:buNone/>
            </a:pPr>
            <a:r>
              <a:rPr lang="it-IT" b="1" dirty="0" smtClean="0">
                <a:latin typeface="Times New Roman" panose="02020603050405020304" pitchFamily="18" charset="0"/>
                <a:cs typeface="Times New Roman" panose="02020603050405020304" pitchFamily="18" charset="0"/>
              </a:rPr>
              <a:t>- </a:t>
            </a:r>
            <a:r>
              <a:rPr lang="it-IT" sz="2200" b="1" dirty="0">
                <a:latin typeface="Times New Roman" panose="02020603050405020304" pitchFamily="18" charset="0"/>
                <a:cs typeface="Times New Roman" panose="02020603050405020304" pitchFamily="18" charset="0"/>
              </a:rPr>
              <a:t>Cosa viene testato:</a:t>
            </a:r>
            <a:endParaRPr lang="it-IT" sz="2200" dirty="0">
              <a:latin typeface="Times New Roman" panose="02020603050405020304" pitchFamily="18" charset="0"/>
              <a:cs typeface="Times New Roman" panose="02020603050405020304" pitchFamily="18" charset="0"/>
            </a:endParaRPr>
          </a:p>
          <a:p>
            <a:pPr algn="just">
              <a:lnSpc>
                <a:spcPct val="120000"/>
              </a:lnSpc>
            </a:pPr>
            <a:r>
              <a:rPr lang="it-IT" sz="2200" dirty="0" smtClean="0">
                <a:latin typeface="Times New Roman" panose="02020603050405020304" pitchFamily="18" charset="0"/>
                <a:cs typeface="Times New Roman" panose="02020603050405020304" pitchFamily="18" charset="0"/>
              </a:rPr>
              <a:t>il </a:t>
            </a:r>
            <a:r>
              <a:rPr lang="it-IT" sz="2200" dirty="0">
                <a:latin typeface="Times New Roman" panose="02020603050405020304" pitchFamily="18" charset="0"/>
                <a:cs typeface="Times New Roman" panose="02020603050405020304" pitchFamily="18" charset="0"/>
              </a:rPr>
              <a:t>processo di </a:t>
            </a:r>
            <a:r>
              <a:rPr lang="it-IT" sz="2200" dirty="0" err="1">
                <a:latin typeface="Times New Roman" panose="02020603050405020304" pitchFamily="18" charset="0"/>
                <a:cs typeface="Times New Roman" panose="02020603050405020304" pitchFamily="18" charset="0"/>
              </a:rPr>
              <a:t>sign</a:t>
            </a:r>
            <a:r>
              <a:rPr lang="it-IT" sz="2200" dirty="0">
                <a:latin typeface="Times New Roman" panose="02020603050405020304" pitchFamily="18" charset="0"/>
                <a:cs typeface="Times New Roman" panose="02020603050405020304" pitchFamily="18" charset="0"/>
              </a:rPr>
              <a:t> up;</a:t>
            </a:r>
          </a:p>
          <a:p>
            <a:pPr algn="just">
              <a:lnSpc>
                <a:spcPct val="120000"/>
              </a:lnSpc>
            </a:pPr>
            <a:r>
              <a:rPr lang="it-IT" sz="2200" dirty="0">
                <a:latin typeface="Times New Roman" panose="02020603050405020304" pitchFamily="18" charset="0"/>
                <a:cs typeface="Times New Roman" panose="02020603050405020304" pitchFamily="18" charset="0"/>
              </a:rPr>
              <a:t>la fase di login;</a:t>
            </a:r>
          </a:p>
          <a:p>
            <a:pPr algn="just">
              <a:lnSpc>
                <a:spcPct val="120000"/>
              </a:lnSpc>
            </a:pPr>
            <a:r>
              <a:rPr lang="it-IT" sz="2200" dirty="0">
                <a:latin typeface="Times New Roman" panose="02020603050405020304" pitchFamily="18" charset="0"/>
                <a:cs typeface="Times New Roman" panose="02020603050405020304" pitchFamily="18" charset="0"/>
              </a:rPr>
              <a:t>la selezione di un goal, la cui anteprima sarà mostrata nella home page;</a:t>
            </a:r>
          </a:p>
          <a:p>
            <a:pPr algn="just">
              <a:lnSpc>
                <a:spcPct val="120000"/>
              </a:lnSpc>
            </a:pPr>
            <a:r>
              <a:rPr lang="it-IT" sz="2200" dirty="0">
                <a:latin typeface="Times New Roman" panose="02020603050405020304" pitchFamily="18" charset="0"/>
                <a:cs typeface="Times New Roman" panose="02020603050405020304" pitchFamily="18" charset="0"/>
              </a:rPr>
              <a:t>l'aggiunta di una sigaretta, inclusa la possibilità di vincere un trofeo relativo a questa azione;</a:t>
            </a:r>
          </a:p>
          <a:p>
            <a:pPr algn="just">
              <a:lnSpc>
                <a:spcPct val="120000"/>
              </a:lnSpc>
            </a:pPr>
            <a:r>
              <a:rPr lang="it-IT" sz="2200" dirty="0">
                <a:latin typeface="Times New Roman" panose="02020603050405020304" pitchFamily="18" charset="0"/>
                <a:cs typeface="Times New Roman" panose="02020603050405020304" pitchFamily="18" charset="0"/>
              </a:rPr>
              <a:t>il raggiungimento di un obiettivo selezionato, nonché l'eventualità di poterlo perdere;</a:t>
            </a:r>
          </a:p>
          <a:p>
            <a:pPr algn="just">
              <a:lnSpc>
                <a:spcPct val="120000"/>
              </a:lnSpc>
            </a:pPr>
            <a:r>
              <a:rPr lang="it-IT" sz="2200" dirty="0">
                <a:latin typeface="Times New Roman" panose="02020603050405020304" pitchFamily="18" charset="0"/>
                <a:cs typeface="Times New Roman" panose="02020603050405020304" pitchFamily="18" charset="0"/>
              </a:rPr>
              <a:t>la navigazione attraverso le diverse schermate, quali “</a:t>
            </a:r>
            <a:r>
              <a:rPr lang="it-IT" sz="2200" dirty="0" err="1">
                <a:latin typeface="Times New Roman" panose="02020603050405020304" pitchFamily="18" charset="0"/>
                <a:cs typeface="Times New Roman" panose="02020603050405020304" pitchFamily="18" charset="0"/>
              </a:rPr>
              <a:t>Goals</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Stats</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Achievements</a:t>
            </a:r>
            <a:r>
              <a:rPr lang="it-IT" sz="2200" dirty="0">
                <a:latin typeface="Times New Roman" panose="02020603050405020304" pitchFamily="18" charset="0"/>
                <a:cs typeface="Times New Roman" panose="02020603050405020304" pitchFamily="18" charset="0"/>
              </a:rPr>
              <a:t>”, ecc</a:t>
            </a:r>
            <a:r>
              <a:rPr lang="it-IT" sz="2200" dirty="0" smtClean="0">
                <a:latin typeface="Times New Roman" panose="02020603050405020304" pitchFamily="18" charset="0"/>
                <a:cs typeface="Times New Roman" panose="02020603050405020304" pitchFamily="18" charset="0"/>
              </a:rPr>
              <a:t>.</a:t>
            </a:r>
            <a:endParaRPr lang="it-IT" sz="2200" dirty="0">
              <a:latin typeface="Times New Roman" panose="02020603050405020304" pitchFamily="18" charset="0"/>
              <a:cs typeface="Times New Roman" panose="02020603050405020304" pitchFamily="18" charset="0"/>
            </a:endParaRP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a:t>
            </a:r>
            <a:r>
              <a:rPr lang="it-IT" sz="2800" b="1" dirty="0" err="1">
                <a:latin typeface="Times New Roman" panose="02020603050405020304" pitchFamily="18" charset="0"/>
                <a:cs typeface="Times New Roman" panose="02020603050405020304" pitchFamily="18" charset="0"/>
              </a:rPr>
              <a:t>Plan</a:t>
            </a:r>
            <a:r>
              <a:rPr lang="it-IT" sz="2800" b="1" dirty="0">
                <a:latin typeface="Times New Roman" panose="02020603050405020304" pitchFamily="18" charset="0"/>
                <a:cs typeface="Times New Roman" panose="02020603050405020304" pitchFamily="18" charset="0"/>
              </a:rPr>
              <a:t> </a:t>
            </a:r>
            <a:r>
              <a:rPr lang="it-IT" sz="2800" b="1" dirty="0" smtClean="0">
                <a:latin typeface="Times New Roman" panose="02020603050405020304" pitchFamily="18" charset="0"/>
                <a:cs typeface="Times New Roman" panose="02020603050405020304" pitchFamily="18" charset="0"/>
              </a:rPr>
              <a:t>(1)</a:t>
            </a:r>
            <a:endParaRPr lang="it-IT" sz="2800" dirty="0"/>
          </a:p>
        </p:txBody>
      </p:sp>
    </p:spTree>
    <p:extLst>
      <p:ext uri="{BB962C8B-B14F-4D97-AF65-F5344CB8AC3E}">
        <p14:creationId xmlns:p14="http://schemas.microsoft.com/office/powerpoint/2010/main" val="11137602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p:cNvSpPr>
            <a:spLocks noGrp="1"/>
          </p:cNvSpPr>
          <p:nvPr>
            <p:ph idx="1"/>
          </p:nvPr>
        </p:nvSpPr>
        <p:spPr>
          <a:xfrm>
            <a:off x="628650" y="1275008"/>
            <a:ext cx="7886700" cy="5280338"/>
          </a:xfrm>
        </p:spPr>
        <p:txBody>
          <a:bodyPr>
            <a:normAutofit/>
          </a:bodyPr>
          <a:lstStyle/>
          <a:p>
            <a:pPr marL="0" indent="0" algn="ctr">
              <a:lnSpc>
                <a:spcPct val="120000"/>
              </a:lnSpc>
              <a:buNone/>
            </a:pPr>
            <a:r>
              <a:rPr lang="it-IT" sz="2500" b="1" dirty="0">
                <a:latin typeface="Times New Roman" panose="02020603050405020304" pitchFamily="18" charset="0"/>
                <a:cs typeface="Times New Roman" panose="02020603050405020304" pitchFamily="18" charset="0"/>
              </a:rPr>
              <a:t>Sommario</a:t>
            </a:r>
            <a:endParaRPr lang="it-IT" sz="25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algn="just">
              <a:buNone/>
            </a:pPr>
            <a:r>
              <a:rPr lang="it-IT" sz="2000" b="1" dirty="0" smtClean="0">
                <a:latin typeface="Times New Roman" panose="02020603050405020304" pitchFamily="18" charset="0"/>
                <a:cs typeface="Times New Roman" panose="02020603050405020304" pitchFamily="18" charset="0"/>
              </a:rPr>
              <a:t>- Cosa si vuole approfondire:</a:t>
            </a:r>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la comprensibilità dell'interfaccia;</a:t>
            </a:r>
          </a:p>
          <a:p>
            <a:pPr algn="just"/>
            <a:r>
              <a:rPr lang="it-IT" sz="2000" dirty="0" smtClean="0">
                <a:latin typeface="Times New Roman" panose="02020603050405020304" pitchFamily="18" charset="0"/>
                <a:cs typeface="Times New Roman" panose="02020603050405020304" pitchFamily="18" charset="0"/>
              </a:rPr>
              <a:t> l'efficacia dei vari task;</a:t>
            </a:r>
          </a:p>
          <a:p>
            <a:pPr algn="just"/>
            <a:r>
              <a:rPr lang="it-IT" sz="2000" dirty="0" smtClean="0">
                <a:latin typeface="Times New Roman" panose="02020603050405020304" pitchFamily="18" charset="0"/>
                <a:cs typeface="Times New Roman" panose="02020603050405020304" pitchFamily="18" charset="0"/>
              </a:rPr>
              <a:t> eventuale presenza di errori.</a:t>
            </a:r>
          </a:p>
          <a:p>
            <a:pPr algn="just">
              <a:buNone/>
            </a:pPr>
            <a:r>
              <a:rPr lang="it-IT" sz="2000" b="1" dirty="0" smtClean="0">
                <a:latin typeface="Times New Roman" panose="02020603050405020304" pitchFamily="18" charset="0"/>
                <a:cs typeface="Times New Roman" panose="02020603050405020304" pitchFamily="18" charset="0"/>
              </a:rPr>
              <a:t>- Perché: </a:t>
            </a:r>
            <a:r>
              <a:rPr lang="it-IT" sz="2000" dirty="0" smtClean="0">
                <a:latin typeface="Times New Roman" panose="02020603050405020304" pitchFamily="18" charset="0"/>
                <a:cs typeface="Times New Roman" panose="02020603050405020304" pitchFamily="18" charset="0"/>
              </a:rPr>
              <a:t>l’idea è quella di trovare il minor numero di problemi possibile, in modo da poter già portare il prototipo verso lo </a:t>
            </a:r>
            <a:r>
              <a:rPr lang="it-IT" sz="2000" dirty="0" err="1" smtClean="0">
                <a:latin typeface="Times New Roman" panose="02020603050405020304" pitchFamily="18" charset="0"/>
                <a:cs typeface="Times New Roman" panose="02020603050405020304" pitchFamily="18" charset="0"/>
              </a:rPr>
              <a:t>step</a:t>
            </a:r>
            <a:r>
              <a:rPr lang="it-IT" sz="2000" dirty="0" smtClean="0">
                <a:latin typeface="Times New Roman" panose="02020603050405020304" pitchFamily="18" charset="0"/>
                <a:cs typeface="Times New Roman" panose="02020603050405020304" pitchFamily="18" charset="0"/>
              </a:rPr>
              <a:t> successivo.</a:t>
            </a: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(2)</a:t>
            </a:r>
            <a:endParaRPr lang="it-IT"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p:cNvSpPr>
            <a:spLocks noGrp="1"/>
          </p:cNvSpPr>
          <p:nvPr>
            <p:ph idx="1"/>
          </p:nvPr>
        </p:nvSpPr>
        <p:spPr>
          <a:xfrm>
            <a:off x="628650" y="1275008"/>
            <a:ext cx="7886700" cy="5280338"/>
          </a:xfrm>
        </p:spPr>
        <p:txBody>
          <a:bodyPr>
            <a:normAutofit/>
          </a:bodyPr>
          <a:lstStyle/>
          <a:p>
            <a:pPr marL="0" indent="0" algn="ctr">
              <a:lnSpc>
                <a:spcPct val="120000"/>
              </a:lnSpc>
              <a:buNone/>
            </a:pPr>
            <a:r>
              <a:rPr lang="it-IT" sz="2500" b="1" dirty="0" smtClean="0">
                <a:latin typeface="Times New Roman" panose="02020603050405020304" pitchFamily="18" charset="0"/>
                <a:cs typeface="Times New Roman" panose="02020603050405020304" pitchFamily="18" charset="0"/>
              </a:rPr>
              <a:t>Sommario</a:t>
            </a:r>
            <a:endParaRPr lang="it-IT" sz="25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a:lnSpc>
                <a:spcPct val="100000"/>
              </a:lnSpc>
              <a:buNone/>
            </a:pPr>
            <a:r>
              <a:rPr lang="it-IT" sz="2000" b="1" dirty="0" smtClean="0">
                <a:latin typeface="Times New Roman" panose="02020603050405020304" pitchFamily="18" charset="0"/>
                <a:cs typeface="Times New Roman" panose="02020603050405020304" pitchFamily="18" charset="0"/>
              </a:rPr>
              <a:t>- Partecipanti: </a:t>
            </a:r>
            <a:r>
              <a:rPr lang="it-IT" sz="2000" dirty="0" smtClean="0">
                <a:latin typeface="Times New Roman" panose="02020603050405020304" pitchFamily="18" charset="0"/>
                <a:cs typeface="Times New Roman" panose="02020603050405020304" pitchFamily="18" charset="0"/>
              </a:rPr>
              <a:t>3 partecipanti saranno selezionati tra coloro le cui caratteristiche corrispondono al target cercato.</a:t>
            </a:r>
          </a:p>
          <a:p>
            <a:pPr algn="just">
              <a:lnSpc>
                <a:spcPct val="100000"/>
              </a:lnSpc>
              <a:buNone/>
            </a:pPr>
            <a:r>
              <a:rPr lang="it-IT" sz="2000" b="1" dirty="0" smtClean="0">
                <a:latin typeface="Times New Roman" panose="02020603050405020304" pitchFamily="18" charset="0"/>
                <a:cs typeface="Times New Roman" panose="02020603050405020304" pitchFamily="18" charset="0"/>
              </a:rPr>
              <a:t>- Perché: </a:t>
            </a:r>
            <a:r>
              <a:rPr lang="it-IT" sz="2000" dirty="0" smtClean="0">
                <a:latin typeface="Times New Roman" panose="02020603050405020304" pitchFamily="18" charset="0"/>
                <a:cs typeface="Times New Roman" panose="02020603050405020304" pitchFamily="18" charset="0"/>
              </a:rPr>
              <a:t>in questa fase si ritiene che 3 partecipanti siano sufficienti per lo svolgimento del </a:t>
            </a:r>
            <a:r>
              <a:rPr lang="it-IT" sz="2000" dirty="0" err="1" smtClean="0">
                <a:latin typeface="Times New Roman" panose="02020603050405020304" pitchFamily="18" charset="0"/>
                <a:cs typeface="Times New Roman" panose="02020603050405020304" pitchFamily="18" charset="0"/>
              </a:rPr>
              <a:t>testing</a:t>
            </a:r>
            <a:r>
              <a:rPr lang="it-IT" sz="2000" dirty="0" smtClean="0">
                <a:latin typeface="Times New Roman" panose="02020603050405020304" pitchFamily="18" charset="0"/>
                <a:cs typeface="Times New Roman" panose="02020603050405020304" pitchFamily="18" charset="0"/>
              </a:rPr>
              <a:t> del prototipo, in particolare si preferisce farlo provare a chi potrebbero essere i futuri utenti della nostra app.</a:t>
            </a:r>
          </a:p>
        </p:txBody>
      </p:sp>
      <p:sp>
        <p:nvSpPr>
          <p:cNvPr id="6"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(3)</a:t>
            </a:r>
            <a:endParaRPr lang="it-IT"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(4)</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Obiettivo</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L'obiettivo dell‘User </a:t>
            </a:r>
            <a:r>
              <a:rPr lang="it-IT" sz="2000" dirty="0" err="1">
                <a:latin typeface="Times New Roman" panose="02020603050405020304" pitchFamily="18" charset="0"/>
                <a:cs typeface="Times New Roman" panose="02020603050405020304" pitchFamily="18" charset="0"/>
              </a:rPr>
              <a:t>T</a:t>
            </a:r>
            <a:r>
              <a:rPr lang="it-IT" sz="2000" dirty="0" err="1" smtClean="0">
                <a:latin typeface="Times New Roman" panose="02020603050405020304" pitchFamily="18" charset="0"/>
                <a:cs typeface="Times New Roman" panose="02020603050405020304" pitchFamily="18" charset="0"/>
              </a:rPr>
              <a:t>esting</a:t>
            </a:r>
            <a:r>
              <a:rPr lang="it-IT" sz="2000" dirty="0" smtClean="0">
                <a:latin typeface="Times New Roman" panose="02020603050405020304" pitchFamily="18" charset="0"/>
                <a:cs typeface="Times New Roman" panose="02020603050405020304" pitchFamily="18" charset="0"/>
              </a:rPr>
              <a:t> è quello di migliorare, attraverso il feedback ottenuto, le funzionalità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in termini di efficienza e soddisfazione dell'utente.</a:t>
            </a:r>
          </a:p>
          <a:p>
            <a:pPr algn="just"/>
            <a:r>
              <a:rPr lang="it-IT" sz="2000" dirty="0" smtClean="0">
                <a:latin typeface="Times New Roman" panose="02020603050405020304" pitchFamily="18" charset="0"/>
                <a:cs typeface="Times New Roman" panose="02020603050405020304" pitchFamily="18" charset="0"/>
              </a:rPr>
              <a:t>In particolare, l'utilizzo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deve essere reso semplice e piacevole per l'utente, in modo che sia motivato a continuare a utilizzarla, sia che si tratti del task principale (aggiungere una nuova sigaretta quando l'utente decide di fumarne una), sia che stia semplicemente visualizzando gli obiettivi e i trofei ottenuti.</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1033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(5)</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Obiettivo</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lvl="0" algn="just">
              <a:lnSpc>
                <a:spcPct val="90000"/>
              </a:lnSpc>
              <a:spcBef>
                <a:spcPts val="1000"/>
              </a:spcBef>
              <a:defRPr/>
            </a:pPr>
            <a:endParaRPr lang="it-IT" sz="2000" b="1" dirty="0" smtClean="0">
              <a:latin typeface="Times New Roman" panose="02020603050405020304" pitchFamily="18" charset="0"/>
              <a:cs typeface="Times New Roman" panose="02020603050405020304" pitchFamily="18" charset="0"/>
            </a:endParaRPr>
          </a:p>
          <a:p>
            <a:pPr lvl="0" algn="just">
              <a:lnSpc>
                <a:spcPct val="90000"/>
              </a:lnSpc>
              <a:spcBef>
                <a:spcPts val="1000"/>
              </a:spcBef>
              <a:defRPr/>
            </a:pPr>
            <a:r>
              <a:rPr lang="it-IT" sz="2000" b="1" dirty="0" smtClean="0">
                <a:latin typeface="Times New Roman" panose="02020603050405020304" pitchFamily="18" charset="0"/>
                <a:cs typeface="Times New Roman" panose="02020603050405020304" pitchFamily="18" charset="0"/>
              </a:rPr>
              <a:t>Obiettivi di </a:t>
            </a:r>
            <a:r>
              <a:rPr lang="it-IT" sz="2000" b="1" dirty="0" err="1" smtClean="0">
                <a:latin typeface="Times New Roman" panose="02020603050405020304" pitchFamily="18" charset="0"/>
                <a:cs typeface="Times New Roman" panose="02020603050405020304" pitchFamily="18" charset="0"/>
              </a:rPr>
              <a:t>testing</a:t>
            </a:r>
            <a:r>
              <a:rPr lang="it-IT" sz="2000" b="1" dirty="0" smtClean="0">
                <a:latin typeface="Times New Roman" panose="02020603050405020304" pitchFamily="18" charset="0"/>
                <a:cs typeface="Times New Roman" panose="02020603050405020304" pitchFamily="18" charset="0"/>
              </a:rPr>
              <a:t>:</a:t>
            </a:r>
            <a:endParaRPr lang="it-IT" sz="2000" dirty="0" smtClean="0">
              <a:latin typeface="Times New Roman" panose="02020603050405020304" pitchFamily="18" charset="0"/>
              <a:cs typeface="Times New Roman" panose="02020603050405020304" pitchFamily="18" charset="0"/>
            </a:endParaRP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identificare errori di presentazione – fallimenti nel trovare e agire sulle informazioni mostrate o errori dovuti ad etichette ambigue;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identificare problemi di controllo da parte dell'utente -  toolbar o caselle di input inappropriate;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 dati ottenuti saranno utilizzati per capire se l'interfaccia attuale è abbastanza efficiente da poter essere considerata definitiva e quindi pronta per essere usata per sviluppi futuri.</a:t>
            </a:r>
          </a:p>
          <a:p>
            <a:pPr lvl="0">
              <a:lnSpc>
                <a:spcPct val="90000"/>
              </a:lnSpc>
              <a:spcBef>
                <a:spcPts val="1000"/>
              </a:spcBef>
              <a:defRPr/>
            </a:pPr>
            <a:endParaRPr lang="it-IT" sz="2800" dirty="0"/>
          </a:p>
        </p:txBody>
      </p:sp>
    </p:spTree>
    <p:extLst>
      <p:ext uri="{BB962C8B-B14F-4D97-AF65-F5344CB8AC3E}">
        <p14:creationId xmlns:p14="http://schemas.microsoft.com/office/powerpoint/2010/main" val="30110336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Equinozi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Equinozi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666</TotalTime>
  <Words>2779</Words>
  <Application>Microsoft Office PowerPoint</Application>
  <PresentationFormat>Presentazione su schermo (4:3)</PresentationFormat>
  <Paragraphs>399</Paragraphs>
  <Slides>44</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44</vt:i4>
      </vt:variant>
    </vt:vector>
  </HeadingPairs>
  <TitlesOfParts>
    <vt:vector size="51" baseType="lpstr">
      <vt:lpstr>Arial</vt:lpstr>
      <vt:lpstr>Calibri</vt:lpstr>
      <vt:lpstr>Constantia</vt:lpstr>
      <vt:lpstr>Times New Roman</vt:lpstr>
      <vt:lpstr>Wingdings</vt:lpstr>
      <vt:lpstr>Wingdings 2</vt:lpstr>
      <vt:lpstr>Equinozio</vt:lpstr>
      <vt:lpstr>   Corso di Laurea Magistrale in  Ingegneria Informatica  Sistemi Cognitivi e Interazione Persona-Calcolatore  </vt:lpstr>
      <vt:lpstr>Presentazione standard di PowerPoint</vt:lpstr>
      <vt:lpstr>Obiettivo dell’app “SmokApp” </vt:lpstr>
      <vt:lpstr>Presentazione standard di PowerPoint</vt:lpstr>
      <vt:lpstr>User Testing Plan (1)</vt:lpstr>
      <vt:lpstr>User Testing Plan (2)</vt:lpstr>
      <vt:lpstr>User Testing Plan (3)</vt:lpstr>
      <vt:lpstr>User Testing Plan (4)</vt:lpstr>
      <vt:lpstr>User Testing Plan (5)</vt:lpstr>
      <vt:lpstr>User Testing Plan (6)</vt:lpstr>
      <vt:lpstr>User Testing Plan (7)</vt:lpstr>
      <vt:lpstr>User Testing Plan (8)</vt:lpstr>
      <vt:lpstr>User Testing Plan (9)</vt:lpstr>
      <vt:lpstr>User Testing Plan (10)</vt:lpstr>
      <vt:lpstr>User Testing Plan (11)</vt:lpstr>
      <vt:lpstr>User Testing Plan (12)</vt:lpstr>
      <vt:lpstr>User Testing Plan (13)</vt:lpstr>
      <vt:lpstr>User Testing Plan (14)</vt:lpstr>
      <vt:lpstr>User testing – Before the test</vt:lpstr>
      <vt:lpstr>User testing – Before the test</vt:lpstr>
      <vt:lpstr>User testing – Before the test</vt:lpstr>
      <vt:lpstr>User testing – Before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After the test</vt:lpstr>
      <vt:lpstr>User testing – After the test</vt:lpstr>
      <vt:lpstr>User testing – After the test</vt:lpstr>
      <vt:lpstr>User testing – After the test</vt:lpstr>
      <vt:lpstr>User testing – After the test</vt:lpstr>
      <vt:lpstr>User testing – After the test</vt:lpstr>
      <vt:lpstr>User testing – After the test</vt:lpstr>
      <vt:lpstr>Presentazione standard di PowerPoint</vt:lpstr>
      <vt:lpstr>Feedback comparativo dei due prototipi testati</vt:lpstr>
      <vt:lpstr>Cosa abbiamo scoperto dall’analisi dell’User Testing:</vt:lpstr>
      <vt:lpstr>Lista dei cambiamenti da apportare (1)</vt:lpstr>
      <vt:lpstr>Lista dei cambiamenti da apportare (2)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Corso di Laurea Magistrale in Ingegneria Informatica  Sistemi Cognitivi e Interazione Persona-Calcolatore  A.A. 2014/2015</dc:title>
  <dc:creator>Floriana</dc:creator>
  <cp:lastModifiedBy>Floriana</cp:lastModifiedBy>
  <cp:revision>81</cp:revision>
  <dcterms:created xsi:type="dcterms:W3CDTF">2015-06-01T20:34:49Z</dcterms:created>
  <dcterms:modified xsi:type="dcterms:W3CDTF">2015-06-06T07:46:58Z</dcterms:modified>
</cp:coreProperties>
</file>