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8" r:id="rId8"/>
    <p:sldId id="269" r:id="rId9"/>
    <p:sldId id="262" r:id="rId10"/>
    <p:sldId id="270" r:id="rId11"/>
    <p:sldId id="263" r:id="rId12"/>
    <p:sldId id="271" r:id="rId13"/>
    <p:sldId id="264" r:id="rId14"/>
    <p:sldId id="265" r:id="rId15"/>
    <p:sldId id="272" r:id="rId16"/>
    <p:sldId id="266"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5" r:id="rId31"/>
    <p:sldId id="288" r:id="rId32"/>
    <p:sldId id="289" r:id="rId33"/>
    <p:sldId id="290" r:id="rId34"/>
    <p:sldId id="291" r:id="rId35"/>
    <p:sldId id="292" r:id="rId36"/>
    <p:sldId id="293" r:id="rId37"/>
    <p:sldId id="294" r:id="rId38"/>
    <p:sldId id="285" r:id="rId39"/>
    <p:sldId id="286" r:id="rId40"/>
    <p:sldId id="287" r:id="rId41"/>
    <p:sldId id="298" r:id="rId42"/>
    <p:sldId id="296" r:id="rId43"/>
    <p:sldId id="300" r:id="rId44"/>
    <p:sldId id="297" r:id="rId45"/>
    <p:sldId id="299" r:id="rId4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14/06/2015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14/06/2015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14/06/2015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14/06/2015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14/06/2015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14/06/2015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14/06/2015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14/06/2015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14/06/2015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14/06/2015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14/06/2015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14/06/2015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tests/15279553/15279777/15649533/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ustinmind.com/usernote/tests/15279553/15279777/15632504/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t>
            </a:r>
            <a:r>
              <a:rPr lang="it-IT" sz="2000" dirty="0" smtClean="0">
                <a:latin typeface="Times New Roman" panose="02020603050405020304" pitchFamily="18" charset="0"/>
                <a:cs typeface="Times New Roman" panose="02020603050405020304" pitchFamily="18" charset="0"/>
              </a:rPr>
              <a:t>a </a:t>
            </a:r>
            <a:r>
              <a:rPr lang="it-IT" sz="2000" dirty="0" smtClean="0">
                <a:latin typeface="Times New Roman" panose="02020603050405020304" pitchFamily="18" charset="0"/>
                <a:cs typeface="Times New Roman" panose="02020603050405020304" pitchFamily="18" charset="0"/>
              </a:rPr>
              <a:t>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thinking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a:t>
            </a:r>
            <a:r>
              <a:rPr lang="it-IT" sz="2000" dirty="0" smtClean="0">
                <a:latin typeface="Times New Roman" panose="02020603050405020304" pitchFamily="18" charset="0"/>
                <a:cs typeface="Times New Roman" panose="02020603050405020304" pitchFamily="18" charset="0"/>
              </a:rPr>
              <a:t>pulsante </a:t>
            </a:r>
            <a:r>
              <a:rPr lang="it-IT" sz="2000" dirty="0" smtClean="0">
                <a:latin typeface="Times New Roman" panose="02020603050405020304" pitchFamily="18" charset="0"/>
                <a:cs typeface="Times New Roman" panose="02020603050405020304" pitchFamily="18" charset="0"/>
              </a:rPr>
              <a:t>“</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(5)</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(6)</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(7)</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(5)</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(6)</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(7)</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Foto dei breakdown (1)</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Tester n° 1 (Carlo)</a:t>
            </a:r>
            <a:endParaRPr lang="it-IT" sz="2500" dirty="0" smtClean="0">
              <a:latin typeface="Times New Roman" panose="02020603050405020304" pitchFamily="18" charset="0"/>
              <a:cs typeface="Times New Roman" panose="02020603050405020304" pitchFamily="18" charset="0"/>
            </a:endParaRPr>
          </a:p>
        </p:txBody>
      </p:sp>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(Prototipo 1):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pic>
        <p:nvPicPr>
          <p:cNvPr id="1026" name="Picture 2" descr="C:\Users\hp\Desktop\Tester1.png"/>
          <p:cNvPicPr>
            <a:picLocks noChangeAspect="1" noChangeArrowheads="1"/>
          </p:cNvPicPr>
          <p:nvPr/>
        </p:nvPicPr>
        <p:blipFill>
          <a:blip r:embed="rId2" cstate="print"/>
          <a:srcRect/>
          <a:stretch>
            <a:fillRect/>
          </a:stretch>
        </p:blipFill>
        <p:spPr bwMode="auto">
          <a:xfrm>
            <a:off x="4989422" y="1854926"/>
            <a:ext cx="3258957" cy="477746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smtClean="0">
                <a:latin typeface="Times New Roman" panose="02020603050405020304" pitchFamily="18" charset="0"/>
                <a:cs typeface="Times New Roman" panose="02020603050405020304" pitchFamily="18" charset="0"/>
              </a:rPr>
              <a:t>Foto dei breakdown (2)</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Fase di registrazione (Prototipo 1):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https://www.justinmind.com/usernote/tests/15279553/15279777/15649533/index.html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Foto dei breakdown (3)</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Tester n° 3 (Pamela)</a:t>
            </a:r>
            <a:endParaRPr lang="it-IT" sz="2500" dirty="0" smtClean="0">
              <a:latin typeface="Times New Roman" panose="02020603050405020304" pitchFamily="18" charset="0"/>
              <a:cs typeface="Times New Roman" panose="02020603050405020304" pitchFamily="18" charset="0"/>
            </a:endParaRPr>
          </a:p>
        </p:txBody>
      </p:sp>
      <p:sp>
        <p:nvSpPr>
          <p:cNvPr id="4" name="Rettangolo 3"/>
          <p:cNvSpPr/>
          <p:nvPr/>
        </p:nvSpPr>
        <p:spPr>
          <a:xfrm>
            <a:off x="509451" y="1841242"/>
            <a:ext cx="3801292" cy="5016758"/>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(Prototipo 1): le caselle di input non sono evidenti e la loro individuazione non è di immediata intuizione.</a:t>
            </a:r>
          </a:p>
          <a:p>
            <a:pPr lvl="0"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Aggiungere una sigaretta: dopo aver cliccato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l’utente non si accorge degli effetti della sua azione (aggiornamento del numero delle sigarette) ed è portato a ripeterla supponendo che il click non sia stato riconosciuto dal dispositivo. </a:t>
            </a:r>
            <a:r>
              <a:rPr lang="it-IT" sz="2000" dirty="0" smtClean="0">
                <a:latin typeface="Times New Roman" panose="02020603050405020304" pitchFamily="18" charset="0"/>
                <a:cs typeface="Times New Roman" panose="02020603050405020304" pitchFamily="18" charset="0"/>
                <a:sym typeface="Wingdings" pitchFamily="2" charset="2"/>
              </a:rPr>
              <a:t> Opportunità: mostrare un messaggio di conferma per l’azione effettuata.</a:t>
            </a:r>
            <a:endParaRPr lang="it-IT" sz="2000" dirty="0">
              <a:latin typeface="Times New Roman" panose="02020603050405020304" pitchFamily="18" charset="0"/>
              <a:cs typeface="Times New Roman" panose="02020603050405020304" pitchFamily="18" charset="0"/>
            </a:endParaRPr>
          </a:p>
        </p:txBody>
      </p:sp>
      <p:pic>
        <p:nvPicPr>
          <p:cNvPr id="2050" name="Picture 2" descr="C:\Users\hp\Desktop\Tester3.png"/>
          <p:cNvPicPr>
            <a:picLocks noChangeAspect="1" noChangeArrowheads="1"/>
          </p:cNvPicPr>
          <p:nvPr/>
        </p:nvPicPr>
        <p:blipFill>
          <a:blip r:embed="rId2" cstate="print"/>
          <a:srcRect/>
          <a:stretch>
            <a:fillRect/>
          </a:stretch>
        </p:blipFill>
        <p:spPr bwMode="auto">
          <a:xfrm>
            <a:off x="4687983" y="1998617"/>
            <a:ext cx="3953095" cy="465037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62420"/>
            <a:ext cx="8229600" cy="583799"/>
          </a:xfrm>
        </p:spPr>
        <p:txBody>
          <a:bodyPr>
            <a:normAutofit/>
          </a:bodyPr>
          <a:lstStyle/>
          <a:p>
            <a:r>
              <a:rPr lang="it-IT" sz="2800" b="1" dirty="0" smtClean="0">
                <a:latin typeface="Times New Roman" panose="02020603050405020304" pitchFamily="18" charset="0"/>
                <a:cs typeface="Times New Roman" panose="02020603050405020304" pitchFamily="18" charset="0"/>
              </a:rPr>
              <a:t>Feedback comparativo dei due prototipi testati</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Dopo aver testato anche il secondo prototipo, in particolare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stato chiesto agli utenti quale delle due soluzioni proposte fosse migliore.</a:t>
            </a:r>
          </a:p>
          <a:p>
            <a:pPr marL="0" indent="0" algn="just">
              <a:buNone/>
            </a:pPr>
            <a:r>
              <a:rPr lang="it-IT" sz="2000" dirty="0" smtClean="0">
                <a:latin typeface="Times New Roman" panose="02020603050405020304" pitchFamily="18" charset="0"/>
                <a:cs typeface="Times New Roman" panose="02020603050405020304" pitchFamily="18" charset="0"/>
              </a:rPr>
              <a:t>Tutti e tre i valutatori hanno gradito particolarmente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in quanto permette di essere veramente guidati nel processo di registrazione di un nuovo account, grazie ai pulsanti “</a:t>
            </a:r>
            <a:r>
              <a:rPr lang="it-IT" sz="2000" dirty="0" err="1" smtClean="0">
                <a:latin typeface="Times New Roman" panose="02020603050405020304" pitchFamily="18" charset="0"/>
                <a:cs typeface="Times New Roman" panose="02020603050405020304" pitchFamily="18" charset="0"/>
              </a:rPr>
              <a:t>Next</a:t>
            </a:r>
            <a:r>
              <a:rPr lang="it-IT" sz="2000" dirty="0" smtClean="0">
                <a:latin typeface="Times New Roman" panose="02020603050405020304" pitchFamily="18" charset="0"/>
                <a:cs typeface="Times New Roman" panose="02020603050405020304" pitchFamily="18" charset="0"/>
              </a:rPr>
              <a:t>” e “</a:t>
            </a:r>
            <a:r>
              <a:rPr lang="it-IT" sz="2000" dirty="0" err="1" smtClean="0">
                <a:latin typeface="Times New Roman" panose="02020603050405020304" pitchFamily="18" charset="0"/>
                <a:cs typeface="Times New Roman" panose="02020603050405020304" pitchFamily="18" charset="0"/>
              </a:rPr>
              <a:t>Previous</a:t>
            </a:r>
            <a:r>
              <a:rPr lang="it-IT" sz="2000" dirty="0" smtClean="0">
                <a:latin typeface="Times New Roman" panose="02020603050405020304" pitchFamily="18" charset="0"/>
                <a:cs typeface="Times New Roman" panose="02020603050405020304" pitchFamily="18" charset="0"/>
              </a:rPr>
              <a:t>”,  evitando in questo modo di chiedersi per quale motivo non è possibile proseguire con l’operazione richiesta.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187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È stato possibile individuare dei difetti funzionali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che non sarebbero stati notati se non l’avessimo fatta testare ai nostri 3 utenti.</a:t>
            </a:r>
          </a:p>
          <a:p>
            <a:pPr marL="0" indent="0" algn="just">
              <a:buClrTx/>
              <a:buNone/>
            </a:pPr>
            <a:r>
              <a:rPr lang="it-IT" sz="2000" dirty="0" smtClean="0">
                <a:latin typeface="Times New Roman" panose="02020603050405020304" pitchFamily="18" charset="0"/>
                <a:cs typeface="Times New Roman" panose="02020603050405020304" pitchFamily="18" charset="0"/>
              </a:rPr>
              <a:t>In particolare ci siamo resi conto che:</a:t>
            </a:r>
          </a:p>
          <a:p>
            <a:pPr algn="just">
              <a:buClrTx/>
            </a:pPr>
            <a:r>
              <a:rPr lang="it-IT" sz="2000" dirty="0" smtClean="0">
                <a:latin typeface="Times New Roman" panose="02020603050405020304" pitchFamily="18" charset="0"/>
                <a:cs typeface="Times New Roman" panose="02020603050405020304" pitchFamily="18" charset="0"/>
              </a:rPr>
              <a:t>La procedura di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poco intuitiva così come ci aspettavamo inizialmente (risolto con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Completata la procedura di registrazione l’utente non sa bene come muoversi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Il pulsante </a:t>
            </a:r>
            <a:r>
              <a:rPr lang="it-IT" sz="2000" dirty="0">
                <a:latin typeface="Times New Roman" panose="02020603050405020304" pitchFamily="18" charset="0"/>
                <a:cs typeface="Times New Roman" panose="02020603050405020304" pitchFamily="18" charset="0"/>
              </a:rPr>
              <a:t>“</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permette solo di aggiungere sigarette senza tener conto di possibili errori commessi dall’utente;</a:t>
            </a:r>
          </a:p>
          <a:p>
            <a:pPr algn="just">
              <a:buClrTx/>
            </a:pPr>
            <a:r>
              <a:rPr lang="it-IT" sz="2000" dirty="0" smtClean="0">
                <a:latin typeface="Times New Roman" panose="02020603050405020304" pitchFamily="18" charset="0"/>
                <a:cs typeface="Times New Roman" panose="02020603050405020304" pitchFamily="18" charset="0"/>
              </a:rPr>
              <a:t>Mancanza di un messaggio che confermi l’avvenuto click del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della Home, nonché la necessità di rendere più evidente l’indicazione del risultato prodotto da questa azione;</a:t>
            </a:r>
          </a:p>
          <a:p>
            <a:pPr algn="just">
              <a:buClrTx/>
            </a:pPr>
            <a:r>
              <a:rPr lang="it-IT" sz="2000" dirty="0" smtClean="0">
                <a:latin typeface="Times New Roman" panose="02020603050405020304" pitchFamily="18" charset="0"/>
                <a:cs typeface="Times New Roman" panose="02020603050405020304" pitchFamily="18" charset="0"/>
              </a:rPr>
              <a:t>Difficoltà nel trovare la schermata “Progress” tranne in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a:t>
            </a: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(2)</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2009104"/>
            <a:ext cx="8229600" cy="4315496"/>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Attraverso </a:t>
            </a:r>
            <a:r>
              <a:rPr lang="it-IT" sz="2000" dirty="0" err="1" smtClean="0">
                <a:latin typeface="Times New Roman" panose="02020603050405020304" pitchFamily="18" charset="0"/>
                <a:cs typeface="Times New Roman" panose="02020603050405020304" pitchFamily="18" charset="0"/>
              </a:rPr>
              <a:t>l’user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abbiamo inoltre potuto verificare come diversi elementi dell’applicazione hanno prodotto un certo grado di soddisfazione nei confronti degli utenti.</a:t>
            </a:r>
          </a:p>
          <a:p>
            <a:pPr marL="0" indent="0" algn="just">
              <a:buClrTx/>
              <a:buNone/>
            </a:pPr>
            <a:r>
              <a:rPr lang="it-IT" sz="2000" dirty="0" smtClean="0">
                <a:latin typeface="Times New Roman" panose="02020603050405020304" pitchFamily="18" charset="0"/>
                <a:cs typeface="Times New Roman" panose="02020603050405020304" pitchFamily="18" charset="0"/>
              </a:rPr>
              <a:t>In particolare:</a:t>
            </a:r>
          </a:p>
          <a:p>
            <a:pPr algn="just">
              <a:buClrTx/>
            </a:pPr>
            <a:r>
              <a:rPr lang="it-IT" sz="2000" dirty="0" smtClean="0">
                <a:latin typeface="Times New Roman" panose="02020603050405020304" pitchFamily="18" charset="0"/>
                <a:cs typeface="Times New Roman" panose="02020603050405020304" pitchFamily="18" charset="0"/>
              </a:rPr>
              <a:t>L’interfaccia grafica, inclusi tema e icone, è risultata piacevole;</a:t>
            </a:r>
          </a:p>
          <a:p>
            <a:pPr algn="just">
              <a:buClrTx/>
            </a:pPr>
            <a:r>
              <a:rPr lang="it-IT" sz="2000" dirty="0" smtClean="0">
                <a:latin typeface="Times New Roman" panose="02020603050405020304" pitchFamily="18" charset="0"/>
                <a:cs typeface="Times New Roman" panose="02020603050405020304" pitchFamily="18" charset="0"/>
              </a:rPr>
              <a:t>I controlli dei dati effettuati dall’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(le spunte        e       ) hanno dato agli utenti un grande senso di sicurezza durante la fase di registrazione;</a:t>
            </a:r>
          </a:p>
          <a:p>
            <a:pPr algn="just">
              <a:buClrTx/>
            </a:pPr>
            <a:r>
              <a:rPr lang="it-IT" sz="2000" dirty="0" smtClean="0">
                <a:latin typeface="Times New Roman" panose="02020603050405020304" pitchFamily="18" charset="0"/>
                <a:cs typeface="Times New Roman" panose="02020603050405020304" pitchFamily="18" charset="0"/>
              </a:rPr>
              <a:t>I collegamenti tra le varie schermate sono risultati idonei.</a:t>
            </a: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pic>
        <p:nvPicPr>
          <p:cNvPr id="1028" name="Picture 4" descr="C:\Users\hp\Desktop\spunta_verde.gif"/>
          <p:cNvPicPr>
            <a:picLocks noChangeAspect="1" noChangeArrowheads="1"/>
          </p:cNvPicPr>
          <p:nvPr/>
        </p:nvPicPr>
        <p:blipFill>
          <a:blip r:embed="rId2" cstate="print"/>
          <a:srcRect/>
          <a:stretch>
            <a:fillRect/>
          </a:stretch>
        </p:blipFill>
        <p:spPr bwMode="auto">
          <a:xfrm>
            <a:off x="5883162" y="3838246"/>
            <a:ext cx="253774" cy="253774"/>
          </a:xfrm>
          <a:prstGeom prst="rect">
            <a:avLst/>
          </a:prstGeom>
          <a:noFill/>
        </p:spPr>
      </p:pic>
      <p:pic>
        <p:nvPicPr>
          <p:cNvPr id="1029" name="Picture 5" descr="C:\Users\hp\Desktop\icona_X_G.gif"/>
          <p:cNvPicPr>
            <a:picLocks noChangeAspect="1" noChangeArrowheads="1"/>
          </p:cNvPicPr>
          <p:nvPr/>
        </p:nvPicPr>
        <p:blipFill>
          <a:blip r:embed="rId3" cstate="print"/>
          <a:srcRect/>
          <a:stretch>
            <a:fillRect/>
          </a:stretch>
        </p:blipFill>
        <p:spPr bwMode="auto">
          <a:xfrm>
            <a:off x="6531875" y="3838246"/>
            <a:ext cx="214721" cy="214721"/>
          </a:xfrm>
          <a:prstGeom prst="rect">
            <a:avLst/>
          </a:prstGeom>
          <a:noFill/>
        </p:spPr>
      </p:pic>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867437"/>
            <a:ext cx="8229600" cy="4457163"/>
          </a:xfrm>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Rendere più intuitiva la compilazione dei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del </a:t>
            </a:r>
            <a:r>
              <a:rPr lang="it-IT" sz="2000" dirty="0" err="1">
                <a:latin typeface="Times New Roman" panose="02020603050405020304" pitchFamily="18" charset="0"/>
                <a:cs typeface="Times New Roman" panose="02020603050405020304" pitchFamily="18" charset="0"/>
              </a:rPr>
              <a:t>sign</a:t>
            </a:r>
            <a:r>
              <a:rPr lang="it-IT" sz="2000" dirty="0">
                <a:latin typeface="Times New Roman" panose="02020603050405020304" pitchFamily="18" charset="0"/>
                <a:cs typeface="Times New Roman" panose="02020603050405020304" pitchFamily="18" charset="0"/>
              </a:rPr>
              <a:t> up, </a:t>
            </a:r>
            <a:r>
              <a:rPr lang="it-IT" sz="2000" dirty="0" smtClean="0">
                <a:latin typeface="Times New Roman" panose="02020603050405020304" pitchFamily="18" charset="0"/>
                <a:cs typeface="Times New Roman" panose="02020603050405020304" pitchFamily="18" charset="0"/>
              </a:rPr>
              <a:t>affinché </a:t>
            </a:r>
            <a:r>
              <a:rPr lang="it-IT" sz="2000" dirty="0">
                <a:latin typeface="Times New Roman" panose="02020603050405020304" pitchFamily="18" charset="0"/>
                <a:cs typeface="Times New Roman" panose="02020603050405020304" pitchFamily="18" charset="0"/>
              </a:rPr>
              <a:t>l'utente possa comprendere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alcuni dati non sono stati accettati o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non è possibile completare la </a:t>
            </a:r>
            <a:r>
              <a:rPr lang="it-IT" sz="2000" dirty="0" smtClean="0">
                <a:latin typeface="Times New Roman" panose="02020603050405020304" pitchFamily="18" charset="0"/>
                <a:cs typeface="Times New Roman" panose="02020603050405020304" pitchFamily="18" charset="0"/>
              </a:rPr>
              <a:t>registrazione (già fatto nel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endParaRPr lang="it-IT" sz="2000" dirty="0">
              <a:latin typeface="Times New Roman" panose="02020603050405020304" pitchFamily="18" charset="0"/>
              <a:cs typeface="Times New Roman" panose="02020603050405020304" pitchFamily="18" charset="0"/>
            </a:endParaRPr>
          </a:p>
          <a:p>
            <a:pPr algn="just">
              <a:buClrTx/>
            </a:pPr>
            <a:r>
              <a:rPr lang="it-IT" sz="2000" dirty="0">
                <a:latin typeface="Times New Roman" panose="02020603050405020304" pitchFamily="18" charset="0"/>
                <a:cs typeface="Times New Roman" panose="02020603050405020304" pitchFamily="18" charset="0"/>
              </a:rPr>
              <a:t>Aggiungere delle indicazioni su come gestire e usare 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al primo utilizzo (tour), in quanto l'utente potrebbe non aver ben chiare le funzionalità offerte;</a:t>
            </a:r>
          </a:p>
          <a:p>
            <a:pPr algn="just">
              <a:buClrTx/>
            </a:pPr>
            <a:r>
              <a:rPr lang="it-IT" sz="2000" dirty="0">
                <a:latin typeface="Times New Roman" panose="02020603050405020304" pitchFamily="18" charset="0"/>
                <a:cs typeface="Times New Roman" panose="02020603050405020304" pitchFamily="18" charset="0"/>
              </a:rPr>
              <a:t>Quando viene aggiunta una sigaretta rendere più evidente il risultato dell'azione (aggiungere un eventuale messaggio di </a:t>
            </a:r>
            <a:r>
              <a:rPr lang="it-IT" sz="2000" dirty="0" smtClean="0">
                <a:latin typeface="Times New Roman" panose="02020603050405020304" pitchFamily="18" charset="0"/>
                <a:cs typeface="Times New Roman" panose="02020603050405020304" pitchFamily="18" charset="0"/>
              </a:rPr>
              <a:t>conferma</a:t>
            </a:r>
            <a:r>
              <a:rPr lang="it-IT" sz="2000" dirty="0">
                <a:latin typeface="Times New Roman" panose="02020603050405020304" pitchFamily="18" charset="0"/>
                <a:cs typeface="Times New Roman" panose="02020603050405020304" pitchFamily="18" charset="0"/>
              </a:rPr>
              <a:t>), in quanto l'utente nel caso in cui avesse cliccato inavvertitamente sul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non </a:t>
            </a:r>
            <a:r>
              <a:rPr lang="it-IT" sz="2000" dirty="0" smtClean="0">
                <a:latin typeface="Times New Roman" panose="02020603050405020304" pitchFamily="18" charset="0"/>
                <a:cs typeface="Times New Roman" panose="02020603050405020304" pitchFamily="18" charset="0"/>
              </a:rPr>
              <a:t>ha la possibilità di annullare l’operazione;</a:t>
            </a:r>
            <a:endParaRPr lang="it-IT" sz="2000" dirty="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Possibilità di accedere come Guest all'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in modo che l'utente possa farsi un'idea su come essa funzioni prima ancora di registrarsi;</a:t>
            </a:r>
          </a:p>
          <a:p>
            <a:pPr algn="just">
              <a:buClrTx/>
            </a:pPr>
            <a:r>
              <a:rPr lang="it-IT" sz="2000" dirty="0">
                <a:latin typeface="Times New Roman" panose="02020603050405020304" pitchFamily="18" charset="0"/>
                <a:cs typeface="Times New Roman" panose="02020603050405020304" pitchFamily="18" charset="0"/>
              </a:rPr>
              <a:t>Rendere il pulsante “Progress” più visibile, in quanto l’utente potrebbe non capire immediatamente dove si trovi e pensare che la schermata sia accessibile solo tramite “</a:t>
            </a:r>
            <a:r>
              <a:rPr lang="it-IT" sz="2000" dirty="0" err="1">
                <a:latin typeface="Times New Roman" panose="02020603050405020304" pitchFamily="18" charset="0"/>
                <a:cs typeface="Times New Roman" panose="02020603050405020304" pitchFamily="18" charset="0"/>
              </a:rPr>
              <a:t>Goals</a:t>
            </a:r>
            <a:r>
              <a:rPr lang="it-IT" sz="2000" dirty="0">
                <a:latin typeface="Times New Roman" panose="02020603050405020304" pitchFamily="18" charset="0"/>
                <a:cs typeface="Times New Roman" panose="02020603050405020304" pitchFamily="18" charset="0"/>
              </a:rPr>
              <a:t>”;  </a:t>
            </a:r>
          </a:p>
          <a:p>
            <a:pPr algn="just">
              <a:buClrTx/>
            </a:pPr>
            <a:r>
              <a:rPr lang="it-IT" sz="2000" dirty="0">
                <a:latin typeface="Times New Roman" panose="02020603050405020304" pitchFamily="18" charset="0"/>
                <a:cs typeface="Times New Roman" panose="02020603050405020304" pitchFamily="18" charset="0"/>
              </a:rPr>
              <a:t>Per ogni obiettivo selezionato visualizzare delle spiegazioni dettagliate sulle modalità con cui si può vincere il relativo premio;</a:t>
            </a:r>
          </a:p>
          <a:p>
            <a:pPr algn="just">
              <a:buClrTx/>
            </a:pPr>
            <a:r>
              <a:rPr lang="it-IT" sz="2000" dirty="0">
                <a:latin typeface="Times New Roman" panose="02020603050405020304" pitchFamily="18" charset="0"/>
                <a:cs typeface="Times New Roman" panose="02020603050405020304" pitchFamily="18" charset="0"/>
              </a:rPr>
              <a:t>Suggerire periodicamente all'utente di cambiare il tipo di sigarette utilizzate in modo da portarlo gradualmente a fumare marche sempre più leggere.</a:t>
            </a:r>
          </a:p>
          <a:p>
            <a:pPr marL="0" indent="0">
              <a:buNone/>
            </a:pPr>
            <a:endParaRPr lang="it-IT" dirty="0"/>
          </a:p>
        </p:txBody>
      </p:sp>
      <p:sp>
        <p:nvSpPr>
          <p:cNvPr id="4"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(2)</a:t>
            </a:r>
            <a:endParaRPr lang="it-IT"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53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a:latin typeface="Times New Roman" panose="02020603050405020304" pitchFamily="18" charset="0"/>
                <a:cs typeface="Times New Roman" panose="02020603050405020304" pitchFamily="18" charset="0"/>
              </a:rPr>
              <a:t>S</a:t>
            </a:r>
            <a:r>
              <a:rPr lang="it-IT" sz="2000" dirty="0" smtClean="0">
                <a:latin typeface="Times New Roman" panose="02020603050405020304" pitchFamily="18" charset="0"/>
                <a:cs typeface="Times New Roman" panose="02020603050405020304" pitchFamily="18" charset="0"/>
              </a:rPr>
              <a:t>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ritenuto che sia una funzionalità di base necessaria per il funzionamento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e che possa essere quella che crei maggiori difficoltà di comprensione negli utenti.</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smtClean="0">
              <a:latin typeface="Times New Roman" panose="02020603050405020304" pitchFamily="18" charset="0"/>
              <a:cs typeface="Times New Roman" panose="02020603050405020304" pitchFamily="18" charset="0"/>
            </a:endParaRPr>
          </a:p>
          <a:p>
            <a:pPr marL="0" indent="0">
              <a:buNone/>
            </a:pPr>
            <a:r>
              <a:rPr lang="it-IT" sz="2000" dirty="0" smtClean="0">
                <a:latin typeface="Times New Roman" panose="02020603050405020304" pitchFamily="18" charset="0"/>
                <a:cs typeface="Times New Roman" panose="02020603050405020304" pitchFamily="18" charset="0"/>
                <a:hlinkClick r:id="rId2"/>
              </a:rPr>
              <a:t>https://www.justinmind.com/usernote/tests/15279553/15279777/15632504/index.html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a:t>
            </a:r>
            <a:r>
              <a:rPr lang="it-IT" sz="2000" dirty="0" smtClean="0">
                <a:latin typeface="Times New Roman" panose="02020603050405020304" pitchFamily="18" charset="0"/>
                <a:cs typeface="Times New Roman" panose="02020603050405020304" pitchFamily="18" charset="0"/>
              </a:rPr>
              <a:t>coloro </a:t>
            </a:r>
            <a:r>
              <a:rPr lang="it-IT" sz="2000" dirty="0" smtClean="0">
                <a:latin typeface="Times New Roman" panose="02020603050405020304" pitchFamily="18" charset="0"/>
                <a:cs typeface="Times New Roman" panose="02020603050405020304" pitchFamily="18" charset="0"/>
              </a:rPr>
              <a:t>i quali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836</TotalTime>
  <Words>3059</Words>
  <Application>Microsoft Office PowerPoint</Application>
  <PresentationFormat>Presentazione su schermo (4:3)</PresentationFormat>
  <Paragraphs>421</Paragraphs>
  <Slides>45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45</vt:i4>
      </vt:variant>
    </vt:vector>
  </HeadingPairs>
  <TitlesOfParts>
    <vt:vector size="52" baseType="lpstr">
      <vt:lpstr>Arial</vt:lpstr>
      <vt:lpstr>Calibri</vt:lpstr>
      <vt:lpstr>Constantia</vt:lpstr>
      <vt:lpstr>Times New Roman</vt:lpstr>
      <vt:lpstr>Wingdings</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 (1)</vt:lpstr>
      <vt:lpstr>User testing – Before the test (2)</vt:lpstr>
      <vt:lpstr>User testing – Before the test (3)</vt:lpstr>
      <vt:lpstr>User testing – Before the test (4)</vt:lpstr>
      <vt:lpstr>User testing – During the test (1)</vt:lpstr>
      <vt:lpstr>User testing – During the test (2)</vt:lpstr>
      <vt:lpstr>User testing – During the test (3)</vt:lpstr>
      <vt:lpstr>User testing – During the test (4)</vt:lpstr>
      <vt:lpstr>User testing – During the test (5)</vt:lpstr>
      <vt:lpstr>User testing – During the test (6)</vt:lpstr>
      <vt:lpstr>User testing – During the test (7)</vt:lpstr>
      <vt:lpstr>User testing – After the test (1)</vt:lpstr>
      <vt:lpstr>User testing – After the test (2)</vt:lpstr>
      <vt:lpstr>User testing – After the test (3)</vt:lpstr>
      <vt:lpstr>User testing – After the test (4)</vt:lpstr>
      <vt:lpstr>User testing – After the test (5)</vt:lpstr>
      <vt:lpstr>User testing – After the test (6)</vt:lpstr>
      <vt:lpstr>User testing – After the test (7)</vt:lpstr>
      <vt:lpstr>Foto dei breakdown (1)</vt:lpstr>
      <vt:lpstr>Foto dei breakdown (2)</vt:lpstr>
      <vt:lpstr>Foto dei breakdown (3)</vt:lpstr>
      <vt:lpstr>Feedback comparativo dei due prototipi testati</vt:lpstr>
      <vt:lpstr>Risultati ottenuti dall’analisi dell’User Testing (1)</vt:lpstr>
      <vt:lpstr>Risultati ottenuti dall’analisi dell’User Testing (2)</vt:lpstr>
      <vt:lpstr>Lista dei cambiamenti da apportare (1)</vt:lpstr>
      <vt:lpstr>Lista dei cambiamenti da apportare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98</cp:revision>
  <dcterms:created xsi:type="dcterms:W3CDTF">2015-06-01T20:34:49Z</dcterms:created>
  <dcterms:modified xsi:type="dcterms:W3CDTF">2015-06-14T15:27:13Z</dcterms:modified>
</cp:coreProperties>
</file>