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918173e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918173e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2a0e5b7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2a0e5b7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2a0e5b7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92a0e5b7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2a0e5b7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92a0e5b7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18173e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18173e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18173e1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918173e1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2a0e5b7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2a0e5b7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18173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18173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2a0e5b7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2a0e5b7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2a0e5b7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2a0e5b7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918173e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918173e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2a0e5b7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2a0e5b7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3304000" y="1676775"/>
            <a:ext cx="4075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Properati </a:t>
            </a:r>
            <a:endParaRPr sz="3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Desafío 2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082475" y="3070525"/>
            <a:ext cx="188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Integrantes: 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Francisco Morelli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Patricio Giusti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Francesco Angeli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Hernán Sanchez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Walter Cubric</a:t>
            </a:r>
            <a:endParaRPr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925" y="4782700"/>
            <a:ext cx="1082575" cy="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00"/>
              <a:t>Resultado y Validación (Modelo de CABA).</a:t>
            </a:r>
            <a:endParaRPr sz="22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0" y="1394300"/>
            <a:ext cx="4694849" cy="26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0500"/>
            <a:ext cx="4502390" cy="26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15200" y="2278225"/>
            <a:ext cx="8106600" cy="29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15250" y="1756225"/>
            <a:ext cx="8106600" cy="522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y </a:t>
            </a:r>
            <a:r>
              <a:rPr lang="es-419"/>
              <a:t>próximos</a:t>
            </a:r>
            <a:r>
              <a:rPr lang="es-419"/>
              <a:t> pasos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400262" y="13581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Algoritmos como el de Lasso y Ridge no mejoran la </a:t>
            </a:r>
            <a:r>
              <a:rPr lang="es-419"/>
              <a:t>precisión</a:t>
            </a:r>
            <a:r>
              <a:rPr lang="es-419"/>
              <a:t> del modelo.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Descubrir nuevas features que mejoren la performance del modelo.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Probablemente el R2 del modelo incremente con una muestra más representativa o con una mayor cantidad de datos.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Quizá una regresión lineal no termina siendo el mejor algoritmo para predecir el precio de una vivienda, esto nos motiva a explorar otros algoritmos, como por Ej: Random Forest.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Bonus track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300" y="1295000"/>
            <a:ext cx="4865650" cy="33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984462" y="14280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5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Gracias.</a:t>
            </a:r>
            <a:endParaRPr b="1" sz="5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Índice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00250" y="1501425"/>
            <a:ext cx="62736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Introducción (repaso del dataset)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Variables + Features + Target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Desarrollo de la metodología y métricas utilizadas.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Visualización y comparación del dataset.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Análisis de los resultados y validación. 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omfortaa"/>
              <a:buAutoNum type="arabicPeriod"/>
            </a:pPr>
            <a:r>
              <a:rPr lang="es-419" sz="1300">
                <a:solidFill>
                  <a:srgbClr val="20212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Conclusiones y próximos pasos.</a:t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99" y="1576500"/>
            <a:ext cx="5821175" cy="32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Repaso del Dataset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00262" y="13637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Cantidad de registros:     	</a:t>
            </a:r>
            <a:r>
              <a:rPr lang="es-41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r>
              <a:rPr lang="es-41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2713</a:t>
            </a:r>
            <a:r>
              <a:rPr lang="es-419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Variables a considerar:  	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Variables + </a:t>
            </a:r>
            <a:r>
              <a:rPr lang="es-419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Features </a:t>
            </a: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+ </a:t>
            </a:r>
            <a:r>
              <a:rPr lang="es-419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Target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450" y="1211350"/>
            <a:ext cx="5634050" cy="31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00">
                <a:latin typeface="Comfortaa"/>
                <a:ea typeface="Comfortaa"/>
                <a:cs typeface="Comfortaa"/>
                <a:sym typeface="Comfortaa"/>
              </a:rPr>
              <a:t>Desarrollo de la metodología y métricas utilizadas.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00" y="1553625"/>
            <a:ext cx="63216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omfortaa"/>
                <a:ea typeface="Comfortaa"/>
                <a:cs typeface="Comfortaa"/>
                <a:sym typeface="Comfortaa"/>
              </a:rPr>
              <a:t>Sabemos que existen supuestos a la hora de implementar el modelo de Regresión lineal múltiple. En  este caso, comprobamos que se cumplen los siguientes: 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lang="es-419" sz="1700">
                <a:latin typeface="Comfortaa"/>
                <a:ea typeface="Comfortaa"/>
                <a:cs typeface="Comfortaa"/>
                <a:sym typeface="Comfortaa"/>
              </a:rPr>
              <a:t>No colinealidad o multicolinealidad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lang="es-419" sz="1700">
                <a:latin typeface="Comfortaa"/>
                <a:ea typeface="Comfortaa"/>
                <a:cs typeface="Comfortaa"/>
                <a:sym typeface="Comfortaa"/>
              </a:rPr>
              <a:t>Varianza constante de la variable respuesta (homocedasticidad). 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Char char="●"/>
            </a:pPr>
            <a:r>
              <a:rPr lang="es-419" sz="1700">
                <a:latin typeface="Comfortaa"/>
                <a:ea typeface="Comfortaa"/>
                <a:cs typeface="Comfortaa"/>
                <a:sym typeface="Comfortaa"/>
              </a:rPr>
              <a:t>Distribución normal de la variable respuesta 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 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14225" y="492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Comprobación de supuestos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0" y="1211350"/>
            <a:ext cx="8777748" cy="36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de heterocedasticidad: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850" y="1211350"/>
            <a:ext cx="3913925" cy="35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600" y="990120"/>
            <a:ext cx="1691500" cy="179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600" y="2867675"/>
            <a:ext cx="1691500" cy="1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00"/>
              <a:t>Visualización </a:t>
            </a:r>
            <a:r>
              <a:rPr lang="es-419" sz="2100"/>
              <a:t>y comparación del dataset original vs dataset con distribución normalizada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19" name="Google Shape;119;p20"/>
          <p:cNvSpPr txBox="1"/>
          <p:nvPr/>
        </p:nvSpPr>
        <p:spPr>
          <a:xfrm rot="-5400000">
            <a:off x="-84425" y="2809938"/>
            <a:ext cx="1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Total Registros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37" y="1315426"/>
            <a:ext cx="2498225" cy="31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025" y="1158171"/>
            <a:ext cx="5250325" cy="3274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437025" y="435612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Precio x m2 (USD)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00"/>
              <a:t>Visualización y comparación del dataset original vs dataset con distribución normalizada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28" name="Google Shape;128;p21"/>
          <p:cNvSpPr txBox="1"/>
          <p:nvPr/>
        </p:nvSpPr>
        <p:spPr>
          <a:xfrm rot="-5400000">
            <a:off x="950250" y="2809938"/>
            <a:ext cx="1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Total Registros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308300" y="425062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Superficie x Mts2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75" y="1487150"/>
            <a:ext cx="3762104" cy="26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475" y="1714501"/>
            <a:ext cx="3312275" cy="24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