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95" r:id="rId4"/>
    <p:sldId id="273" r:id="rId5"/>
    <p:sldId id="275" r:id="rId6"/>
    <p:sldId id="277" r:id="rId7"/>
    <p:sldId id="293" r:id="rId8"/>
    <p:sldId id="290" r:id="rId9"/>
    <p:sldId id="291" r:id="rId10"/>
    <p:sldId id="292" r:id="rId11"/>
    <p:sldId id="287" r:id="rId12"/>
    <p:sldId id="294" r:id="rId13"/>
    <p:sldId id="297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pato-\Desktop\PDG\Facultad\Data%20Scientist\Contenido\ds_blend_students_2020\Desafios\2_Clasificacion\Data\graf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pato-\Desktop\PDG\Facultad\Data%20Scientist\Contenido\ds_blend_students_2020\Desafios\2_Clasificacion\Data\graf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pato-\Desktop\PDG\Facultad\Data%20Scientist\Contenido\ds_blend_students_2020\Desafios\2_Clasificacion\Data\graf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sz="1800" dirty="0"/>
              <a:t>Datos Completos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Faltante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Hoja1!$A$2:$A$24</c:f>
              <c:strCache>
                <c:ptCount val="23"/>
                <c:pt idx="0">
                  <c:v>Events</c:v>
                </c:pt>
                <c:pt idx="1">
                  <c:v>Max Gust SpeedKm/h</c:v>
                </c:pt>
                <c:pt idx="2">
                  <c:v>CloudCover</c:v>
                </c:pt>
                <c:pt idx="3">
                  <c:v>Max VisibilityKm</c:v>
                </c:pt>
                <c:pt idx="4">
                  <c:v>Mean VisibilityKm</c:v>
                </c:pt>
                <c:pt idx="5">
                  <c:v>Min VisibilitykM</c:v>
                </c:pt>
                <c:pt idx="6">
                  <c:v>Mean TemperatureC</c:v>
                </c:pt>
                <c:pt idx="7">
                  <c:v>Max TemperatureC</c:v>
                </c:pt>
                <c:pt idx="8">
                  <c:v>Min TemperatureC</c:v>
                </c:pt>
                <c:pt idx="9">
                  <c:v>Dew PointC</c:v>
                </c:pt>
                <c:pt idx="10">
                  <c:v>MeanDew PointC</c:v>
                </c:pt>
                <c:pt idx="11">
                  <c:v>Min DewpointC</c:v>
                </c:pt>
                <c:pt idx="12">
                  <c:v>Max Humidity</c:v>
                </c:pt>
                <c:pt idx="13">
                  <c:v>Mean Humidity</c:v>
                </c:pt>
                <c:pt idx="14">
                  <c:v>Min Humidity</c:v>
                </c:pt>
                <c:pt idx="15">
                  <c:v>CET</c:v>
                </c:pt>
                <c:pt idx="16">
                  <c:v>Max Sea Level PressurehPa</c:v>
                </c:pt>
                <c:pt idx="17">
                  <c:v>Mean Sea Level PressurehPa</c:v>
                </c:pt>
                <c:pt idx="18">
                  <c:v>Min Sea Level PressurehPa</c:v>
                </c:pt>
                <c:pt idx="19">
                  <c:v>Max Wind SpeedKm/h</c:v>
                </c:pt>
                <c:pt idx="20">
                  <c:v>Mean Wind SpeedKm/h</c:v>
                </c:pt>
                <c:pt idx="21">
                  <c:v>Precipitationmm</c:v>
                </c:pt>
                <c:pt idx="22">
                  <c:v>WindDirDegrees</c:v>
                </c:pt>
              </c:strCache>
            </c:strRef>
          </c:cat>
          <c:val>
            <c:numRef>
              <c:f>Hoja1!$B$2:$B$24</c:f>
              <c:numCache>
                <c:formatCode>0.000</c:formatCode>
                <c:ptCount val="23"/>
                <c:pt idx="0">
                  <c:v>0.73605401999999998</c:v>
                </c:pt>
                <c:pt idx="1">
                  <c:v>0.48532002000000002</c:v>
                </c:pt>
                <c:pt idx="2">
                  <c:v>0.20140928</c:v>
                </c:pt>
                <c:pt idx="3">
                  <c:v>0.13799178000000001</c:v>
                </c:pt>
                <c:pt idx="4">
                  <c:v>0.13799178000000001</c:v>
                </c:pt>
                <c:pt idx="5">
                  <c:v>0.13799178000000001</c:v>
                </c:pt>
                <c:pt idx="6">
                  <c:v>4.4040000000000003E-2</c:v>
                </c:pt>
                <c:pt idx="7">
                  <c:v>2.9360000000000001E-2</c:v>
                </c:pt>
                <c:pt idx="8">
                  <c:v>2.9360000000000001E-2</c:v>
                </c:pt>
                <c:pt idx="9">
                  <c:v>2.9360000000000001E-2</c:v>
                </c:pt>
                <c:pt idx="10">
                  <c:v>2.9360000000000001E-2</c:v>
                </c:pt>
                <c:pt idx="11">
                  <c:v>2.9360000000000001E-2</c:v>
                </c:pt>
                <c:pt idx="12">
                  <c:v>2.9360000000000001E-2</c:v>
                </c:pt>
                <c:pt idx="13">
                  <c:v>2.9360000000000001E-2</c:v>
                </c:pt>
                <c:pt idx="14">
                  <c:v>2.9360000000000001E-2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99-4804-8E45-B05541B4F1CD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Completo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Hoja1!$A$2:$A$24</c:f>
              <c:strCache>
                <c:ptCount val="23"/>
                <c:pt idx="0">
                  <c:v>Events</c:v>
                </c:pt>
                <c:pt idx="1">
                  <c:v>Max Gust SpeedKm/h</c:v>
                </c:pt>
                <c:pt idx="2">
                  <c:v>CloudCover</c:v>
                </c:pt>
                <c:pt idx="3">
                  <c:v>Max VisibilityKm</c:v>
                </c:pt>
                <c:pt idx="4">
                  <c:v>Mean VisibilityKm</c:v>
                </c:pt>
                <c:pt idx="5">
                  <c:v>Min VisibilitykM</c:v>
                </c:pt>
                <c:pt idx="6">
                  <c:v>Mean TemperatureC</c:v>
                </c:pt>
                <c:pt idx="7">
                  <c:v>Max TemperatureC</c:v>
                </c:pt>
                <c:pt idx="8">
                  <c:v>Min TemperatureC</c:v>
                </c:pt>
                <c:pt idx="9">
                  <c:v>Dew PointC</c:v>
                </c:pt>
                <c:pt idx="10">
                  <c:v>MeanDew PointC</c:v>
                </c:pt>
                <c:pt idx="11">
                  <c:v>Min DewpointC</c:v>
                </c:pt>
                <c:pt idx="12">
                  <c:v>Max Humidity</c:v>
                </c:pt>
                <c:pt idx="13">
                  <c:v>Mean Humidity</c:v>
                </c:pt>
                <c:pt idx="14">
                  <c:v>Min Humidity</c:v>
                </c:pt>
                <c:pt idx="15">
                  <c:v>CET</c:v>
                </c:pt>
                <c:pt idx="16">
                  <c:v>Max Sea Level PressurehPa</c:v>
                </c:pt>
                <c:pt idx="17">
                  <c:v>Mean Sea Level PressurehPa</c:v>
                </c:pt>
                <c:pt idx="18">
                  <c:v>Min Sea Level PressurehPa</c:v>
                </c:pt>
                <c:pt idx="19">
                  <c:v>Max Wind SpeedKm/h</c:v>
                </c:pt>
                <c:pt idx="20">
                  <c:v>Mean Wind SpeedKm/h</c:v>
                </c:pt>
                <c:pt idx="21">
                  <c:v>Precipitationmm</c:v>
                </c:pt>
                <c:pt idx="22">
                  <c:v>WindDirDegrees</c:v>
                </c:pt>
              </c:strCache>
            </c:strRef>
          </c:cat>
          <c:val>
            <c:numRef>
              <c:f>Hoja1!$C$2:$C$24</c:f>
              <c:numCache>
                <c:formatCode>0.000</c:formatCode>
                <c:ptCount val="23"/>
                <c:pt idx="0">
                  <c:v>0.26394598000000002</c:v>
                </c:pt>
                <c:pt idx="1">
                  <c:v>0.51467997999999993</c:v>
                </c:pt>
                <c:pt idx="2">
                  <c:v>0.79859071999999998</c:v>
                </c:pt>
                <c:pt idx="3">
                  <c:v>0.86200821999999999</c:v>
                </c:pt>
                <c:pt idx="4">
                  <c:v>0.86200821999999999</c:v>
                </c:pt>
                <c:pt idx="5">
                  <c:v>0.86200821999999999</c:v>
                </c:pt>
                <c:pt idx="6">
                  <c:v>0.95596000000000003</c:v>
                </c:pt>
                <c:pt idx="7">
                  <c:v>0.97063999999999995</c:v>
                </c:pt>
                <c:pt idx="8">
                  <c:v>0.97063999999999995</c:v>
                </c:pt>
                <c:pt idx="9">
                  <c:v>0.97063999999999995</c:v>
                </c:pt>
                <c:pt idx="10">
                  <c:v>0.97063999999999995</c:v>
                </c:pt>
                <c:pt idx="11">
                  <c:v>0.97063999999999995</c:v>
                </c:pt>
                <c:pt idx="12">
                  <c:v>0.97063999999999995</c:v>
                </c:pt>
                <c:pt idx="13">
                  <c:v>0.97063999999999995</c:v>
                </c:pt>
                <c:pt idx="14">
                  <c:v>0.97063999999999995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99-4804-8E45-B05541B4F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5723775"/>
        <c:axId val="105728351"/>
      </c:barChart>
      <c:catAx>
        <c:axId val="1057237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05728351"/>
        <c:crosses val="autoZero"/>
        <c:auto val="1"/>
        <c:lblAlgn val="ctr"/>
        <c:lblOffset val="100"/>
        <c:noMultiLvlLbl val="0"/>
      </c:catAx>
      <c:valAx>
        <c:axId val="1057283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05723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Hoja2!$A$18:$A$20</cx:f>
        <cx:lvl ptCount="3">
          <cx:pt idx="0">Sunny</cx:pt>
          <cx:pt idx="1">Rain</cx:pt>
          <cx:pt idx="2">Fog</cx:pt>
        </cx:lvl>
      </cx:strDim>
      <cx:numDim type="val">
        <cx:f>Hoja2!$B$18:$B$20</cx:f>
        <cx:lvl ptCount="3" formatCode="General">
          <cx:pt idx="0">0.6219655903841621</cx:pt>
          <cx:pt idx="1">0.32689135045958051</cx:pt>
          <cx:pt idx="2">0.051143059156257366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es-AR"/>
              <a:t>Eventos &gt;100</a:t>
            </a:r>
          </a:p>
        </cx:rich>
      </cx:tx>
    </cx:title>
    <cx:plotArea>
      <cx:plotAreaRegion>
        <cx:series layoutId="clusteredColumn" uniqueId="{99F17C30-C7CB-4750-BFFB-8FA31839E6C1}">
          <cx:tx>
            <cx:txData>
              <cx:f>Hoja2!$B$17</cx:f>
              <cx:v>Observaciones </cx:v>
            </cx:txData>
          </cx:tx>
          <cx:dataId val="0"/>
          <cx:layoutPr>
            <cx:aggregation/>
          </cx:layoutPr>
          <cx:axisId val="1"/>
        </cx:series>
        <cx:series layoutId="paretoLine" ownerIdx="0" uniqueId="{F612935A-AB2A-4E81-9703-1E58991F3D07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Hoja2!$A$2:$A$8</cx:f>
        <cx:lvl ptCount="7">
          <cx:pt idx="0">Sunny</cx:pt>
          <cx:pt idx="1">Rain</cx:pt>
          <cx:pt idx="2">Fog</cx:pt>
          <cx:pt idx="3">Fog-Rain</cx:pt>
          <cx:pt idx="4">Thunderstorm</cx:pt>
          <cx:pt idx="5">Rain-Snow</cx:pt>
          <cx:pt idx="6">Snow</cx:pt>
        </cx:lvl>
      </cx:strDim>
      <cx:numDim type="val">
        <cx:f>Hoja2!$B$2:$B$8</cx:f>
        <cx:lvl ptCount="7" formatCode="General">
          <cx:pt idx="0">0.59922797456857402</cx:pt>
          <cx:pt idx="1">0.31494096276112626</cx:pt>
          <cx:pt idx="2">0.049273387829246139</cx:pt>
          <cx:pt idx="3">0.015667574931880108</cx:pt>
          <cx:pt idx="4">0.010217983651226158</cx:pt>
          <cx:pt idx="5">0.0074931880108991822</cx:pt>
          <cx:pt idx="6">0.0031789282470481382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es-AR"/>
              <a:t>Eventos &gt;10</a:t>
            </a:r>
          </a:p>
        </cx:rich>
      </cx:tx>
    </cx:title>
    <cx:plotArea>
      <cx:plotAreaRegion>
        <cx:series layoutId="clusteredColumn" uniqueId="{19EB3DC5-CB35-43FE-BE4B-1E5252CA215C}">
          <cx:tx>
            <cx:txData>
              <cx:f>Hoja2!$B$1</cx:f>
              <cx:v>Observaciones </cx:v>
            </cx:txData>
          </cx:tx>
          <cx:dataId val="0"/>
          <cx:layoutPr>
            <cx:aggregation/>
          </cx:layoutPr>
          <cx:axisId val="1"/>
        </cx:series>
        <cx:series layoutId="paretoLine" ownerIdx="0" uniqueId="{F315AD5E-0585-4D5B-841B-1165D85BCA2C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Hoja2!$A$38:$A$39</cx:f>
        <cx:lvl ptCount="2">
          <cx:pt idx="0">Buen Clima</cx:pt>
          <cx:pt idx="1">Mal Clima</cx:pt>
        </cx:lvl>
      </cx:strDim>
      <cx:numDim type="val">
        <cx:f>Hoja2!$B$38:$B$39</cx:f>
        <cx:lvl ptCount="2" formatCode="General">
          <cx:pt idx="0">0.59692377290205834</cx:pt>
          <cx:pt idx="1">0.40307622709794166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es-AR"/>
              <a:t>Nueva Columna</a:t>
            </a:r>
          </a:p>
        </cx:rich>
      </cx:tx>
    </cx:title>
    <cx:plotArea>
      <cx:plotAreaRegion>
        <cx:series layoutId="clusteredColumn" uniqueId="{7B80AADE-06EF-4AB2-BFE1-2424D76DFA93}">
          <cx:tx>
            <cx:txData>
              <cx:f>Hoja2!$B$37</cx:f>
              <cx:v>Observaciones </cx:v>
            </cx:txData>
          </cx:tx>
          <cx:dataId val="0"/>
          <cx:layoutPr>
            <cx:aggregation/>
          </cx:layoutPr>
          <cx:axisId val="1"/>
        </cx:series>
        <cx:series layoutId="paretoLine" ownerIdx="0" uniqueId="{3881DBB6-B9FB-4844-A48C-FAD8FDDF7663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11D6E-8517-4CC4-B559-D3D54B1DE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329CED-2188-4341-8824-AB1F960FF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CF9A80-BEAD-46FD-B7A9-C99A7930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F936-1105-4257-BC86-DA8CD301EADF}" type="datetimeFigureOut">
              <a:rPr lang="es-AR" smtClean="0"/>
              <a:t>8/3/2021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310274-DE04-4B3E-A220-E91B4F79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82D6BF-650A-49C4-99A1-DF987D14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91F0-EB01-4801-94BA-AEC69F3741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759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0A13F-6682-4AE5-9FF6-27CC6F8B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36E756-1184-41B4-BF4F-368649A69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3DAF18-1A1A-4B99-B3E0-94BFE5F50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F936-1105-4257-BC86-DA8CD301EADF}" type="datetimeFigureOut">
              <a:rPr lang="es-AR" smtClean="0"/>
              <a:t>8/3/2021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CE37E6-4658-485B-A3C5-9CA1EB3B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12AD8A-B7B9-4428-90F6-4B579F07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91F0-EB01-4801-94BA-AEC69F3741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979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905E3E-2C3D-4645-8873-59CFFB9D4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C14262-AC29-4218-92E4-EC7B5BC3D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8C2B50-37AD-44C7-B166-CD54765F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F936-1105-4257-BC86-DA8CD301EADF}" type="datetimeFigureOut">
              <a:rPr lang="es-AR" smtClean="0"/>
              <a:t>8/3/2021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B74684-CBB4-4A08-9158-82F1FC35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E70087-AC1E-48FB-B477-9B4E6F51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91F0-EB01-4801-94BA-AEC69F3741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319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839D0-5165-4627-91EF-19692CF4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930F6B-462A-4E20-992B-A34999C17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1E8E15-DC79-4FC9-8B7A-F95C0419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F936-1105-4257-BC86-DA8CD301EADF}" type="datetimeFigureOut">
              <a:rPr lang="es-AR" smtClean="0"/>
              <a:t>8/3/2021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FFD8AB-3C4E-4B0E-B5A2-ED071847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379EFF-8F0E-400B-93D4-3574205B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91F0-EB01-4801-94BA-AEC69F3741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730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EBCFE-ACEE-4ACC-87DD-53FD5BA0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E55F1F-0985-4B45-A35C-EC2C293FA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FB2A54-5BB7-4406-811D-6A1ADBF9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F936-1105-4257-BC86-DA8CD301EADF}" type="datetimeFigureOut">
              <a:rPr lang="es-AR" smtClean="0"/>
              <a:t>8/3/2021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2A7FD6-1C5F-4A76-978C-E3331A0B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0D32C7-1161-428E-B981-C97627AE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91F0-EB01-4801-94BA-AEC69F3741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545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D3736-E5FA-4414-AE6F-388EAA96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B27C4F-BCC8-4B01-B5E4-87D1149FF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552763-727E-4BF2-A6A6-AD4E7B013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F33139-EC9D-4C5F-A3ED-B10CC7D97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F936-1105-4257-BC86-DA8CD301EADF}" type="datetimeFigureOut">
              <a:rPr lang="es-AR" smtClean="0"/>
              <a:t>8/3/2021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1B1BC4-3A39-45CA-9DDE-91920649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85725B-6391-44FF-96AB-69C1A12F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91F0-EB01-4801-94BA-AEC69F3741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538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91D0A-41A7-4142-9634-1CB91CA79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24DC05-1382-41E8-8A89-A52C78F0C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76AE29-FCF0-4E1F-A388-2F8C0566A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01E14FB-53FE-4DB2-B4F7-5C3194D82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390A72-8552-4F9E-91C9-EF6DFF705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30BA8D8-AB16-44C1-A397-E4F0F88B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F936-1105-4257-BC86-DA8CD301EADF}" type="datetimeFigureOut">
              <a:rPr lang="es-AR" smtClean="0"/>
              <a:t>8/3/2021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04C2BD-B49D-4B67-8D11-02031E07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91D72FD-9F1E-4B74-955A-9FE8A682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91F0-EB01-4801-94BA-AEC69F3741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223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4B26F-C5E1-4556-B2E9-C4427E29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70DF1F-972D-4462-B943-5D2886A0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F936-1105-4257-BC86-DA8CD301EADF}" type="datetimeFigureOut">
              <a:rPr lang="es-AR" smtClean="0"/>
              <a:t>8/3/2021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BE9F04A-C296-4E70-9E67-8A49AAD3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27552C9-7C98-4176-979A-1DF6E02F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91F0-EB01-4801-94BA-AEC69F3741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379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125EA3-F651-4598-B38F-796E5C498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F936-1105-4257-BC86-DA8CD301EADF}" type="datetimeFigureOut">
              <a:rPr lang="es-AR" smtClean="0"/>
              <a:t>8/3/2021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E61D6A5-CC40-46B0-822D-91BB9632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324114-CF23-42F6-90B3-DF6F3AAB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91F0-EB01-4801-94BA-AEC69F3741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068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8E00D-0D0D-44B1-9720-7A8152A4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2433D5-392B-46BE-B359-8532B7AF5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022FF2-26B6-4CDE-B641-9FCC3298C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2AE8F1-80C5-41B5-BAFF-2E665711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F936-1105-4257-BC86-DA8CD301EADF}" type="datetimeFigureOut">
              <a:rPr lang="es-AR" smtClean="0"/>
              <a:t>8/3/2021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3E04F3-7271-4811-8F93-D0888F6E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68A39A-EF18-4B53-9B1C-3138A91A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91F0-EB01-4801-94BA-AEC69F3741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290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D4424-8FA7-49EB-B4DF-B62794D9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CF47B9D-F2F1-4645-B049-CE2320AA7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1D77CB-379C-415C-9022-441857F9F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292FD4-26D9-4802-8E13-FDAB2FF5A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F936-1105-4257-BC86-DA8CD301EADF}" type="datetimeFigureOut">
              <a:rPr lang="es-AR" smtClean="0"/>
              <a:t>8/3/2021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EA7374-0C74-470D-AD08-7DC67FFA2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22F036-E4C4-4CDD-8D4F-3EEA97B5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91F0-EB01-4801-94BA-AEC69F3741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670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56E71E5-DF1D-4232-AAA3-D36565B6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5F5D28-42CC-48C2-9439-51E32490E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C1E409-ECFF-409F-86F0-FFDA6D5D7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F936-1105-4257-BC86-DA8CD301EADF}" type="datetimeFigureOut">
              <a:rPr lang="es-AR" smtClean="0"/>
              <a:t>8/3/2021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7E6E43-2E45-4885-9D4A-FC7024F9E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5BCC34-C0DF-44A9-AD56-4F7E30305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D91F0-EB01-4801-94BA-AEC69F3741D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887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image" Target="../media/image4.png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5" name="Objeto 2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875658"/>
              </p:ext>
            </p:extLst>
          </p:nvPr>
        </p:nvGraphicFramePr>
        <p:xfrm>
          <a:off x="5586984" y="1555668"/>
          <a:ext cx="6605016" cy="5302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r:id="rId3" imgW="7212600" imgH="5790240" progId="">
                  <p:embed/>
                </p:oleObj>
              </mc:Choice>
              <mc:Fallback>
                <p:oleObj r:id="rId3" imgW="7212600" imgH="57902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86984" y="1555668"/>
                        <a:ext cx="6605016" cy="5302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5B03447B-9A34-442B-9EA4-BBFDC2BED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344" y="707426"/>
            <a:ext cx="11073384" cy="1916902"/>
          </a:xfrm>
        </p:spPr>
        <p:txBody>
          <a:bodyPr>
            <a:noAutofit/>
          </a:bodyPr>
          <a:lstStyle/>
          <a:p>
            <a:r>
              <a:rPr lang="es-AR" sz="4000" dirty="0" smtClean="0">
                <a:solidFill>
                  <a:schemeClr val="tx2">
                    <a:lumMod val="75000"/>
                  </a:schemeClr>
                </a:solidFill>
                <a:latin typeface="Source Sans Pro Black" panose="020B0604020202020204" pitchFamily="34" charset="0"/>
                <a:ea typeface="Source Sans Pro" panose="020B0503030403020204" pitchFamily="34" charset="0"/>
              </a:rPr>
              <a:t>DESAFÍO CLASIFICACIÓN</a:t>
            </a:r>
            <a:br>
              <a:rPr lang="es-AR" sz="4000" dirty="0" smtClean="0">
                <a:solidFill>
                  <a:schemeClr val="tx2">
                    <a:lumMod val="75000"/>
                  </a:schemeClr>
                </a:solidFill>
                <a:latin typeface="Source Sans Pro Black" panose="020B0604020202020204" pitchFamily="34" charset="0"/>
                <a:ea typeface="Source Sans Pro" panose="020B0503030403020204" pitchFamily="34" charset="0"/>
              </a:rPr>
            </a:br>
            <a:r>
              <a:rPr lang="es-AR" sz="4000" dirty="0" smtClean="0">
                <a:solidFill>
                  <a:schemeClr val="tx2">
                    <a:lumMod val="75000"/>
                  </a:schemeClr>
                </a:solidFill>
                <a:latin typeface="Source Sans Pro Black" panose="020B0604020202020204" pitchFamily="34" charset="0"/>
                <a:ea typeface="Source Sans Pro" panose="020B0503030403020204" pitchFamily="34" charset="0"/>
              </a:rPr>
              <a:t>DE </a:t>
            </a:r>
            <a:r>
              <a:rPr lang="es-ES" sz="4000" dirty="0" smtClean="0">
                <a:solidFill>
                  <a:schemeClr val="tx2">
                    <a:lumMod val="75000"/>
                  </a:schemeClr>
                </a:solidFill>
                <a:latin typeface="Source Sans Pro Black" panose="020B0604020202020204" pitchFamily="34" charset="0"/>
                <a:ea typeface="Source Sans Pro" panose="020B0503030403020204" pitchFamily="34" charset="0"/>
              </a:rPr>
              <a:t>CLIMAS EN EL </a:t>
            </a:r>
            <a:br>
              <a:rPr lang="es-ES" sz="4000" dirty="0" smtClean="0">
                <a:solidFill>
                  <a:schemeClr val="tx2">
                    <a:lumMod val="75000"/>
                  </a:schemeClr>
                </a:solidFill>
                <a:latin typeface="Source Sans Pro Black" panose="020B0604020202020204" pitchFamily="34" charset="0"/>
                <a:ea typeface="Source Sans Pro" panose="020B0503030403020204" pitchFamily="34" charset="0"/>
              </a:rPr>
            </a:br>
            <a:r>
              <a:rPr lang="es-ES" sz="4000" dirty="0" smtClean="0">
                <a:solidFill>
                  <a:schemeClr val="tx2">
                    <a:lumMod val="75000"/>
                  </a:schemeClr>
                </a:solidFill>
                <a:latin typeface="Source Sans Pro Black" panose="020B0604020202020204" pitchFamily="34" charset="0"/>
                <a:ea typeface="Source Sans Pro" panose="020B0503030403020204" pitchFamily="34" charset="0"/>
              </a:rPr>
              <a:t>AEROPUERTO ADOLFO SUÁREZ </a:t>
            </a:r>
            <a:br>
              <a:rPr lang="es-ES" sz="4000" dirty="0" smtClean="0">
                <a:solidFill>
                  <a:schemeClr val="tx2">
                    <a:lumMod val="75000"/>
                  </a:schemeClr>
                </a:solidFill>
                <a:latin typeface="Source Sans Pro Black" panose="020B0604020202020204" pitchFamily="34" charset="0"/>
                <a:ea typeface="Source Sans Pro" panose="020B0503030403020204" pitchFamily="34" charset="0"/>
              </a:rPr>
            </a:br>
            <a:r>
              <a:rPr lang="es-ES" sz="4000" dirty="0" smtClean="0">
                <a:solidFill>
                  <a:schemeClr val="tx2">
                    <a:lumMod val="75000"/>
                  </a:schemeClr>
                </a:solidFill>
                <a:latin typeface="Source Sans Pro Black" panose="020B0604020202020204" pitchFamily="34" charset="0"/>
                <a:ea typeface="Source Sans Pro" panose="020B0503030403020204" pitchFamily="34" charset="0"/>
              </a:rPr>
              <a:t>MADRID-BARAJAS</a:t>
            </a:r>
            <a:endParaRPr lang="es-AR" sz="4000" dirty="0">
              <a:solidFill>
                <a:schemeClr val="tx2">
                  <a:lumMod val="75000"/>
                </a:schemeClr>
              </a:solidFill>
              <a:latin typeface="Source Sans Pro Black" panose="020B0604020202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98" name="CuadroTexto 297">
            <a:extLst>
              <a:ext uri="{FF2B5EF4-FFF2-40B4-BE49-F238E27FC236}">
                <a16:creationId xmlns:a16="http://schemas.microsoft.com/office/drawing/2014/main" id="{2C19398A-BCC1-43F1-BAF6-3C035BD58E3A}"/>
              </a:ext>
            </a:extLst>
          </p:cNvPr>
          <p:cNvSpPr txBox="1"/>
          <p:nvPr/>
        </p:nvSpPr>
        <p:spPr>
          <a:xfrm>
            <a:off x="497604" y="4176686"/>
            <a:ext cx="53911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Integrantes: </a:t>
            </a:r>
          </a:p>
          <a:p>
            <a:r>
              <a:rPr lang="es-AR" sz="2000" dirty="0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Cubric, Walter</a:t>
            </a:r>
          </a:p>
          <a:p>
            <a:r>
              <a:rPr lang="es-AR" sz="2000" dirty="0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Flores, </a:t>
            </a:r>
            <a:r>
              <a:rPr lang="es-AR" sz="2000" dirty="0" smtClean="0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Román</a:t>
            </a:r>
            <a:endParaRPr lang="es-AR" sz="2000" dirty="0">
              <a:solidFill>
                <a:schemeClr val="tx2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s-AR" sz="2000" dirty="0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Giusti, Patricio Daniel</a:t>
            </a:r>
          </a:p>
          <a:p>
            <a:r>
              <a:rPr lang="es-AR" sz="2000" dirty="0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Tovar, Alan</a:t>
            </a:r>
          </a:p>
          <a:p>
            <a:r>
              <a:rPr lang="es-AR" sz="2000" dirty="0">
                <a:solidFill>
                  <a:schemeClr val="tx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Tovar, Franco</a:t>
            </a:r>
            <a:endParaRPr lang="es-AR" sz="3200" dirty="0">
              <a:latin typeface="GT Walsheim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64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69AA2E4F-E918-4AD0-9B8D-9BB5D5F2BFC9}"/>
              </a:ext>
            </a:extLst>
          </p:cNvPr>
          <p:cNvSpPr txBox="1">
            <a:spLocks/>
          </p:cNvSpPr>
          <p:nvPr/>
        </p:nvSpPr>
        <p:spPr>
          <a:xfrm>
            <a:off x="533399" y="123471"/>
            <a:ext cx="11011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b="1" dirty="0" smtClean="0">
                <a:solidFill>
                  <a:schemeClr val="tx2">
                    <a:lumMod val="7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RESULTADOS KNN (PCA  + GRID)</a:t>
            </a:r>
          </a:p>
          <a:p>
            <a:endParaRPr lang="es-AR" b="1" dirty="0" smtClean="0">
              <a:solidFill>
                <a:schemeClr val="tx2">
                  <a:lumMod val="75000"/>
                </a:schemeClr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/>
          <a:srcRect l="8275" t="38100" r="63388" b="23165"/>
          <a:stretch/>
        </p:blipFill>
        <p:spPr>
          <a:xfrm>
            <a:off x="533399" y="1180882"/>
            <a:ext cx="4186539" cy="321906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/>
          <a:srcRect l="8381" t="58526" r="69163" b="13428"/>
          <a:stretch/>
        </p:blipFill>
        <p:spPr>
          <a:xfrm>
            <a:off x="5122506" y="1180882"/>
            <a:ext cx="3317735" cy="2330741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4"/>
          <a:srcRect l="8394" t="53551" r="68865" b="18403"/>
          <a:stretch/>
        </p:blipFill>
        <p:spPr>
          <a:xfrm>
            <a:off x="8683191" y="1180881"/>
            <a:ext cx="3359786" cy="2330741"/>
          </a:xfrm>
          <a:prstGeom prst="rect">
            <a:avLst/>
          </a:prstGeom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988598"/>
              </p:ext>
            </p:extLst>
          </p:nvPr>
        </p:nvGraphicFramePr>
        <p:xfrm>
          <a:off x="1051868" y="4798987"/>
          <a:ext cx="3149600" cy="91440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247960139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69168344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56452754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903974074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0101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s-A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precision 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2894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accuracy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3124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macro avg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8255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weighted avg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86633"/>
                  </a:ext>
                </a:extLst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515873"/>
              </p:ext>
            </p:extLst>
          </p:nvPr>
        </p:nvGraphicFramePr>
        <p:xfrm>
          <a:off x="4905248" y="4798987"/>
          <a:ext cx="3149600" cy="91440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102241144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33047738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91904924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535868839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&gt;100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4575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precision 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3171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accuracy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6215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macro avg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9626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weighted avg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054978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355688"/>
              </p:ext>
            </p:extLst>
          </p:nvPr>
        </p:nvGraphicFramePr>
        <p:xfrm>
          <a:off x="8683191" y="4798987"/>
          <a:ext cx="3149600" cy="91440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230232918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56129965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68968831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95966929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Columna nueva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2326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s-A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precision 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9552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accuracy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5615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macro avg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3490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weighted avg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09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55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69AA2E4F-E918-4AD0-9B8D-9BB5D5F2BFC9}"/>
              </a:ext>
            </a:extLst>
          </p:cNvPr>
          <p:cNvSpPr txBox="1">
            <a:spLocks/>
          </p:cNvSpPr>
          <p:nvPr/>
        </p:nvSpPr>
        <p:spPr>
          <a:xfrm>
            <a:off x="364235" y="1212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b="1" dirty="0" smtClean="0">
                <a:solidFill>
                  <a:schemeClr val="tx2">
                    <a:lumMod val="7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RESULTADOS COMPARATIVA</a:t>
            </a:r>
            <a:endParaRPr lang="es-AR" b="1" dirty="0">
              <a:solidFill>
                <a:schemeClr val="tx2">
                  <a:lumMod val="75000"/>
                </a:schemeClr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258594"/>
              </p:ext>
            </p:extLst>
          </p:nvPr>
        </p:nvGraphicFramePr>
        <p:xfrm>
          <a:off x="838199" y="2076931"/>
          <a:ext cx="10515603" cy="3172069"/>
        </p:xfrm>
        <a:graphic>
          <a:graphicData uri="http://schemas.openxmlformats.org/drawingml/2006/table">
            <a:tbl>
              <a:tblPr/>
              <a:tblGrid>
                <a:gridCol w="965304">
                  <a:extLst>
                    <a:ext uri="{9D8B030D-6E8A-4147-A177-3AD203B41FA5}">
                      <a16:colId xmlns:a16="http://schemas.microsoft.com/office/drawing/2014/main" val="3675764674"/>
                    </a:ext>
                  </a:extLst>
                </a:gridCol>
                <a:gridCol w="673280">
                  <a:extLst>
                    <a:ext uri="{9D8B030D-6E8A-4147-A177-3AD203B41FA5}">
                      <a16:colId xmlns:a16="http://schemas.microsoft.com/office/drawing/2014/main" val="2427361391"/>
                    </a:ext>
                  </a:extLst>
                </a:gridCol>
                <a:gridCol w="673280">
                  <a:extLst>
                    <a:ext uri="{9D8B030D-6E8A-4147-A177-3AD203B41FA5}">
                      <a16:colId xmlns:a16="http://schemas.microsoft.com/office/drawing/2014/main" val="1702077096"/>
                    </a:ext>
                  </a:extLst>
                </a:gridCol>
                <a:gridCol w="673280">
                  <a:extLst>
                    <a:ext uri="{9D8B030D-6E8A-4147-A177-3AD203B41FA5}">
                      <a16:colId xmlns:a16="http://schemas.microsoft.com/office/drawing/2014/main" val="3399880896"/>
                    </a:ext>
                  </a:extLst>
                </a:gridCol>
                <a:gridCol w="838220">
                  <a:extLst>
                    <a:ext uri="{9D8B030D-6E8A-4147-A177-3AD203B41FA5}">
                      <a16:colId xmlns:a16="http://schemas.microsoft.com/office/drawing/2014/main" val="3236100100"/>
                    </a:ext>
                  </a:extLst>
                </a:gridCol>
                <a:gridCol w="730062">
                  <a:extLst>
                    <a:ext uri="{9D8B030D-6E8A-4147-A177-3AD203B41FA5}">
                      <a16:colId xmlns:a16="http://schemas.microsoft.com/office/drawing/2014/main" val="1139700899"/>
                    </a:ext>
                  </a:extLst>
                </a:gridCol>
                <a:gridCol w="673280">
                  <a:extLst>
                    <a:ext uri="{9D8B030D-6E8A-4147-A177-3AD203B41FA5}">
                      <a16:colId xmlns:a16="http://schemas.microsoft.com/office/drawing/2014/main" val="1361286166"/>
                    </a:ext>
                  </a:extLst>
                </a:gridCol>
                <a:gridCol w="673280">
                  <a:extLst>
                    <a:ext uri="{9D8B030D-6E8A-4147-A177-3AD203B41FA5}">
                      <a16:colId xmlns:a16="http://schemas.microsoft.com/office/drawing/2014/main" val="613745400"/>
                    </a:ext>
                  </a:extLst>
                </a:gridCol>
                <a:gridCol w="673280">
                  <a:extLst>
                    <a:ext uri="{9D8B030D-6E8A-4147-A177-3AD203B41FA5}">
                      <a16:colId xmlns:a16="http://schemas.microsoft.com/office/drawing/2014/main" val="1225305434"/>
                    </a:ext>
                  </a:extLst>
                </a:gridCol>
                <a:gridCol w="838220">
                  <a:extLst>
                    <a:ext uri="{9D8B030D-6E8A-4147-A177-3AD203B41FA5}">
                      <a16:colId xmlns:a16="http://schemas.microsoft.com/office/drawing/2014/main" val="2183383892"/>
                    </a:ext>
                  </a:extLst>
                </a:gridCol>
                <a:gridCol w="919337">
                  <a:extLst>
                    <a:ext uri="{9D8B030D-6E8A-4147-A177-3AD203B41FA5}">
                      <a16:colId xmlns:a16="http://schemas.microsoft.com/office/drawing/2014/main" val="414379750"/>
                    </a:ext>
                  </a:extLst>
                </a:gridCol>
                <a:gridCol w="673280">
                  <a:extLst>
                    <a:ext uri="{9D8B030D-6E8A-4147-A177-3AD203B41FA5}">
                      <a16:colId xmlns:a16="http://schemas.microsoft.com/office/drawing/2014/main" val="2538566229"/>
                    </a:ext>
                  </a:extLst>
                </a:gridCol>
                <a:gridCol w="673280">
                  <a:extLst>
                    <a:ext uri="{9D8B030D-6E8A-4147-A177-3AD203B41FA5}">
                      <a16:colId xmlns:a16="http://schemas.microsoft.com/office/drawing/2014/main" val="2694127467"/>
                    </a:ext>
                  </a:extLst>
                </a:gridCol>
                <a:gridCol w="838220">
                  <a:extLst>
                    <a:ext uri="{9D8B030D-6E8A-4147-A177-3AD203B41FA5}">
                      <a16:colId xmlns:a16="http://schemas.microsoft.com/office/drawing/2014/main" val="2557118968"/>
                    </a:ext>
                  </a:extLst>
                </a:gridCol>
              </a:tblGrid>
              <a:tr h="16695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&gt;10 RL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&gt;100 RL + Grid + PCA 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Columna nueva RL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518201"/>
                  </a:ext>
                </a:extLst>
              </a:tr>
              <a:tr h="166951">
                <a:tc>
                  <a:txBody>
                    <a:bodyPr/>
                    <a:lstStyle/>
                    <a:p>
                      <a:pPr algn="ctr" fontAlgn="b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    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 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    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 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    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 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659940"/>
                  </a:ext>
                </a:extLst>
              </a:tr>
              <a:tr h="16695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859123"/>
                  </a:ext>
                </a:extLst>
              </a:tr>
              <a:tr h="16695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 avg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0,38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0,31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 avg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 avg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24583"/>
                  </a:ext>
                </a:extLst>
              </a:tr>
              <a:tr h="16695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avg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avg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0,94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avg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367149"/>
                  </a:ext>
                </a:extLst>
              </a:tr>
              <a:tr h="166951"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755177"/>
                  </a:ext>
                </a:extLst>
              </a:tr>
              <a:tr h="166951"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420862"/>
                  </a:ext>
                </a:extLst>
              </a:tr>
              <a:tr h="16695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&gt;10 KNN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&gt;100 KNN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Columna nueva KNN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500487"/>
                  </a:ext>
                </a:extLst>
              </a:tr>
              <a:tr h="166951">
                <a:tc>
                  <a:txBody>
                    <a:bodyPr/>
                    <a:lstStyle/>
                    <a:p>
                      <a:pPr algn="ctr" fontAlgn="b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    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 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    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 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    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 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242642"/>
                  </a:ext>
                </a:extLst>
              </a:tr>
              <a:tr h="16695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380019"/>
                  </a:ext>
                </a:extLst>
              </a:tr>
              <a:tr h="16695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 avg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0,36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0,32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0,33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 avg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0,89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 avg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306937"/>
                  </a:ext>
                </a:extLst>
              </a:tr>
              <a:tr h="16695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avg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0,84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avg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avg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277626"/>
                  </a:ext>
                </a:extLst>
              </a:tr>
              <a:tr h="166951"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518031"/>
                  </a:ext>
                </a:extLst>
              </a:tr>
              <a:tr h="166951"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30629"/>
                  </a:ext>
                </a:extLst>
              </a:tr>
              <a:tr h="16695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&gt;10 NB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&gt;100 NB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Columna nueva NB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479971"/>
                  </a:ext>
                </a:extLst>
              </a:tr>
              <a:tr h="166951">
                <a:tc>
                  <a:txBody>
                    <a:bodyPr/>
                    <a:lstStyle/>
                    <a:p>
                      <a:pPr algn="ctr" fontAlgn="b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    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 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    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 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    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 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869638"/>
                  </a:ext>
                </a:extLst>
              </a:tr>
              <a:tr h="16695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465960"/>
                  </a:ext>
                </a:extLst>
              </a:tr>
              <a:tr h="16695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 avg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 avg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 avg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489954"/>
                  </a:ext>
                </a:extLst>
              </a:tr>
              <a:tr h="16695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avg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avg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avg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395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00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69AA2E4F-E918-4AD0-9B8D-9BB5D5F2BFC9}"/>
              </a:ext>
            </a:extLst>
          </p:cNvPr>
          <p:cNvSpPr txBox="1">
            <a:spLocks/>
          </p:cNvSpPr>
          <p:nvPr/>
        </p:nvSpPr>
        <p:spPr>
          <a:xfrm>
            <a:off x="364235" y="1212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b="1" dirty="0" smtClean="0">
                <a:solidFill>
                  <a:schemeClr val="tx2">
                    <a:lumMod val="7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CONCLUSIONES</a:t>
            </a:r>
            <a:endParaRPr lang="es-AR" b="1" dirty="0">
              <a:solidFill>
                <a:schemeClr val="tx2">
                  <a:lumMod val="75000"/>
                </a:schemeClr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64235" y="1578000"/>
            <a:ext cx="1059385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ES" sz="2400" dirty="0" smtClean="0"/>
              <a:t>El score de los diferentes modelos aumenta a medida que se concentran los datos</a:t>
            </a:r>
          </a:p>
          <a:p>
            <a:pPr marL="342900" indent="-342900">
              <a:buAutoNum type="arabicPeriod"/>
            </a:pPr>
            <a:r>
              <a:rPr lang="es-ES" sz="2400" dirty="0" smtClean="0"/>
              <a:t>El macro AVG (promedio) disminuye considerablemente al tener pocas observaciones en alguna predicción, al modelo se le es imposible de clasificar correctamente.</a:t>
            </a:r>
          </a:p>
          <a:p>
            <a:pPr marL="342900" indent="-342900">
              <a:buAutoNum type="arabicPeriod"/>
            </a:pPr>
            <a:r>
              <a:rPr lang="es-ES" sz="2400" dirty="0" smtClean="0"/>
              <a:t>La combinación de </a:t>
            </a:r>
            <a:r>
              <a:rPr lang="es-ES" sz="2400" dirty="0"/>
              <a:t>PCA </a:t>
            </a:r>
            <a:r>
              <a:rPr lang="es-ES" sz="2400" dirty="0" smtClean="0"/>
              <a:t>con </a:t>
            </a:r>
            <a:r>
              <a:rPr lang="es-ES" sz="2400" dirty="0"/>
              <a:t>Grid Search </a:t>
            </a:r>
            <a:r>
              <a:rPr lang="es-ES" sz="2400" dirty="0" smtClean="0"/>
              <a:t>no siempre mejora el score del modelo pero aumenta la velocidad del calculo computacional</a:t>
            </a:r>
          </a:p>
          <a:p>
            <a:pPr marL="342900" indent="-342900">
              <a:buAutoNum type="arabicPeriod"/>
            </a:pPr>
            <a:r>
              <a:rPr lang="es-ES" sz="2400" dirty="0" smtClean="0"/>
              <a:t>Hemos probado si </a:t>
            </a:r>
            <a:r>
              <a:rPr lang="es-ES" sz="2400" dirty="0" err="1"/>
              <a:t>Desision</a:t>
            </a:r>
            <a:r>
              <a:rPr lang="es-ES" sz="2400" dirty="0"/>
              <a:t> </a:t>
            </a:r>
            <a:r>
              <a:rPr lang="es-ES" sz="2400" dirty="0" err="1"/>
              <a:t>tree</a:t>
            </a:r>
            <a:r>
              <a:rPr lang="es-ES" sz="2400" dirty="0"/>
              <a:t> </a:t>
            </a:r>
            <a:r>
              <a:rPr lang="es-ES" sz="2400" dirty="0" err="1"/>
              <a:t>Classifier</a:t>
            </a:r>
            <a:r>
              <a:rPr lang="es-ES" sz="2400" dirty="0"/>
              <a:t> </a:t>
            </a:r>
            <a:r>
              <a:rPr lang="es-ES" sz="2400" dirty="0" smtClean="0"/>
              <a:t>en combinación con </a:t>
            </a:r>
            <a:r>
              <a:rPr lang="es-ES" sz="2400" dirty="0"/>
              <a:t>Grid </a:t>
            </a:r>
            <a:r>
              <a:rPr lang="es-ES" sz="2400" dirty="0" smtClean="0"/>
              <a:t>Search, les compartimos los resultados</a:t>
            </a:r>
          </a:p>
          <a:p>
            <a:pPr marL="342900" indent="-342900">
              <a:buAutoNum type="arabicPeriod"/>
            </a:pPr>
            <a:endParaRPr lang="es-ES" sz="2400" dirty="0" smtClean="0"/>
          </a:p>
          <a:p>
            <a:pPr marL="342900" indent="-342900">
              <a:buAutoNum type="arabicPeriod"/>
            </a:pPr>
            <a:endParaRPr lang="es-ES" dirty="0" smtClean="0"/>
          </a:p>
          <a:p>
            <a:pPr marL="342900" indent="-342900">
              <a:buAutoNum type="arabicPeriod"/>
            </a:pPr>
            <a:endParaRPr lang="es-ES" dirty="0" smtClean="0"/>
          </a:p>
          <a:p>
            <a:pPr marL="342900" indent="-342900"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361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69AA2E4F-E918-4AD0-9B8D-9BB5D5F2BFC9}"/>
              </a:ext>
            </a:extLst>
          </p:cNvPr>
          <p:cNvSpPr txBox="1">
            <a:spLocks/>
          </p:cNvSpPr>
          <p:nvPr/>
        </p:nvSpPr>
        <p:spPr>
          <a:xfrm>
            <a:off x="364235" y="1212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b="1" dirty="0" smtClean="0">
                <a:solidFill>
                  <a:schemeClr val="tx2">
                    <a:lumMod val="7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BONUS RESULTADOS COMPARATIVA</a:t>
            </a:r>
            <a:endParaRPr lang="es-AR" b="1" dirty="0">
              <a:solidFill>
                <a:schemeClr val="tx2">
                  <a:lumMod val="75000"/>
                </a:schemeClr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863285"/>
              </p:ext>
            </p:extLst>
          </p:nvPr>
        </p:nvGraphicFramePr>
        <p:xfrm>
          <a:off x="838199" y="1914406"/>
          <a:ext cx="10515603" cy="4173775"/>
        </p:xfrm>
        <a:graphic>
          <a:graphicData uri="http://schemas.openxmlformats.org/drawingml/2006/table">
            <a:tbl>
              <a:tblPr/>
              <a:tblGrid>
                <a:gridCol w="965304">
                  <a:extLst>
                    <a:ext uri="{9D8B030D-6E8A-4147-A177-3AD203B41FA5}">
                      <a16:colId xmlns:a16="http://schemas.microsoft.com/office/drawing/2014/main" val="531454471"/>
                    </a:ext>
                  </a:extLst>
                </a:gridCol>
                <a:gridCol w="673280">
                  <a:extLst>
                    <a:ext uri="{9D8B030D-6E8A-4147-A177-3AD203B41FA5}">
                      <a16:colId xmlns:a16="http://schemas.microsoft.com/office/drawing/2014/main" val="3019250512"/>
                    </a:ext>
                  </a:extLst>
                </a:gridCol>
                <a:gridCol w="673280">
                  <a:extLst>
                    <a:ext uri="{9D8B030D-6E8A-4147-A177-3AD203B41FA5}">
                      <a16:colId xmlns:a16="http://schemas.microsoft.com/office/drawing/2014/main" val="821719870"/>
                    </a:ext>
                  </a:extLst>
                </a:gridCol>
                <a:gridCol w="673280">
                  <a:extLst>
                    <a:ext uri="{9D8B030D-6E8A-4147-A177-3AD203B41FA5}">
                      <a16:colId xmlns:a16="http://schemas.microsoft.com/office/drawing/2014/main" val="4217446393"/>
                    </a:ext>
                  </a:extLst>
                </a:gridCol>
                <a:gridCol w="838220">
                  <a:extLst>
                    <a:ext uri="{9D8B030D-6E8A-4147-A177-3AD203B41FA5}">
                      <a16:colId xmlns:a16="http://schemas.microsoft.com/office/drawing/2014/main" val="1369362481"/>
                    </a:ext>
                  </a:extLst>
                </a:gridCol>
                <a:gridCol w="730062">
                  <a:extLst>
                    <a:ext uri="{9D8B030D-6E8A-4147-A177-3AD203B41FA5}">
                      <a16:colId xmlns:a16="http://schemas.microsoft.com/office/drawing/2014/main" val="3871547505"/>
                    </a:ext>
                  </a:extLst>
                </a:gridCol>
                <a:gridCol w="673280">
                  <a:extLst>
                    <a:ext uri="{9D8B030D-6E8A-4147-A177-3AD203B41FA5}">
                      <a16:colId xmlns:a16="http://schemas.microsoft.com/office/drawing/2014/main" val="3268118616"/>
                    </a:ext>
                  </a:extLst>
                </a:gridCol>
                <a:gridCol w="673280">
                  <a:extLst>
                    <a:ext uri="{9D8B030D-6E8A-4147-A177-3AD203B41FA5}">
                      <a16:colId xmlns:a16="http://schemas.microsoft.com/office/drawing/2014/main" val="1578896579"/>
                    </a:ext>
                  </a:extLst>
                </a:gridCol>
                <a:gridCol w="673280">
                  <a:extLst>
                    <a:ext uri="{9D8B030D-6E8A-4147-A177-3AD203B41FA5}">
                      <a16:colId xmlns:a16="http://schemas.microsoft.com/office/drawing/2014/main" val="2366223318"/>
                    </a:ext>
                  </a:extLst>
                </a:gridCol>
                <a:gridCol w="838220">
                  <a:extLst>
                    <a:ext uri="{9D8B030D-6E8A-4147-A177-3AD203B41FA5}">
                      <a16:colId xmlns:a16="http://schemas.microsoft.com/office/drawing/2014/main" val="1371589896"/>
                    </a:ext>
                  </a:extLst>
                </a:gridCol>
                <a:gridCol w="919337">
                  <a:extLst>
                    <a:ext uri="{9D8B030D-6E8A-4147-A177-3AD203B41FA5}">
                      <a16:colId xmlns:a16="http://schemas.microsoft.com/office/drawing/2014/main" val="609877145"/>
                    </a:ext>
                  </a:extLst>
                </a:gridCol>
                <a:gridCol w="673280">
                  <a:extLst>
                    <a:ext uri="{9D8B030D-6E8A-4147-A177-3AD203B41FA5}">
                      <a16:colId xmlns:a16="http://schemas.microsoft.com/office/drawing/2014/main" val="4248466495"/>
                    </a:ext>
                  </a:extLst>
                </a:gridCol>
                <a:gridCol w="673280">
                  <a:extLst>
                    <a:ext uri="{9D8B030D-6E8A-4147-A177-3AD203B41FA5}">
                      <a16:colId xmlns:a16="http://schemas.microsoft.com/office/drawing/2014/main" val="3654362495"/>
                    </a:ext>
                  </a:extLst>
                </a:gridCol>
                <a:gridCol w="838220">
                  <a:extLst>
                    <a:ext uri="{9D8B030D-6E8A-4147-A177-3AD203B41FA5}">
                      <a16:colId xmlns:a16="http://schemas.microsoft.com/office/drawing/2014/main" val="787024117"/>
                    </a:ext>
                  </a:extLst>
                </a:gridCol>
              </a:tblGrid>
              <a:tr h="16695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&gt;10 RL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&gt;100 RL + Grid + PCA 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Columna nueva RL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241638"/>
                  </a:ext>
                </a:extLst>
              </a:tr>
              <a:tr h="166951">
                <a:tc>
                  <a:txBody>
                    <a:bodyPr/>
                    <a:lstStyle/>
                    <a:p>
                      <a:pPr algn="ctr" fontAlgn="b"/>
                      <a:endParaRPr lang="es-A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    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 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    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 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    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 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605092"/>
                  </a:ext>
                </a:extLst>
              </a:tr>
              <a:tr h="16695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  <a:endParaRPr lang="es-A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326666"/>
                  </a:ext>
                </a:extLst>
              </a:tr>
              <a:tr h="16695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 avg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0,38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0,31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 avg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 avg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911028"/>
                  </a:ext>
                </a:extLst>
              </a:tr>
              <a:tr h="16695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avg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avg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0,94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avg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454964"/>
                  </a:ext>
                </a:extLst>
              </a:tr>
              <a:tr h="166951"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642064"/>
                  </a:ext>
                </a:extLst>
              </a:tr>
              <a:tr h="166951"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688786"/>
                  </a:ext>
                </a:extLst>
              </a:tr>
              <a:tr h="16695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&gt;10 KNN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&gt;100 KNN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Columna nueva KNN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43161"/>
                  </a:ext>
                </a:extLst>
              </a:tr>
              <a:tr h="166951">
                <a:tc>
                  <a:txBody>
                    <a:bodyPr/>
                    <a:lstStyle/>
                    <a:p>
                      <a:pPr algn="ctr" fontAlgn="b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    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 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    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 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    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 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25034"/>
                  </a:ext>
                </a:extLst>
              </a:tr>
              <a:tr h="16695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614480"/>
                  </a:ext>
                </a:extLst>
              </a:tr>
              <a:tr h="16695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 avg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0,36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0,32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0,33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 avg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 avg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590334"/>
                  </a:ext>
                </a:extLst>
              </a:tr>
              <a:tr h="16695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avg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0,84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avg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avg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83189"/>
                  </a:ext>
                </a:extLst>
              </a:tr>
              <a:tr h="166951"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888531"/>
                  </a:ext>
                </a:extLst>
              </a:tr>
              <a:tr h="166951"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081219"/>
                  </a:ext>
                </a:extLst>
              </a:tr>
              <a:tr h="16695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&gt;10 NB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&gt;100 NB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Columna nueva NB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616440"/>
                  </a:ext>
                </a:extLst>
              </a:tr>
              <a:tr h="166951">
                <a:tc>
                  <a:txBody>
                    <a:bodyPr/>
                    <a:lstStyle/>
                    <a:p>
                      <a:pPr algn="ctr" fontAlgn="b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    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 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    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 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    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 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068401"/>
                  </a:ext>
                </a:extLst>
              </a:tr>
              <a:tr h="16695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637008"/>
                  </a:ext>
                </a:extLst>
              </a:tr>
              <a:tr h="16695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 avg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 avg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 avg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670698"/>
                  </a:ext>
                </a:extLst>
              </a:tr>
              <a:tr h="16695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avg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avg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avg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708659"/>
                  </a:ext>
                </a:extLst>
              </a:tr>
              <a:tr h="166951"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595104"/>
                  </a:ext>
                </a:extLst>
              </a:tr>
              <a:tr h="16695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&gt;10 DTC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&gt;100 DTC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Columna nueva DTC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398701"/>
                  </a:ext>
                </a:extLst>
              </a:tr>
              <a:tr h="166951">
                <a:tc>
                  <a:txBody>
                    <a:bodyPr/>
                    <a:lstStyle/>
                    <a:p>
                      <a:pPr algn="ctr" fontAlgn="b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    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 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    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 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    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 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654376"/>
                  </a:ext>
                </a:extLst>
              </a:tr>
              <a:tr h="16695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accuracy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443547"/>
                  </a:ext>
                </a:extLst>
              </a:tr>
              <a:tr h="16695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 avg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 avg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macro avg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30027"/>
                  </a:ext>
                </a:extLst>
              </a:tr>
              <a:tr h="16695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avg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avg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weighted avg</a:t>
                      </a:r>
                    </a:p>
                  </a:txBody>
                  <a:tcPr marL="6956" marR="6956" marT="69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000" b="0" i="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6956" marR="6956" marT="69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139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3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A2E4F-E918-4AD0-9B8D-9BB5D5F2B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chemeClr val="tx2">
                    <a:lumMod val="7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OBJETIVO</a:t>
            </a:r>
            <a:endParaRPr lang="es-AR" b="1" dirty="0">
              <a:solidFill>
                <a:schemeClr val="tx2">
                  <a:lumMod val="75000"/>
                </a:schemeClr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871537-1959-49F3-A1F0-5233AAC14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433"/>
            <a:ext cx="10515600" cy="1274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>
                <a:solidFill>
                  <a:schemeClr val="tx2">
                    <a:lumMod val="75000"/>
                  </a:schemeClr>
                </a:solidFill>
              </a:rPr>
              <a:t>Desarrollar un modelo que pronostique los eventos climatológicos en el Aeropuerto Adolfo Suarez Madrid - Barajas.</a:t>
            </a:r>
            <a:endParaRPr lang="es-AR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430951"/>
              </p:ext>
            </p:extLst>
          </p:nvPr>
        </p:nvGraphicFramePr>
        <p:xfrm>
          <a:off x="2487168" y="2343471"/>
          <a:ext cx="6781800" cy="4312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r:id="rId3" imgW="8685360" imgH="5523480" progId="">
                  <p:embed/>
                </p:oleObj>
              </mc:Choice>
              <mc:Fallback>
                <p:oleObj r:id="rId3" imgW="8685360" imgH="5523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7168" y="2343471"/>
                        <a:ext cx="6781800" cy="4312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048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871537-1959-49F3-A1F0-5233AAC14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072"/>
            <a:ext cx="4742688" cy="156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dirty="0" smtClean="0">
                <a:solidFill>
                  <a:schemeClr val="tx2">
                    <a:lumMod val="75000"/>
                  </a:schemeClr>
                </a:solidFill>
              </a:rPr>
              <a:t>¿Qué elementos son necesarios para pronosticar el Clima? </a:t>
            </a:r>
          </a:p>
          <a:p>
            <a:pPr marL="0" indent="0">
              <a:buNone/>
            </a:pPr>
            <a:endParaRPr lang="es-AR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A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9AA2E4F-E918-4AD0-9B8D-9BB5D5F2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813"/>
            <a:ext cx="10515600" cy="1325563"/>
          </a:xfrm>
        </p:spPr>
        <p:txBody>
          <a:bodyPr/>
          <a:lstStyle/>
          <a:p>
            <a:r>
              <a:rPr lang="es-AR" b="1" dirty="0" smtClean="0">
                <a:solidFill>
                  <a:schemeClr val="tx2">
                    <a:lumMod val="7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ANALISIS</a:t>
            </a:r>
            <a:endParaRPr lang="es-AR" b="1" dirty="0">
              <a:solidFill>
                <a:schemeClr val="tx2">
                  <a:lumMod val="75000"/>
                </a:schemeClr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E871537-1959-49F3-A1F0-5233AAC141D3}"/>
              </a:ext>
            </a:extLst>
          </p:cNvPr>
          <p:cNvSpPr txBox="1">
            <a:spLocks/>
          </p:cNvSpPr>
          <p:nvPr/>
        </p:nvSpPr>
        <p:spPr>
          <a:xfrm>
            <a:off x="6297168" y="1620584"/>
            <a:ext cx="5772912" cy="991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dirty="0" smtClean="0">
                <a:solidFill>
                  <a:schemeClr val="tx2">
                    <a:lumMod val="75000"/>
                  </a:schemeClr>
                </a:solidFill>
              </a:rPr>
              <a:t>¿Nuestro </a:t>
            </a:r>
            <a:r>
              <a:rPr lang="es-AR" dirty="0" err="1" smtClean="0">
                <a:solidFill>
                  <a:schemeClr val="tx2">
                    <a:lumMod val="75000"/>
                  </a:schemeClr>
                </a:solidFill>
              </a:rPr>
              <a:t>Dataset</a:t>
            </a:r>
            <a:r>
              <a:rPr lang="es-AR" dirty="0" smtClean="0">
                <a:solidFill>
                  <a:schemeClr val="tx2">
                    <a:lumMod val="75000"/>
                  </a:schemeClr>
                </a:solidFill>
              </a:rPr>
              <a:t> tiene esa información?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A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AR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" name="Conector recto 3"/>
          <p:cNvCxnSpPr/>
          <p:nvPr/>
        </p:nvCxnSpPr>
        <p:spPr>
          <a:xfrm>
            <a:off x="490728" y="2612136"/>
            <a:ext cx="11131296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7" idx="2"/>
          </p:cNvCxnSpPr>
          <p:nvPr/>
        </p:nvCxnSpPr>
        <p:spPr>
          <a:xfrm flipH="1">
            <a:off x="6089904" y="1480376"/>
            <a:ext cx="6096" cy="508501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FE871537-1959-49F3-A1F0-5233AAC141D3}"/>
              </a:ext>
            </a:extLst>
          </p:cNvPr>
          <p:cNvSpPr txBox="1">
            <a:spLocks/>
          </p:cNvSpPr>
          <p:nvPr/>
        </p:nvSpPr>
        <p:spPr>
          <a:xfrm>
            <a:off x="832104" y="3288316"/>
            <a:ext cx="4742688" cy="29296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sz="3200" dirty="0" smtClean="0">
                <a:solidFill>
                  <a:schemeClr val="tx2">
                    <a:lumMod val="75000"/>
                  </a:schemeClr>
                </a:solidFill>
              </a:rPr>
              <a:t>Temperatura</a:t>
            </a:r>
            <a:endParaRPr lang="es-AR" sz="2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200" dirty="0" smtClean="0">
                <a:solidFill>
                  <a:schemeClr val="tx2">
                    <a:lumMod val="75000"/>
                  </a:schemeClr>
                </a:solidFill>
              </a:rPr>
              <a:t>Precipitaciones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200" dirty="0" smtClean="0">
                <a:solidFill>
                  <a:schemeClr val="tx2">
                    <a:lumMod val="75000"/>
                  </a:schemeClr>
                </a:solidFill>
              </a:rPr>
              <a:t>Humedad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200" dirty="0" smtClean="0">
                <a:solidFill>
                  <a:schemeClr val="tx2">
                    <a:lumMod val="75000"/>
                  </a:schemeClr>
                </a:solidFill>
              </a:rPr>
              <a:t>Presión atmosférica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sz="3200" dirty="0" smtClean="0">
                <a:solidFill>
                  <a:schemeClr val="tx2">
                    <a:lumMod val="75000"/>
                  </a:schemeClr>
                </a:solidFill>
              </a:rPr>
              <a:t>Vientos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A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A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FE871537-1959-49F3-A1F0-5233AAC141D3}"/>
              </a:ext>
            </a:extLst>
          </p:cNvPr>
          <p:cNvSpPr txBox="1">
            <a:spLocks/>
          </p:cNvSpPr>
          <p:nvPr/>
        </p:nvSpPr>
        <p:spPr>
          <a:xfrm>
            <a:off x="6605016" y="3321368"/>
            <a:ext cx="4742688" cy="29296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AR" b="1" dirty="0">
                <a:solidFill>
                  <a:schemeClr val="accent6"/>
                </a:solidFill>
              </a:rPr>
              <a:t>✓</a:t>
            </a:r>
            <a:endParaRPr lang="es-AR" sz="200" b="1" dirty="0" smtClean="0">
              <a:solidFill>
                <a:schemeClr val="accent6"/>
              </a:solidFill>
              <a:latin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s-AR" b="1" dirty="0" smtClean="0">
                <a:solidFill>
                  <a:schemeClr val="accent6"/>
                </a:solidFill>
              </a:rPr>
              <a:t>✓</a:t>
            </a:r>
          </a:p>
          <a:p>
            <a:pPr marL="0" indent="0" algn="ctr">
              <a:buNone/>
            </a:pPr>
            <a:r>
              <a:rPr lang="es-AR" b="1" dirty="0" smtClean="0">
                <a:solidFill>
                  <a:schemeClr val="accent6"/>
                </a:solidFill>
              </a:rPr>
              <a:t>✓</a:t>
            </a:r>
          </a:p>
          <a:p>
            <a:pPr marL="0" indent="0" algn="ctr">
              <a:buNone/>
            </a:pPr>
            <a:r>
              <a:rPr lang="es-AR" b="1" dirty="0" smtClean="0">
                <a:solidFill>
                  <a:schemeClr val="accent6"/>
                </a:solidFill>
              </a:rPr>
              <a:t>✓</a:t>
            </a:r>
          </a:p>
          <a:p>
            <a:pPr marL="0" indent="0" algn="ctr">
              <a:buNone/>
            </a:pPr>
            <a:r>
              <a:rPr lang="es-AR" b="1" dirty="0">
                <a:solidFill>
                  <a:schemeClr val="accent6"/>
                </a:solidFill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374189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A2E4F-E918-4AD0-9B8D-9BB5D5F2B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chemeClr val="tx2">
                    <a:lumMod val="7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BASE DE DATOS</a:t>
            </a:r>
            <a:endParaRPr lang="es-AR" b="1" dirty="0">
              <a:solidFill>
                <a:schemeClr val="tx2">
                  <a:lumMod val="75000"/>
                </a:schemeClr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3975458"/>
              </p:ext>
            </p:extLst>
          </p:nvPr>
        </p:nvGraphicFramePr>
        <p:xfrm>
          <a:off x="1470991" y="1351721"/>
          <a:ext cx="9099473" cy="5019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674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9AA2E4F-E918-4AD0-9B8D-9BB5D5F2BFC9}"/>
              </a:ext>
            </a:extLst>
          </p:cNvPr>
          <p:cNvSpPr txBox="1">
            <a:spLocks/>
          </p:cNvSpPr>
          <p:nvPr/>
        </p:nvSpPr>
        <p:spPr>
          <a:xfrm>
            <a:off x="510208" y="2955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b="1" dirty="0" smtClean="0">
                <a:solidFill>
                  <a:schemeClr val="tx2">
                    <a:lumMod val="7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BASE DE DATOS</a:t>
            </a:r>
            <a:endParaRPr lang="es-AR" b="1" dirty="0">
              <a:solidFill>
                <a:schemeClr val="tx2">
                  <a:lumMod val="75000"/>
                </a:schemeClr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9AA2E4F-E918-4AD0-9B8D-9BB5D5F2BFC9}"/>
              </a:ext>
            </a:extLst>
          </p:cNvPr>
          <p:cNvSpPr txBox="1">
            <a:spLocks/>
          </p:cNvSpPr>
          <p:nvPr/>
        </p:nvSpPr>
        <p:spPr>
          <a:xfrm>
            <a:off x="795130" y="1034665"/>
            <a:ext cx="10323974" cy="891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800" dirty="0" smtClean="0">
                <a:solidFill>
                  <a:schemeClr val="tx2">
                    <a:lumMod val="7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DEFINICION DE DATASET EN BASE A OBSERVACIONES</a:t>
            </a:r>
            <a:endParaRPr lang="es-AR" sz="2800" dirty="0">
              <a:solidFill>
                <a:schemeClr val="tx2">
                  <a:lumMod val="75000"/>
                </a:schemeClr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mc:AlternateContent xmlns:mc="http://schemas.openxmlformats.org/markup-compatibility/2006" xmlns:cx="http://schemas.microsoft.com/office/drawing/2014/chartex">
        <mc:Choice Requires="cx">
          <p:graphicFrame>
            <p:nvGraphicFramePr>
              <p:cNvPr id="9" name="Gráfico 8"/>
              <p:cNvGraphicFramePr/>
              <p:nvPr>
                <p:extLst>
                  <p:ext uri="{D42A27DB-BD31-4B8C-83A1-F6EECF244321}">
                    <p14:modId xmlns:p14="http://schemas.microsoft.com/office/powerpoint/2010/main" val="2212102249"/>
                  </p:ext>
                </p:extLst>
              </p:nvPr>
            </p:nvGraphicFramePr>
            <p:xfrm>
              <a:off x="6928104" y="1780794"/>
              <a:ext cx="4572000" cy="2571750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Gráfico 8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28104" y="1780794"/>
                <a:ext cx="4572000" cy="257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="http://schemas.microsoft.com/office/drawing/2014/chartex">
        <mc:Choice Requires="cx">
          <p:graphicFrame>
            <p:nvGraphicFramePr>
              <p:cNvPr id="10" name="Gráfico 9"/>
              <p:cNvGraphicFramePr/>
              <p:nvPr>
                <p:extLst>
                  <p:ext uri="{D42A27DB-BD31-4B8C-83A1-F6EECF244321}">
                    <p14:modId xmlns:p14="http://schemas.microsoft.com/office/powerpoint/2010/main" val="475799621"/>
                  </p:ext>
                </p:extLst>
              </p:nvPr>
            </p:nvGraphicFramePr>
            <p:xfrm>
              <a:off x="344424" y="1695069"/>
              <a:ext cx="4572000" cy="2743200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0" name="Gráfico 9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4424" y="1695069"/>
                <a:ext cx="45720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="http://schemas.microsoft.com/office/drawing/2014/chartex">
        <mc:Choice Requires="cx">
          <p:graphicFrame>
            <p:nvGraphicFramePr>
              <p:cNvPr id="11" name="Gráfico 10"/>
              <p:cNvGraphicFramePr/>
              <p:nvPr>
                <p:extLst>
                  <p:ext uri="{D42A27DB-BD31-4B8C-83A1-F6EECF244321}">
                    <p14:modId xmlns:p14="http://schemas.microsoft.com/office/powerpoint/2010/main" val="405443595"/>
                  </p:ext>
                </p:extLst>
              </p:nvPr>
            </p:nvGraphicFramePr>
            <p:xfrm>
              <a:off x="3671117" y="4365920"/>
              <a:ext cx="4572000" cy="2571750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11" name="Gráfico 10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71117" y="4365920"/>
                <a:ext cx="4572000" cy="25717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57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69AA2E4F-E918-4AD0-9B8D-9BB5D5F2BFC9}"/>
              </a:ext>
            </a:extLst>
          </p:cNvPr>
          <p:cNvSpPr txBox="1">
            <a:spLocks/>
          </p:cNvSpPr>
          <p:nvPr/>
        </p:nvSpPr>
        <p:spPr>
          <a:xfrm>
            <a:off x="533399" y="123471"/>
            <a:ext cx="11011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b="1" dirty="0" smtClean="0">
                <a:solidFill>
                  <a:schemeClr val="tx2">
                    <a:lumMod val="7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RESULTADOS NAIVE BAYES</a:t>
            </a:r>
            <a:endParaRPr lang="es-AR" b="1" dirty="0">
              <a:solidFill>
                <a:schemeClr val="tx2">
                  <a:lumMod val="75000"/>
                </a:schemeClr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2"/>
          <a:srcRect l="8426" t="40606" r="63460" b="21366"/>
          <a:stretch/>
        </p:blipFill>
        <p:spPr>
          <a:xfrm>
            <a:off x="294820" y="1369414"/>
            <a:ext cx="4211866" cy="315593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3"/>
          <a:srcRect l="8562" t="51322" r="68935" b="20124"/>
          <a:stretch/>
        </p:blipFill>
        <p:spPr>
          <a:xfrm>
            <a:off x="4889288" y="1380931"/>
            <a:ext cx="3383325" cy="240658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4"/>
          <a:srcRect l="8338" t="55360" r="69087" b="16214"/>
          <a:stretch/>
        </p:blipFill>
        <p:spPr>
          <a:xfrm>
            <a:off x="8507909" y="1392220"/>
            <a:ext cx="3393385" cy="2395291"/>
          </a:xfrm>
          <a:prstGeom prst="rect">
            <a:avLst/>
          </a:prstGeom>
        </p:spPr>
      </p:pic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09314"/>
              </p:ext>
            </p:extLst>
          </p:nvPr>
        </p:nvGraphicFramePr>
        <p:xfrm>
          <a:off x="825953" y="4856891"/>
          <a:ext cx="3149600" cy="91440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220502555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1793146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5921116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450900643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844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s-A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precision 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5082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accuracy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7623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macro avg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7854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weighted avg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490732"/>
                  </a:ext>
                </a:extLst>
              </a:tr>
            </a:tbl>
          </a:graphicData>
        </a:graphic>
      </p:graphicFrame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275496"/>
              </p:ext>
            </p:extLst>
          </p:nvPr>
        </p:nvGraphicFramePr>
        <p:xfrm>
          <a:off x="4889288" y="4856891"/>
          <a:ext cx="3149600" cy="91440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118995722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87781659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17817771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688813629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&gt;100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7698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precision 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034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accuracy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0818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macro avg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053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weighted avg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825071"/>
                  </a:ext>
                </a:extLst>
              </a:tr>
            </a:tbl>
          </a:graphicData>
        </a:graphic>
      </p:graphicFrame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914008"/>
              </p:ext>
            </p:extLst>
          </p:nvPr>
        </p:nvGraphicFramePr>
        <p:xfrm>
          <a:off x="8629801" y="4856891"/>
          <a:ext cx="3149600" cy="91440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87401702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1049855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15588127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504254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Columna nueva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2362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s-A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precision 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3234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3474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 avg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3746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weighted avg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472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32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69AA2E4F-E918-4AD0-9B8D-9BB5D5F2BFC9}"/>
              </a:ext>
            </a:extLst>
          </p:cNvPr>
          <p:cNvSpPr txBox="1">
            <a:spLocks/>
          </p:cNvSpPr>
          <p:nvPr/>
        </p:nvSpPr>
        <p:spPr>
          <a:xfrm>
            <a:off x="533399" y="123471"/>
            <a:ext cx="11011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b="1" dirty="0" smtClean="0">
                <a:solidFill>
                  <a:schemeClr val="tx2">
                    <a:lumMod val="7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RESULTADOS REGRESIÓN LOGÍSTICA</a:t>
            </a:r>
            <a:endParaRPr lang="es-AR" b="1" dirty="0">
              <a:solidFill>
                <a:schemeClr val="tx2">
                  <a:lumMod val="75000"/>
                </a:schemeClr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/>
          <a:srcRect l="8334" t="46006" r="63289" b="15545"/>
          <a:stretch/>
        </p:blipFill>
        <p:spPr>
          <a:xfrm>
            <a:off x="296089" y="2039874"/>
            <a:ext cx="3702332" cy="278815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8637" t="57785" r="69012" b="14602"/>
          <a:stretch/>
        </p:blipFill>
        <p:spPr>
          <a:xfrm>
            <a:off x="4785720" y="2039874"/>
            <a:ext cx="2926550" cy="203370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/>
          <a:srcRect l="8259" t="55360" r="68935" b="16353"/>
          <a:stretch/>
        </p:blipFill>
        <p:spPr>
          <a:xfrm>
            <a:off x="8558626" y="2006818"/>
            <a:ext cx="2986073" cy="2083306"/>
          </a:xfrm>
          <a:prstGeom prst="rect">
            <a:avLst/>
          </a:prstGeom>
        </p:spPr>
      </p:pic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995442"/>
              </p:ext>
            </p:extLst>
          </p:nvPr>
        </p:nvGraphicFramePr>
        <p:xfrm>
          <a:off x="671576" y="5042948"/>
          <a:ext cx="3149600" cy="104394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252742888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40471644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0537608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89630265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1478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s-A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precision 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3297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accuracy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782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macro avg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6377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weighted avg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341433"/>
                  </a:ext>
                </a:extLst>
              </a:tr>
            </a:tbl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104371"/>
              </p:ext>
            </p:extLst>
          </p:nvPr>
        </p:nvGraphicFramePr>
        <p:xfrm>
          <a:off x="4521200" y="5042948"/>
          <a:ext cx="3149600" cy="104394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58185586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46347741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53496060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02773471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&gt;100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6513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s-A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precision 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7604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accuracy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6233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macro avg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7426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weighted avg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818803"/>
                  </a:ext>
                </a:extLst>
              </a:tr>
            </a:tbl>
          </a:graphicData>
        </a:graphic>
      </p:graphicFrame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5278"/>
              </p:ext>
            </p:extLst>
          </p:nvPr>
        </p:nvGraphicFramePr>
        <p:xfrm>
          <a:off x="8558626" y="5172488"/>
          <a:ext cx="3149600" cy="914400"/>
        </p:xfrm>
        <a:graphic>
          <a:graphicData uri="http://schemas.openxmlformats.org/drawingml/2006/table">
            <a:tbl>
              <a:tblPr/>
              <a:tblGrid>
                <a:gridCol w="873324">
                  <a:extLst>
                    <a:ext uri="{9D8B030D-6E8A-4147-A177-3AD203B41FA5}">
                      <a16:colId xmlns:a16="http://schemas.microsoft.com/office/drawing/2014/main" val="3137729256"/>
                    </a:ext>
                  </a:extLst>
                </a:gridCol>
                <a:gridCol w="701476">
                  <a:extLst>
                    <a:ext uri="{9D8B030D-6E8A-4147-A177-3AD203B41FA5}">
                      <a16:colId xmlns:a16="http://schemas.microsoft.com/office/drawing/2014/main" val="576597720"/>
                    </a:ext>
                  </a:extLst>
                </a:gridCol>
                <a:gridCol w="701476">
                  <a:extLst>
                    <a:ext uri="{9D8B030D-6E8A-4147-A177-3AD203B41FA5}">
                      <a16:colId xmlns:a16="http://schemas.microsoft.com/office/drawing/2014/main" val="963077476"/>
                    </a:ext>
                  </a:extLst>
                </a:gridCol>
                <a:gridCol w="873324">
                  <a:extLst>
                    <a:ext uri="{9D8B030D-6E8A-4147-A177-3AD203B41FA5}">
                      <a16:colId xmlns:a16="http://schemas.microsoft.com/office/drawing/2014/main" val="151391873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Columna nueva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8914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s-A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precision 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67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accuracy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2757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macro avg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9251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weighted avg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369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07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69AA2E4F-E918-4AD0-9B8D-9BB5D5F2BFC9}"/>
              </a:ext>
            </a:extLst>
          </p:cNvPr>
          <p:cNvSpPr txBox="1">
            <a:spLocks/>
          </p:cNvSpPr>
          <p:nvPr/>
        </p:nvSpPr>
        <p:spPr>
          <a:xfrm>
            <a:off x="533399" y="123471"/>
            <a:ext cx="11011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b="1" dirty="0" smtClean="0">
                <a:solidFill>
                  <a:schemeClr val="tx2">
                    <a:lumMod val="7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RESULTADOS REGRESIÓN LOGÍSTICA</a:t>
            </a:r>
          </a:p>
          <a:p>
            <a:r>
              <a:rPr lang="es-AR" b="1" dirty="0" smtClean="0">
                <a:solidFill>
                  <a:schemeClr val="tx2">
                    <a:lumMod val="7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(PCA + GRID)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/>
          <a:srcRect l="8486" t="55092" r="69012" b="16757"/>
          <a:stretch/>
        </p:blipFill>
        <p:spPr>
          <a:xfrm>
            <a:off x="8236983" y="1579648"/>
            <a:ext cx="3329909" cy="234326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/>
          <a:srcRect l="8410" t="48087" r="68860" b="23358"/>
          <a:stretch/>
        </p:blipFill>
        <p:spPr>
          <a:xfrm>
            <a:off x="4654543" y="1546013"/>
            <a:ext cx="3363543" cy="237690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4"/>
          <a:srcRect l="8335" t="39331" r="63479" b="22011"/>
          <a:stretch/>
        </p:blipFill>
        <p:spPr>
          <a:xfrm>
            <a:off x="350406" y="1518305"/>
            <a:ext cx="4170794" cy="3217791"/>
          </a:xfrm>
          <a:prstGeom prst="rect">
            <a:avLst/>
          </a:prstGeom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654174"/>
              </p:ext>
            </p:extLst>
          </p:nvPr>
        </p:nvGraphicFramePr>
        <p:xfrm>
          <a:off x="1000760" y="4951508"/>
          <a:ext cx="3149600" cy="104394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123595689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87873581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11786119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157678371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807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s-A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precision 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4830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accuracy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5927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macro avg    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9468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weighted avg    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631268"/>
                  </a:ext>
                </a:extLst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02757"/>
              </p:ext>
            </p:extLst>
          </p:nvPr>
        </p:nvGraphicFramePr>
        <p:xfrm>
          <a:off x="4521200" y="5015516"/>
          <a:ext cx="3149600" cy="104394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313541644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95682409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108212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572755404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&gt;100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5259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s-A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precision 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  <a:r>
                        <a:rPr lang="es-A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7703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accuracy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5571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macro avg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0,89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0,87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9415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weighted avg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0,94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384021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892850"/>
              </p:ext>
            </p:extLst>
          </p:nvPr>
        </p:nvGraphicFramePr>
        <p:xfrm>
          <a:off x="8417292" y="5031161"/>
          <a:ext cx="3149600" cy="104394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24404745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90624854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20251726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128697216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Columna nueva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6405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s-A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precision 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1337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accuracy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3760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macro avg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6367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weighted avg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193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77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69AA2E4F-E918-4AD0-9B8D-9BB5D5F2BFC9}"/>
              </a:ext>
            </a:extLst>
          </p:cNvPr>
          <p:cNvSpPr txBox="1">
            <a:spLocks/>
          </p:cNvSpPr>
          <p:nvPr/>
        </p:nvSpPr>
        <p:spPr>
          <a:xfrm>
            <a:off x="533399" y="123471"/>
            <a:ext cx="11011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b="1" dirty="0" smtClean="0">
                <a:solidFill>
                  <a:schemeClr val="tx2">
                    <a:lumMod val="75000"/>
                  </a:schemeClr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RESULTADOS KNN</a:t>
            </a:r>
          </a:p>
          <a:p>
            <a:endParaRPr lang="es-AR" b="1" dirty="0" smtClean="0">
              <a:solidFill>
                <a:schemeClr val="tx2">
                  <a:lumMod val="75000"/>
                </a:schemeClr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pic>
        <p:nvPicPr>
          <p:cNvPr id="9" name="Imagen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"/>
          <a:stretch/>
        </p:blipFill>
        <p:spPr bwMode="auto">
          <a:xfrm>
            <a:off x="238708" y="961674"/>
            <a:ext cx="4132217" cy="322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786" y="961674"/>
            <a:ext cx="3338649" cy="234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/>
          <a:srcRect l="8367" t="51435" r="68866" b="20202"/>
          <a:stretch/>
        </p:blipFill>
        <p:spPr>
          <a:xfrm>
            <a:off x="8631935" y="961674"/>
            <a:ext cx="3467623" cy="2430012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372997"/>
              </p:ext>
            </p:extLst>
          </p:nvPr>
        </p:nvGraphicFramePr>
        <p:xfrm>
          <a:off x="730016" y="4564849"/>
          <a:ext cx="3149600" cy="91440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428574938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8730134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77289913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48807169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1315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s-A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precision 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7356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accuracy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246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macro avg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1331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weighted avg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839595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486005"/>
              </p:ext>
            </p:extLst>
          </p:nvPr>
        </p:nvGraphicFramePr>
        <p:xfrm>
          <a:off x="4658360" y="4564849"/>
          <a:ext cx="3149600" cy="91440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337377399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7587261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2989209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75682670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&gt;100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883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s-A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precision 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9215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accuracy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4774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macro avg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641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weighted avg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51630"/>
                  </a:ext>
                </a:extLst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61068"/>
              </p:ext>
            </p:extLst>
          </p:nvPr>
        </p:nvGraphicFramePr>
        <p:xfrm>
          <a:off x="8790946" y="4641374"/>
          <a:ext cx="3149600" cy="91440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165827384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33541489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64435364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130651353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Columna nueva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253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s-A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precision 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f1-score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5938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0" i="0" u="none" strike="noStrike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accuracy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8081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macro avg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3609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ar(--jp-code-font-family)"/>
                        </a:rPr>
                        <a:t>weighted avg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313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12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2327</TotalTime>
  <Words>829</Words>
  <Application>Microsoft Office PowerPoint</Application>
  <PresentationFormat>Panorámica</PresentationFormat>
  <Paragraphs>545</Paragraphs>
  <Slides>13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GT Walsheim</vt:lpstr>
      <vt:lpstr>Source Sans Pro</vt:lpstr>
      <vt:lpstr>Source Sans Pro Black</vt:lpstr>
      <vt:lpstr>Var(--jp-code-font-family)</vt:lpstr>
      <vt:lpstr>Wingdings</vt:lpstr>
      <vt:lpstr>Tema de Office</vt:lpstr>
      <vt:lpstr>DESAFÍO CLASIFICACIÓN DE CLIMAS EN EL  AEROPUERTO ADOLFO SUÁREZ  MADRID-BARAJAS</vt:lpstr>
      <vt:lpstr>OBJETIVO</vt:lpstr>
      <vt:lpstr>ANALISIS</vt:lpstr>
      <vt:lpstr>BASE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DESAFÍO PROPERATI</dc:title>
  <dc:creator>Hernan Sanchez</dc:creator>
  <cp:lastModifiedBy>Patricio Daniel</cp:lastModifiedBy>
  <cp:revision>99</cp:revision>
  <dcterms:created xsi:type="dcterms:W3CDTF">2020-12-21T22:31:12Z</dcterms:created>
  <dcterms:modified xsi:type="dcterms:W3CDTF">2021-03-08T19:03:26Z</dcterms:modified>
</cp:coreProperties>
</file>