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0" r:id="rId4"/>
    <p:sldId id="295" r:id="rId5"/>
    <p:sldId id="273" r:id="rId6"/>
    <p:sldId id="288" r:id="rId7"/>
    <p:sldId id="275" r:id="rId8"/>
    <p:sldId id="289" r:id="rId9"/>
    <p:sldId id="277" r:id="rId10"/>
    <p:sldId id="293" r:id="rId11"/>
    <p:sldId id="290" r:id="rId12"/>
    <p:sldId id="291" r:id="rId13"/>
    <p:sldId id="292" r:id="rId14"/>
    <p:sldId id="287" r:id="rId15"/>
    <p:sldId id="294" r:id="rId16"/>
    <p:sldId id="297"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53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pato-\Desktop\PDG\Facultad\Data%20Scientist\Contenido\ds_blend_students_2020\Desafios\2_Clasificacion\Data\grafs.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pato-\Desktop\PDG\Facultad\Data%20Scientist\Contenido\ds_blend_students_2020\Desafios\2_Clasificacion\Data\grafs.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pato-\Desktop\PDG\Facultad\Data%20Scientist\Contenido\ds_blend_students_2020\Desafios\2_Clasificacion\Data\grafs.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pato-\Desktop\PDG\Facultad\Data%20Scientist\Contenido\ds_blend_students_2020\Desafios\2_Clasificacion\Data\grafs.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pato-\Desktop\PDG\Facultad\Data%20Scientist\Contenido\ds_blend_students_2020\Desafios\2_Clasificacion\Data\grafs.xlsx"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pato-\Desktop\PDG\Facultad\Data%20Scientist\Contenido\ds_blend_students_2020\Desafios\2_Clasificacion\Data\graf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sz="1800" dirty="0"/>
              <a:t>Datos Completos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bar"/>
        <c:grouping val="stacked"/>
        <c:varyColors val="0"/>
        <c:ser>
          <c:idx val="0"/>
          <c:order val="0"/>
          <c:tx>
            <c:strRef>
              <c:f>Hoja1!$B$1</c:f>
              <c:strCache>
                <c:ptCount val="1"/>
                <c:pt idx="0">
                  <c:v>Faltante</c:v>
                </c:pt>
              </c:strCache>
            </c:strRef>
          </c:tx>
          <c:spPr>
            <a:solidFill>
              <a:schemeClr val="accent2"/>
            </a:solidFill>
            <a:ln>
              <a:noFill/>
            </a:ln>
            <a:effectLst/>
          </c:spPr>
          <c:invertIfNegative val="0"/>
          <c:cat>
            <c:strRef>
              <c:f>Hoja1!$A$2:$A$24</c:f>
              <c:strCache>
                <c:ptCount val="23"/>
                <c:pt idx="0">
                  <c:v>Events</c:v>
                </c:pt>
                <c:pt idx="1">
                  <c:v>Max Gust SpeedKm/h</c:v>
                </c:pt>
                <c:pt idx="2">
                  <c:v>CloudCover</c:v>
                </c:pt>
                <c:pt idx="3">
                  <c:v>Max VisibilityKm</c:v>
                </c:pt>
                <c:pt idx="4">
                  <c:v>Mean VisibilityKm</c:v>
                </c:pt>
                <c:pt idx="5">
                  <c:v>Min VisibilitykM</c:v>
                </c:pt>
                <c:pt idx="6">
                  <c:v>Mean TemperatureC</c:v>
                </c:pt>
                <c:pt idx="7">
                  <c:v>Max TemperatureC</c:v>
                </c:pt>
                <c:pt idx="8">
                  <c:v>Min TemperatureC</c:v>
                </c:pt>
                <c:pt idx="9">
                  <c:v>Dew PointC</c:v>
                </c:pt>
                <c:pt idx="10">
                  <c:v>MeanDew PointC</c:v>
                </c:pt>
                <c:pt idx="11">
                  <c:v>Min DewpointC</c:v>
                </c:pt>
                <c:pt idx="12">
                  <c:v>Max Humidity</c:v>
                </c:pt>
                <c:pt idx="13">
                  <c:v>Mean Humidity</c:v>
                </c:pt>
                <c:pt idx="14">
                  <c:v>Min Humidity</c:v>
                </c:pt>
                <c:pt idx="15">
                  <c:v>CET</c:v>
                </c:pt>
                <c:pt idx="16">
                  <c:v>Max Sea Level PressurehPa</c:v>
                </c:pt>
                <c:pt idx="17">
                  <c:v>Mean Sea Level PressurehPa</c:v>
                </c:pt>
                <c:pt idx="18">
                  <c:v>Min Sea Level PressurehPa</c:v>
                </c:pt>
                <c:pt idx="19">
                  <c:v>Max Wind SpeedKm/h</c:v>
                </c:pt>
                <c:pt idx="20">
                  <c:v>Mean Wind SpeedKm/h</c:v>
                </c:pt>
                <c:pt idx="21">
                  <c:v>Precipitationmm</c:v>
                </c:pt>
                <c:pt idx="22">
                  <c:v>WindDirDegrees</c:v>
                </c:pt>
              </c:strCache>
            </c:strRef>
          </c:cat>
          <c:val>
            <c:numRef>
              <c:f>Hoja1!$B$2:$B$24</c:f>
              <c:numCache>
                <c:formatCode>0.000</c:formatCode>
                <c:ptCount val="23"/>
                <c:pt idx="0">
                  <c:v>0.73605401999999998</c:v>
                </c:pt>
                <c:pt idx="1">
                  <c:v>0.48532002000000002</c:v>
                </c:pt>
                <c:pt idx="2">
                  <c:v>0.20140928</c:v>
                </c:pt>
                <c:pt idx="3">
                  <c:v>0.13799178000000001</c:v>
                </c:pt>
                <c:pt idx="4">
                  <c:v>0.13799178000000001</c:v>
                </c:pt>
                <c:pt idx="5">
                  <c:v>0.13799178000000001</c:v>
                </c:pt>
                <c:pt idx="6">
                  <c:v>4.4040000000000003E-2</c:v>
                </c:pt>
                <c:pt idx="7">
                  <c:v>2.9360000000000001E-2</c:v>
                </c:pt>
                <c:pt idx="8">
                  <c:v>2.9360000000000001E-2</c:v>
                </c:pt>
                <c:pt idx="9">
                  <c:v>2.9360000000000001E-2</c:v>
                </c:pt>
                <c:pt idx="10">
                  <c:v>2.9360000000000001E-2</c:v>
                </c:pt>
                <c:pt idx="11">
                  <c:v>2.9360000000000001E-2</c:v>
                </c:pt>
                <c:pt idx="12">
                  <c:v>2.9360000000000001E-2</c:v>
                </c:pt>
                <c:pt idx="13">
                  <c:v>2.9360000000000001E-2</c:v>
                </c:pt>
                <c:pt idx="14">
                  <c:v>2.9360000000000001E-2</c:v>
                </c:pt>
                <c:pt idx="15">
                  <c:v>0</c:v>
                </c:pt>
                <c:pt idx="16">
                  <c:v>0</c:v>
                </c:pt>
                <c:pt idx="17">
                  <c:v>0</c:v>
                </c:pt>
                <c:pt idx="18">
                  <c:v>0</c:v>
                </c:pt>
                <c:pt idx="19">
                  <c:v>0</c:v>
                </c:pt>
                <c:pt idx="20">
                  <c:v>0</c:v>
                </c:pt>
                <c:pt idx="21">
                  <c:v>0</c:v>
                </c:pt>
                <c:pt idx="22">
                  <c:v>0</c:v>
                </c:pt>
              </c:numCache>
            </c:numRef>
          </c:val>
          <c:extLst>
            <c:ext xmlns:c16="http://schemas.microsoft.com/office/drawing/2014/chart" uri="{C3380CC4-5D6E-409C-BE32-E72D297353CC}">
              <c16:uniqueId val="{00000000-5B99-4804-8E45-B05541B4F1CD}"/>
            </c:ext>
          </c:extLst>
        </c:ser>
        <c:ser>
          <c:idx val="1"/>
          <c:order val="1"/>
          <c:tx>
            <c:strRef>
              <c:f>Hoja1!$C$1</c:f>
              <c:strCache>
                <c:ptCount val="1"/>
                <c:pt idx="0">
                  <c:v>Completo</c:v>
                </c:pt>
              </c:strCache>
            </c:strRef>
          </c:tx>
          <c:spPr>
            <a:solidFill>
              <a:schemeClr val="accent1"/>
            </a:solidFill>
            <a:ln>
              <a:noFill/>
            </a:ln>
            <a:effectLst/>
          </c:spPr>
          <c:invertIfNegative val="0"/>
          <c:cat>
            <c:strRef>
              <c:f>Hoja1!$A$2:$A$24</c:f>
              <c:strCache>
                <c:ptCount val="23"/>
                <c:pt idx="0">
                  <c:v>Events</c:v>
                </c:pt>
                <c:pt idx="1">
                  <c:v>Max Gust SpeedKm/h</c:v>
                </c:pt>
                <c:pt idx="2">
                  <c:v>CloudCover</c:v>
                </c:pt>
                <c:pt idx="3">
                  <c:v>Max VisibilityKm</c:v>
                </c:pt>
                <c:pt idx="4">
                  <c:v>Mean VisibilityKm</c:v>
                </c:pt>
                <c:pt idx="5">
                  <c:v>Min VisibilitykM</c:v>
                </c:pt>
                <c:pt idx="6">
                  <c:v>Mean TemperatureC</c:v>
                </c:pt>
                <c:pt idx="7">
                  <c:v>Max TemperatureC</c:v>
                </c:pt>
                <c:pt idx="8">
                  <c:v>Min TemperatureC</c:v>
                </c:pt>
                <c:pt idx="9">
                  <c:v>Dew PointC</c:v>
                </c:pt>
                <c:pt idx="10">
                  <c:v>MeanDew PointC</c:v>
                </c:pt>
                <c:pt idx="11">
                  <c:v>Min DewpointC</c:v>
                </c:pt>
                <c:pt idx="12">
                  <c:v>Max Humidity</c:v>
                </c:pt>
                <c:pt idx="13">
                  <c:v>Mean Humidity</c:v>
                </c:pt>
                <c:pt idx="14">
                  <c:v>Min Humidity</c:v>
                </c:pt>
                <c:pt idx="15">
                  <c:v>CET</c:v>
                </c:pt>
                <c:pt idx="16">
                  <c:v>Max Sea Level PressurehPa</c:v>
                </c:pt>
                <c:pt idx="17">
                  <c:v>Mean Sea Level PressurehPa</c:v>
                </c:pt>
                <c:pt idx="18">
                  <c:v>Min Sea Level PressurehPa</c:v>
                </c:pt>
                <c:pt idx="19">
                  <c:v>Max Wind SpeedKm/h</c:v>
                </c:pt>
                <c:pt idx="20">
                  <c:v>Mean Wind SpeedKm/h</c:v>
                </c:pt>
                <c:pt idx="21">
                  <c:v>Precipitationmm</c:v>
                </c:pt>
                <c:pt idx="22">
                  <c:v>WindDirDegrees</c:v>
                </c:pt>
              </c:strCache>
            </c:strRef>
          </c:cat>
          <c:val>
            <c:numRef>
              <c:f>Hoja1!$C$2:$C$24</c:f>
              <c:numCache>
                <c:formatCode>0.000</c:formatCode>
                <c:ptCount val="23"/>
                <c:pt idx="0">
                  <c:v>0.26394598000000002</c:v>
                </c:pt>
                <c:pt idx="1">
                  <c:v>0.51467997999999993</c:v>
                </c:pt>
                <c:pt idx="2">
                  <c:v>0.79859071999999998</c:v>
                </c:pt>
                <c:pt idx="3">
                  <c:v>0.86200821999999999</c:v>
                </c:pt>
                <c:pt idx="4">
                  <c:v>0.86200821999999999</c:v>
                </c:pt>
                <c:pt idx="5">
                  <c:v>0.86200821999999999</c:v>
                </c:pt>
                <c:pt idx="6">
                  <c:v>0.95596000000000003</c:v>
                </c:pt>
                <c:pt idx="7">
                  <c:v>0.97063999999999995</c:v>
                </c:pt>
                <c:pt idx="8">
                  <c:v>0.97063999999999995</c:v>
                </c:pt>
                <c:pt idx="9">
                  <c:v>0.97063999999999995</c:v>
                </c:pt>
                <c:pt idx="10">
                  <c:v>0.97063999999999995</c:v>
                </c:pt>
                <c:pt idx="11">
                  <c:v>0.97063999999999995</c:v>
                </c:pt>
                <c:pt idx="12">
                  <c:v>0.97063999999999995</c:v>
                </c:pt>
                <c:pt idx="13">
                  <c:v>0.97063999999999995</c:v>
                </c:pt>
                <c:pt idx="14">
                  <c:v>0.97063999999999995</c:v>
                </c:pt>
                <c:pt idx="15">
                  <c:v>1</c:v>
                </c:pt>
                <c:pt idx="16">
                  <c:v>1</c:v>
                </c:pt>
                <c:pt idx="17">
                  <c:v>1</c:v>
                </c:pt>
                <c:pt idx="18">
                  <c:v>1</c:v>
                </c:pt>
                <c:pt idx="19">
                  <c:v>1</c:v>
                </c:pt>
                <c:pt idx="20">
                  <c:v>1</c:v>
                </c:pt>
                <c:pt idx="21">
                  <c:v>1</c:v>
                </c:pt>
                <c:pt idx="22">
                  <c:v>1</c:v>
                </c:pt>
              </c:numCache>
            </c:numRef>
          </c:val>
          <c:extLst>
            <c:ext xmlns:c16="http://schemas.microsoft.com/office/drawing/2014/chart" uri="{C3380CC4-5D6E-409C-BE32-E72D297353CC}">
              <c16:uniqueId val="{00000001-5B99-4804-8E45-B05541B4F1CD}"/>
            </c:ext>
          </c:extLst>
        </c:ser>
        <c:dLbls>
          <c:showLegendKey val="0"/>
          <c:showVal val="0"/>
          <c:showCatName val="0"/>
          <c:showSerName val="0"/>
          <c:showPercent val="0"/>
          <c:showBubbleSize val="0"/>
        </c:dLbls>
        <c:gapWidth val="150"/>
        <c:overlap val="100"/>
        <c:axId val="105723775"/>
        <c:axId val="105728351"/>
      </c:barChart>
      <c:catAx>
        <c:axId val="1057237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05728351"/>
        <c:crosses val="autoZero"/>
        <c:auto val="1"/>
        <c:lblAlgn val="ctr"/>
        <c:lblOffset val="100"/>
        <c:noMultiLvlLbl val="0"/>
      </c:catAx>
      <c:valAx>
        <c:axId val="105728351"/>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05723775"/>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AR"/>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sz="1800" dirty="0"/>
              <a:t>Datos Completos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bar"/>
        <c:grouping val="stacked"/>
        <c:varyColors val="0"/>
        <c:ser>
          <c:idx val="0"/>
          <c:order val="0"/>
          <c:tx>
            <c:strRef>
              <c:f>Hoja1!$B$1</c:f>
              <c:strCache>
                <c:ptCount val="1"/>
                <c:pt idx="0">
                  <c:v>Faltante</c:v>
                </c:pt>
              </c:strCache>
            </c:strRef>
          </c:tx>
          <c:spPr>
            <a:solidFill>
              <a:schemeClr val="accent2"/>
            </a:solidFill>
            <a:ln>
              <a:noFill/>
            </a:ln>
            <a:effectLst/>
          </c:spPr>
          <c:invertIfNegative val="0"/>
          <c:cat>
            <c:strRef>
              <c:f>Hoja1!$A$2:$A$24</c:f>
              <c:strCache>
                <c:ptCount val="23"/>
                <c:pt idx="0">
                  <c:v>Events</c:v>
                </c:pt>
                <c:pt idx="1">
                  <c:v>Max Gust SpeedKm/h</c:v>
                </c:pt>
                <c:pt idx="2">
                  <c:v>CloudCover</c:v>
                </c:pt>
                <c:pt idx="3">
                  <c:v>Max VisibilityKm</c:v>
                </c:pt>
                <c:pt idx="4">
                  <c:v>Mean VisibilityKm</c:v>
                </c:pt>
                <c:pt idx="5">
                  <c:v>Min VisibilitykM</c:v>
                </c:pt>
                <c:pt idx="6">
                  <c:v>Mean TemperatureC</c:v>
                </c:pt>
                <c:pt idx="7">
                  <c:v>Max TemperatureC</c:v>
                </c:pt>
                <c:pt idx="8">
                  <c:v>Min TemperatureC</c:v>
                </c:pt>
                <c:pt idx="9">
                  <c:v>Dew PointC</c:v>
                </c:pt>
                <c:pt idx="10">
                  <c:v>MeanDew PointC</c:v>
                </c:pt>
                <c:pt idx="11">
                  <c:v>Min DewpointC</c:v>
                </c:pt>
                <c:pt idx="12">
                  <c:v>Max Humidity</c:v>
                </c:pt>
                <c:pt idx="13">
                  <c:v>Mean Humidity</c:v>
                </c:pt>
                <c:pt idx="14">
                  <c:v>Min Humidity</c:v>
                </c:pt>
                <c:pt idx="15">
                  <c:v>CET</c:v>
                </c:pt>
                <c:pt idx="16">
                  <c:v>Max Sea Level PressurehPa</c:v>
                </c:pt>
                <c:pt idx="17">
                  <c:v>Mean Sea Level PressurehPa</c:v>
                </c:pt>
                <c:pt idx="18">
                  <c:v>Min Sea Level PressurehPa</c:v>
                </c:pt>
                <c:pt idx="19">
                  <c:v>Max Wind SpeedKm/h</c:v>
                </c:pt>
                <c:pt idx="20">
                  <c:v>Mean Wind SpeedKm/h</c:v>
                </c:pt>
                <c:pt idx="21">
                  <c:v>Precipitationmm</c:v>
                </c:pt>
                <c:pt idx="22">
                  <c:v>WindDirDegrees</c:v>
                </c:pt>
              </c:strCache>
            </c:strRef>
          </c:cat>
          <c:val>
            <c:numRef>
              <c:f>Hoja1!$B$2:$B$24</c:f>
              <c:numCache>
                <c:formatCode>0.000</c:formatCode>
                <c:ptCount val="23"/>
                <c:pt idx="0">
                  <c:v>0.73605401999999998</c:v>
                </c:pt>
                <c:pt idx="1">
                  <c:v>0.48532002000000002</c:v>
                </c:pt>
                <c:pt idx="2">
                  <c:v>0.20140928</c:v>
                </c:pt>
                <c:pt idx="3">
                  <c:v>0.13799178000000001</c:v>
                </c:pt>
                <c:pt idx="4">
                  <c:v>0.13799178000000001</c:v>
                </c:pt>
                <c:pt idx="5">
                  <c:v>0.13799178000000001</c:v>
                </c:pt>
                <c:pt idx="6">
                  <c:v>4.4040000000000003E-2</c:v>
                </c:pt>
                <c:pt idx="7">
                  <c:v>2.9360000000000001E-2</c:v>
                </c:pt>
                <c:pt idx="8">
                  <c:v>2.9360000000000001E-2</c:v>
                </c:pt>
                <c:pt idx="9">
                  <c:v>2.9360000000000001E-2</c:v>
                </c:pt>
                <c:pt idx="10">
                  <c:v>2.9360000000000001E-2</c:v>
                </c:pt>
                <c:pt idx="11">
                  <c:v>2.9360000000000001E-2</c:v>
                </c:pt>
                <c:pt idx="12">
                  <c:v>2.9360000000000001E-2</c:v>
                </c:pt>
                <c:pt idx="13">
                  <c:v>2.9360000000000001E-2</c:v>
                </c:pt>
                <c:pt idx="14">
                  <c:v>2.9360000000000001E-2</c:v>
                </c:pt>
                <c:pt idx="15">
                  <c:v>0</c:v>
                </c:pt>
                <c:pt idx="16">
                  <c:v>0</c:v>
                </c:pt>
                <c:pt idx="17">
                  <c:v>0</c:v>
                </c:pt>
                <c:pt idx="18">
                  <c:v>0</c:v>
                </c:pt>
                <c:pt idx="19">
                  <c:v>0</c:v>
                </c:pt>
                <c:pt idx="20">
                  <c:v>0</c:v>
                </c:pt>
                <c:pt idx="21">
                  <c:v>0</c:v>
                </c:pt>
                <c:pt idx="22">
                  <c:v>0</c:v>
                </c:pt>
              </c:numCache>
            </c:numRef>
          </c:val>
          <c:extLst>
            <c:ext xmlns:c16="http://schemas.microsoft.com/office/drawing/2014/chart" uri="{C3380CC4-5D6E-409C-BE32-E72D297353CC}">
              <c16:uniqueId val="{00000000-5B99-4804-8E45-B05541B4F1CD}"/>
            </c:ext>
          </c:extLst>
        </c:ser>
        <c:ser>
          <c:idx val="1"/>
          <c:order val="1"/>
          <c:tx>
            <c:strRef>
              <c:f>Hoja1!$C$1</c:f>
              <c:strCache>
                <c:ptCount val="1"/>
                <c:pt idx="0">
                  <c:v>Completo</c:v>
                </c:pt>
              </c:strCache>
            </c:strRef>
          </c:tx>
          <c:spPr>
            <a:solidFill>
              <a:schemeClr val="accent1"/>
            </a:solidFill>
            <a:ln>
              <a:noFill/>
            </a:ln>
            <a:effectLst/>
          </c:spPr>
          <c:invertIfNegative val="0"/>
          <c:cat>
            <c:strRef>
              <c:f>Hoja1!$A$2:$A$24</c:f>
              <c:strCache>
                <c:ptCount val="23"/>
                <c:pt idx="0">
                  <c:v>Events</c:v>
                </c:pt>
                <c:pt idx="1">
                  <c:v>Max Gust SpeedKm/h</c:v>
                </c:pt>
                <c:pt idx="2">
                  <c:v>CloudCover</c:v>
                </c:pt>
                <c:pt idx="3">
                  <c:v>Max VisibilityKm</c:v>
                </c:pt>
                <c:pt idx="4">
                  <c:v>Mean VisibilityKm</c:v>
                </c:pt>
                <c:pt idx="5">
                  <c:v>Min VisibilitykM</c:v>
                </c:pt>
                <c:pt idx="6">
                  <c:v>Mean TemperatureC</c:v>
                </c:pt>
                <c:pt idx="7">
                  <c:v>Max TemperatureC</c:v>
                </c:pt>
                <c:pt idx="8">
                  <c:v>Min TemperatureC</c:v>
                </c:pt>
                <c:pt idx="9">
                  <c:v>Dew PointC</c:v>
                </c:pt>
                <c:pt idx="10">
                  <c:v>MeanDew PointC</c:v>
                </c:pt>
                <c:pt idx="11">
                  <c:v>Min DewpointC</c:v>
                </c:pt>
                <c:pt idx="12">
                  <c:v>Max Humidity</c:v>
                </c:pt>
                <c:pt idx="13">
                  <c:v>Mean Humidity</c:v>
                </c:pt>
                <c:pt idx="14">
                  <c:v>Min Humidity</c:v>
                </c:pt>
                <c:pt idx="15">
                  <c:v>CET</c:v>
                </c:pt>
                <c:pt idx="16">
                  <c:v>Max Sea Level PressurehPa</c:v>
                </c:pt>
                <c:pt idx="17">
                  <c:v>Mean Sea Level PressurehPa</c:v>
                </c:pt>
                <c:pt idx="18">
                  <c:v>Min Sea Level PressurehPa</c:v>
                </c:pt>
                <c:pt idx="19">
                  <c:v>Max Wind SpeedKm/h</c:v>
                </c:pt>
                <c:pt idx="20">
                  <c:v>Mean Wind SpeedKm/h</c:v>
                </c:pt>
                <c:pt idx="21">
                  <c:v>Precipitationmm</c:v>
                </c:pt>
                <c:pt idx="22">
                  <c:v>WindDirDegrees</c:v>
                </c:pt>
              </c:strCache>
            </c:strRef>
          </c:cat>
          <c:val>
            <c:numRef>
              <c:f>Hoja1!$C$2:$C$24</c:f>
              <c:numCache>
                <c:formatCode>0.000</c:formatCode>
                <c:ptCount val="23"/>
                <c:pt idx="0">
                  <c:v>0.26394598000000002</c:v>
                </c:pt>
                <c:pt idx="1">
                  <c:v>0.51467997999999993</c:v>
                </c:pt>
                <c:pt idx="2">
                  <c:v>0.79859071999999998</c:v>
                </c:pt>
                <c:pt idx="3">
                  <c:v>0.86200821999999999</c:v>
                </c:pt>
                <c:pt idx="4">
                  <c:v>0.86200821999999999</c:v>
                </c:pt>
                <c:pt idx="5">
                  <c:v>0.86200821999999999</c:v>
                </c:pt>
                <c:pt idx="6">
                  <c:v>0.95596000000000003</c:v>
                </c:pt>
                <c:pt idx="7">
                  <c:v>0.97063999999999995</c:v>
                </c:pt>
                <c:pt idx="8">
                  <c:v>0.97063999999999995</c:v>
                </c:pt>
                <c:pt idx="9">
                  <c:v>0.97063999999999995</c:v>
                </c:pt>
                <c:pt idx="10">
                  <c:v>0.97063999999999995</c:v>
                </c:pt>
                <c:pt idx="11">
                  <c:v>0.97063999999999995</c:v>
                </c:pt>
                <c:pt idx="12">
                  <c:v>0.97063999999999995</c:v>
                </c:pt>
                <c:pt idx="13">
                  <c:v>0.97063999999999995</c:v>
                </c:pt>
                <c:pt idx="14">
                  <c:v>0.97063999999999995</c:v>
                </c:pt>
                <c:pt idx="15">
                  <c:v>1</c:v>
                </c:pt>
                <c:pt idx="16">
                  <c:v>1</c:v>
                </c:pt>
                <c:pt idx="17">
                  <c:v>1</c:v>
                </c:pt>
                <c:pt idx="18">
                  <c:v>1</c:v>
                </c:pt>
                <c:pt idx="19">
                  <c:v>1</c:v>
                </c:pt>
                <c:pt idx="20">
                  <c:v>1</c:v>
                </c:pt>
                <c:pt idx="21">
                  <c:v>1</c:v>
                </c:pt>
                <c:pt idx="22">
                  <c:v>1</c:v>
                </c:pt>
              </c:numCache>
            </c:numRef>
          </c:val>
          <c:extLst>
            <c:ext xmlns:c16="http://schemas.microsoft.com/office/drawing/2014/chart" uri="{C3380CC4-5D6E-409C-BE32-E72D297353CC}">
              <c16:uniqueId val="{00000001-5B99-4804-8E45-B05541B4F1CD}"/>
            </c:ext>
          </c:extLst>
        </c:ser>
        <c:dLbls>
          <c:showLegendKey val="0"/>
          <c:showVal val="0"/>
          <c:showCatName val="0"/>
          <c:showSerName val="0"/>
          <c:showPercent val="0"/>
          <c:showBubbleSize val="0"/>
        </c:dLbls>
        <c:gapWidth val="150"/>
        <c:overlap val="100"/>
        <c:axId val="105723775"/>
        <c:axId val="105728351"/>
      </c:barChart>
      <c:catAx>
        <c:axId val="10572377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05728351"/>
        <c:crosses val="autoZero"/>
        <c:auto val="1"/>
        <c:lblAlgn val="ctr"/>
        <c:lblOffset val="100"/>
        <c:noMultiLvlLbl val="0"/>
      </c:catAx>
      <c:valAx>
        <c:axId val="105728351"/>
        <c:scaling>
          <c:orientation val="minMax"/>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05723775"/>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AR"/>
          </a:p>
        </c:txPr>
      </c:legendEntry>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Hoja2!$A$18:$A$20</cx:f>
        <cx:lvl ptCount="3">
          <cx:pt idx="0">Sunny</cx:pt>
          <cx:pt idx="1">Rain</cx:pt>
          <cx:pt idx="2">Fog</cx:pt>
        </cx:lvl>
      </cx:strDim>
      <cx:numDim type="val">
        <cx:f>Hoja2!$B$18:$B$20</cx:f>
        <cx:lvl ptCount="3" formatCode="General">
          <cx:pt idx="0">0.6219655903841621</cx:pt>
          <cx:pt idx="1">0.32689135045958051</cx:pt>
          <cx:pt idx="2">0.051143059156257366</cx:pt>
        </cx:lvl>
      </cx:numDim>
    </cx:data>
  </cx:chartData>
  <cx:chart>
    <cx:title pos="t" align="ctr" overlay="0">
      <cx:tx>
        <cx:rich>
          <a:bodyPr spcFirstLastPara="1" vertOverflow="ellipsis" wrap="square" lIns="0" tIns="0" rIns="0" bIns="0" anchor="ctr" anchorCtr="1"/>
          <a:lstStyle/>
          <a:p>
            <a:pPr algn="ctr">
              <a:defRPr/>
            </a:pPr>
            <a:r>
              <a:rPr lang="es-AR"/>
              <a:t>Eventos &gt;100</a:t>
            </a:r>
          </a:p>
        </cx:rich>
      </cx:tx>
    </cx:title>
    <cx:plotArea>
      <cx:plotAreaRegion>
        <cx:series layoutId="clusteredColumn" uniqueId="{99F17C30-C7CB-4750-BFFB-8FA31839E6C1}">
          <cx:tx>
            <cx:txData>
              <cx:f>Hoja2!$B$17</cx:f>
              <cx:v>Observaciones </cx:v>
            </cx:txData>
          </cx:tx>
          <cx:dataId val="0"/>
          <cx:layoutPr>
            <cx:aggregation/>
          </cx:layoutPr>
          <cx:axisId val="1"/>
        </cx:series>
        <cx:series layoutId="paretoLine" ownerIdx="0" uniqueId="{F612935A-AB2A-4E81-9703-1E58991F3D07}">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Hoja2!$A$2:$A$8</cx:f>
        <cx:lvl ptCount="7">
          <cx:pt idx="0">Sunny</cx:pt>
          <cx:pt idx="1">Rain</cx:pt>
          <cx:pt idx="2">Fog</cx:pt>
          <cx:pt idx="3">Fog-Rain</cx:pt>
          <cx:pt idx="4">Thunderstorm</cx:pt>
          <cx:pt idx="5">Rain-Snow</cx:pt>
          <cx:pt idx="6">Snow</cx:pt>
        </cx:lvl>
      </cx:strDim>
      <cx:numDim type="val">
        <cx:f>Hoja2!$B$2:$B$8</cx:f>
        <cx:lvl ptCount="7" formatCode="General">
          <cx:pt idx="0">0.59922797456857402</cx:pt>
          <cx:pt idx="1">0.31494096276112626</cx:pt>
          <cx:pt idx="2">0.049273387829246139</cx:pt>
          <cx:pt idx="3">0.015667574931880108</cx:pt>
          <cx:pt idx="4">0.010217983651226158</cx:pt>
          <cx:pt idx="5">0.0074931880108991822</cx:pt>
          <cx:pt idx="6">0.0031789282470481382</cx:pt>
        </cx:lvl>
      </cx:numDim>
    </cx:data>
  </cx:chartData>
  <cx:chart>
    <cx:title pos="t" align="ctr" overlay="0">
      <cx:tx>
        <cx:rich>
          <a:bodyPr spcFirstLastPara="1" vertOverflow="ellipsis" wrap="square" lIns="0" tIns="0" rIns="0" bIns="0" anchor="ctr" anchorCtr="1"/>
          <a:lstStyle/>
          <a:p>
            <a:pPr algn="ctr">
              <a:defRPr/>
            </a:pPr>
            <a:r>
              <a:rPr lang="es-AR"/>
              <a:t>Eventos &gt;10</a:t>
            </a:r>
          </a:p>
        </cx:rich>
      </cx:tx>
    </cx:title>
    <cx:plotArea>
      <cx:plotAreaRegion>
        <cx:series layoutId="clusteredColumn" uniqueId="{19EB3DC5-CB35-43FE-BE4B-1E5252CA215C}">
          <cx:tx>
            <cx:txData>
              <cx:f>Hoja2!$B$1</cx:f>
              <cx:v>Observaciones </cx:v>
            </cx:txData>
          </cx:tx>
          <cx:dataId val="0"/>
          <cx:layoutPr>
            <cx:aggregation/>
          </cx:layoutPr>
          <cx:axisId val="1"/>
        </cx:series>
        <cx:series layoutId="paretoLine" ownerIdx="0" uniqueId="{F315AD5E-0585-4D5B-841B-1165D85BCA2C}">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Hoja2!$A$38:$A$39</cx:f>
        <cx:lvl ptCount="2">
          <cx:pt idx="0">Buen Clima</cx:pt>
          <cx:pt idx="1">Mal Clima</cx:pt>
        </cx:lvl>
      </cx:strDim>
      <cx:numDim type="val">
        <cx:f>Hoja2!$B$38:$B$39</cx:f>
        <cx:lvl ptCount="2" formatCode="General">
          <cx:pt idx="0">0.59692377290205834</cx:pt>
          <cx:pt idx="1">0.40307622709794166</cx:pt>
        </cx:lvl>
      </cx:numDim>
    </cx:data>
  </cx:chartData>
  <cx:chart>
    <cx:title pos="t" align="ctr" overlay="0">
      <cx:tx>
        <cx:rich>
          <a:bodyPr spcFirstLastPara="1" vertOverflow="ellipsis" wrap="square" lIns="0" tIns="0" rIns="0" bIns="0" anchor="ctr" anchorCtr="1"/>
          <a:lstStyle/>
          <a:p>
            <a:pPr algn="ctr">
              <a:defRPr/>
            </a:pPr>
            <a:r>
              <a:rPr lang="es-AR"/>
              <a:t>Nueva Columna</a:t>
            </a:r>
          </a:p>
        </cx:rich>
      </cx:tx>
    </cx:title>
    <cx:plotArea>
      <cx:plotAreaRegion>
        <cx:series layoutId="clusteredColumn" uniqueId="{7B80AADE-06EF-4AB2-BFE1-2424D76DFA93}">
          <cx:tx>
            <cx:txData>
              <cx:f>Hoja2!$B$37</cx:f>
              <cx:v>Observaciones </cx:v>
            </cx:txData>
          </cx:tx>
          <cx:dataId val="0"/>
          <cx:layoutPr>
            <cx:aggregation/>
          </cx:layoutPr>
          <cx:axisId val="1"/>
        </cx:series>
        <cx:series layoutId="paretoLine" ownerIdx="0" uniqueId="{3881DBB6-B9FB-4844-A48C-FAD8FDDF7663}">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Hoja2!$A$18:$A$20</cx:f>
        <cx:lvl ptCount="3">
          <cx:pt idx="0">Sunny</cx:pt>
          <cx:pt idx="1">Rain</cx:pt>
          <cx:pt idx="2">Fog</cx:pt>
        </cx:lvl>
      </cx:strDim>
      <cx:numDim type="val">
        <cx:f>Hoja2!$B$18:$B$20</cx:f>
        <cx:lvl ptCount="3" formatCode="General">
          <cx:pt idx="0">0.6219655903841621</cx:pt>
          <cx:pt idx="1">0.32689135045958051</cx:pt>
          <cx:pt idx="2">0.051143059156257366</cx:pt>
        </cx:lvl>
      </cx:numDim>
    </cx:data>
  </cx:chartData>
  <cx:chart>
    <cx:title pos="t" align="ctr" overlay="0">
      <cx:tx>
        <cx:rich>
          <a:bodyPr spcFirstLastPara="1" vertOverflow="ellipsis" wrap="square" lIns="0" tIns="0" rIns="0" bIns="0" anchor="ctr" anchorCtr="1"/>
          <a:lstStyle/>
          <a:p>
            <a:pPr algn="ctr">
              <a:defRPr/>
            </a:pPr>
            <a:r>
              <a:rPr lang="es-AR"/>
              <a:t>Eventos &gt;100</a:t>
            </a:r>
          </a:p>
        </cx:rich>
      </cx:tx>
    </cx:title>
    <cx:plotArea>
      <cx:plotAreaRegion>
        <cx:series layoutId="clusteredColumn" uniqueId="{99F17C30-C7CB-4750-BFFB-8FA31839E6C1}">
          <cx:tx>
            <cx:txData>
              <cx:f>Hoja2!$B$17</cx:f>
              <cx:v>Observaciones </cx:v>
            </cx:txData>
          </cx:tx>
          <cx:dataId val="0"/>
          <cx:layoutPr>
            <cx:aggregation/>
          </cx:layoutPr>
          <cx:axisId val="1"/>
        </cx:series>
        <cx:series layoutId="paretoLine" ownerIdx="0" uniqueId="{F612935A-AB2A-4E81-9703-1E58991F3D07}">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Hoja2!$A$2:$A$8</cx:f>
        <cx:lvl ptCount="7">
          <cx:pt idx="0">Sunny</cx:pt>
          <cx:pt idx="1">Rain</cx:pt>
          <cx:pt idx="2">Fog</cx:pt>
          <cx:pt idx="3">Fog-Rain</cx:pt>
          <cx:pt idx="4">Thunderstorm</cx:pt>
          <cx:pt idx="5">Rain-Snow</cx:pt>
          <cx:pt idx="6">Snow</cx:pt>
        </cx:lvl>
      </cx:strDim>
      <cx:numDim type="val">
        <cx:f>Hoja2!$B$2:$B$8</cx:f>
        <cx:lvl ptCount="7" formatCode="General">
          <cx:pt idx="0">0.59922797456857402</cx:pt>
          <cx:pt idx="1">0.31494096276112626</cx:pt>
          <cx:pt idx="2">0.049273387829246139</cx:pt>
          <cx:pt idx="3">0.015667574931880108</cx:pt>
          <cx:pt idx="4">0.010217983651226158</cx:pt>
          <cx:pt idx="5">0.0074931880108991822</cx:pt>
          <cx:pt idx="6">0.0031789282470481382</cx:pt>
        </cx:lvl>
      </cx:numDim>
    </cx:data>
  </cx:chartData>
  <cx:chart>
    <cx:title pos="t" align="ctr" overlay="0">
      <cx:tx>
        <cx:rich>
          <a:bodyPr spcFirstLastPara="1" vertOverflow="ellipsis" wrap="square" lIns="0" tIns="0" rIns="0" bIns="0" anchor="ctr" anchorCtr="1"/>
          <a:lstStyle/>
          <a:p>
            <a:pPr algn="ctr">
              <a:defRPr/>
            </a:pPr>
            <a:r>
              <a:rPr lang="es-AR"/>
              <a:t>Eventos &gt;10</a:t>
            </a:r>
          </a:p>
        </cx:rich>
      </cx:tx>
    </cx:title>
    <cx:plotArea>
      <cx:plotAreaRegion>
        <cx:series layoutId="clusteredColumn" uniqueId="{19EB3DC5-CB35-43FE-BE4B-1E5252CA215C}">
          <cx:tx>
            <cx:txData>
              <cx:f>Hoja2!$B$1</cx:f>
              <cx:v>Observaciones </cx:v>
            </cx:txData>
          </cx:tx>
          <cx:dataId val="0"/>
          <cx:layoutPr>
            <cx:aggregation/>
          </cx:layoutPr>
          <cx:axisId val="1"/>
        </cx:series>
        <cx:series layoutId="paretoLine" ownerIdx="0" uniqueId="{F315AD5E-0585-4D5B-841B-1165D85BCA2C}">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Hoja2!$A$38:$A$39</cx:f>
        <cx:lvl ptCount="2">
          <cx:pt idx="0">Buen Clima</cx:pt>
          <cx:pt idx="1">Mal Clima</cx:pt>
        </cx:lvl>
      </cx:strDim>
      <cx:numDim type="val">
        <cx:f>Hoja2!$B$38:$B$39</cx:f>
        <cx:lvl ptCount="2" formatCode="General">
          <cx:pt idx="0">0.59692377290205834</cx:pt>
          <cx:pt idx="1">0.40307622709794166</cx:pt>
        </cx:lvl>
      </cx:numDim>
    </cx:data>
  </cx:chartData>
  <cx:chart>
    <cx:title pos="t" align="ctr" overlay="0">
      <cx:tx>
        <cx:rich>
          <a:bodyPr spcFirstLastPara="1" vertOverflow="ellipsis" wrap="square" lIns="0" tIns="0" rIns="0" bIns="0" anchor="ctr" anchorCtr="1"/>
          <a:lstStyle/>
          <a:p>
            <a:pPr algn="ctr">
              <a:defRPr/>
            </a:pPr>
            <a:r>
              <a:rPr lang="es-AR"/>
              <a:t>Nueva Columna</a:t>
            </a:r>
          </a:p>
        </cx:rich>
      </cx:tx>
    </cx:title>
    <cx:plotArea>
      <cx:plotAreaRegion>
        <cx:series layoutId="clusteredColumn" uniqueId="{7B80AADE-06EF-4AB2-BFE1-2424D76DFA93}">
          <cx:tx>
            <cx:txData>
              <cx:f>Hoja2!$B$37</cx:f>
              <cx:v>Observaciones </cx:v>
            </cx:txData>
          </cx:tx>
          <cx:dataId val="0"/>
          <cx:layoutPr>
            <cx:aggregation/>
          </cx:layoutPr>
          <cx:axisId val="1"/>
        </cx:series>
        <cx:series layoutId="paretoLine" ownerIdx="0" uniqueId="{3881DBB6-B9FB-4844-A48C-FAD8FDDF7663}">
          <cx:axisId val="2"/>
        </cx:series>
      </cx:plotAreaRegion>
      <cx:axis id="0">
        <cx:catScaling gapWidth="0"/>
        <cx:tickLabels/>
      </cx:axis>
      <cx:axis id="1">
        <cx:valScaling/>
        <cx:majorGridlines/>
        <cx:tickLabels/>
      </cx:axis>
      <cx:axis id="2">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11D6E-8517-4CC4-B559-D3D54B1DE58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50329CED-2188-4341-8824-AB1F960FF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6CF9A80-BEAD-46FD-B7A9-C99A793045A7}"/>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68310274-DE04-4B3E-A220-E91B4F7939F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082D6BF-650A-49C4-99A1-DF987D147A95}"/>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76759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0A13F-6682-4AE5-9FF6-27CC6F8BA9D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C36E756-1184-41B4-BF4F-368649A696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63DAF18-1A1A-4B99-B3E0-94BFE5F50B6D}"/>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B8CE37E6-4658-485B-A3C5-9CA1EB3BAFA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012AD8A-B7B9-4428-90F6-4B579F0794E4}"/>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04979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905E3E-2C3D-4645-8873-59CFFB9D4EE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9C14262-AC29-4218-92E4-EC7B5BC3D10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58C2B50-37AD-44C7-B166-CD54765FAE7C}"/>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87B74684-CBB4-4A08-9158-82F1FC35D9D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EE70087-AC1E-48FB-B477-9B4E6F5127FF}"/>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164319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839D0-5165-4627-91EF-19692CF4E2B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0930F6B-462A-4E20-992B-A34999C179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41E8E15-DC79-4FC9-8B7A-F95C0419E6B1}"/>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A3FFD8AB-3C4E-4B0E-B5A2-ED0718473A8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A379EFF-8F0E-400B-93D4-3574205B79EC}"/>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74730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EBCFE-ACEE-4ACC-87DD-53FD5BA076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0E55F1F-0985-4B45-A35C-EC2C293FA0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DFB2A54-5BB7-4406-811D-6A1ADBF992AD}"/>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212A7FD6-1C5F-4A76-978C-E3331A0B9FD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90D32C7-1161-428E-B981-C97627AEC740}"/>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47545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D3736-E5FA-4414-AE6F-388EAA96A1A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5B27C4F-BCC8-4B01-B5E4-87D1149FFE2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D4552763-727E-4BF2-A6A6-AD4E7B0133B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0AF33139-EC9D-4C5F-A3ED-B10CC7D97122}"/>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6" name="Marcador de pie de página 5">
            <a:extLst>
              <a:ext uri="{FF2B5EF4-FFF2-40B4-BE49-F238E27FC236}">
                <a16:creationId xmlns:a16="http://schemas.microsoft.com/office/drawing/2014/main" id="{851B1BC4-3A39-45CA-9DDE-919206497C5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085725B-6391-44FF-96AB-69C1A12FF474}"/>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108538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91D0A-41A7-4142-9634-1CB91CA79C6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724DC05-1382-41E8-8A89-A52C78F0C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E76AE29-FCF0-4E1F-A388-2F8C0566A46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001E14FB-53FE-4DB2-B4F7-5C3194D82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F390A72-8552-4F9E-91C9-EF6DFF705C4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30BA8D8-AB16-44C1-A397-E4F0F88BE2DD}"/>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8" name="Marcador de pie de página 7">
            <a:extLst>
              <a:ext uri="{FF2B5EF4-FFF2-40B4-BE49-F238E27FC236}">
                <a16:creationId xmlns:a16="http://schemas.microsoft.com/office/drawing/2014/main" id="{CB04C2BD-B49D-4B67-8D11-02031E079E98}"/>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191D72FD-9F1E-4B74-955A-9FE8A6826759}"/>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240223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4B26F-C5E1-4556-B2E9-C4427E29AAA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DD70DF1F-972D-4462-B943-5D2886A0540E}"/>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4" name="Marcador de pie de página 3">
            <a:extLst>
              <a:ext uri="{FF2B5EF4-FFF2-40B4-BE49-F238E27FC236}">
                <a16:creationId xmlns:a16="http://schemas.microsoft.com/office/drawing/2014/main" id="{BBE9F04A-C296-4E70-9E67-8A49AAD3E7F5}"/>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D27552C9-7C98-4176-979A-1DF6E02F2E71}"/>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258379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1125EA3-F651-4598-B38F-796E5C49898D}"/>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3" name="Marcador de pie de página 2">
            <a:extLst>
              <a:ext uri="{FF2B5EF4-FFF2-40B4-BE49-F238E27FC236}">
                <a16:creationId xmlns:a16="http://schemas.microsoft.com/office/drawing/2014/main" id="{7E61D6A5-CC40-46B0-822D-91BB96320620}"/>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E324114-CF23-42F6-90B3-DF6F3AAB658C}"/>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99068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8E00D-0D0D-44B1-9720-7A8152A4902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12433D5-392B-46BE-B359-8532B7AF5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4C022FF2-26B6-4CDE-B641-9FCC3298C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22AE8F1-80C5-41B5-BAFF-2E66571106D4}"/>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6" name="Marcador de pie de página 5">
            <a:extLst>
              <a:ext uri="{FF2B5EF4-FFF2-40B4-BE49-F238E27FC236}">
                <a16:creationId xmlns:a16="http://schemas.microsoft.com/office/drawing/2014/main" id="{5A3E04F3-7271-4811-8F93-D0888F6E1D5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C68A39A-EF18-4B53-9B1C-3138A91A5B4A}"/>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80290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D4424-8FA7-49EB-B4DF-B62794D962F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CF47B9D-F2F1-4645-B049-CE2320AA7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6A1D77CB-379C-415C-9022-441857F9F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292FD4-26D9-4802-8E13-FDAB2FF5A5CE}"/>
              </a:ext>
            </a:extLst>
          </p:cNvPr>
          <p:cNvSpPr>
            <a:spLocks noGrp="1"/>
          </p:cNvSpPr>
          <p:nvPr>
            <p:ph type="dt" sz="half" idx="10"/>
          </p:nvPr>
        </p:nvSpPr>
        <p:spPr/>
        <p:txBody>
          <a:bodyPr/>
          <a:lstStyle/>
          <a:p>
            <a:fld id="{8020F936-1105-4257-BC86-DA8CD301EADF}" type="datetimeFigureOut">
              <a:rPr lang="es-AR" smtClean="0"/>
              <a:t>8/3/2021</a:t>
            </a:fld>
            <a:endParaRPr lang="es-AR"/>
          </a:p>
        </p:txBody>
      </p:sp>
      <p:sp>
        <p:nvSpPr>
          <p:cNvPr id="6" name="Marcador de pie de página 5">
            <a:extLst>
              <a:ext uri="{FF2B5EF4-FFF2-40B4-BE49-F238E27FC236}">
                <a16:creationId xmlns:a16="http://schemas.microsoft.com/office/drawing/2014/main" id="{6BEA7374-0C74-470D-AD08-7DC67FFA234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522F036-E4C4-4CDD-8D4F-3EEA97B5B702}"/>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07670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56E71E5-DF1D-4232-AAA3-D36565B64C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05F5D28-42CC-48C2-9439-51E32490E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1C1E409-ECFF-409F-86F0-FFDA6D5D7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0F936-1105-4257-BC86-DA8CD301EADF}" type="datetimeFigureOut">
              <a:rPr lang="es-AR" smtClean="0"/>
              <a:t>8/3/2021</a:t>
            </a:fld>
            <a:endParaRPr lang="es-AR"/>
          </a:p>
        </p:txBody>
      </p:sp>
      <p:sp>
        <p:nvSpPr>
          <p:cNvPr id="5" name="Marcador de pie de página 4">
            <a:extLst>
              <a:ext uri="{FF2B5EF4-FFF2-40B4-BE49-F238E27FC236}">
                <a16:creationId xmlns:a16="http://schemas.microsoft.com/office/drawing/2014/main" id="{257E6E43-2E45-4885-9D4A-FC7024F9E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665BCC34-C0DF-44A9-AD56-4F7E30305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D91F0-EB01-4801-94BA-AEC69F3741D4}" type="slidenum">
              <a:rPr lang="es-AR" smtClean="0"/>
              <a:t>‹Nº›</a:t>
            </a:fld>
            <a:endParaRPr lang="es-AR"/>
          </a:p>
        </p:txBody>
      </p:sp>
    </p:spTree>
    <p:extLst>
      <p:ext uri="{BB962C8B-B14F-4D97-AF65-F5344CB8AC3E}">
        <p14:creationId xmlns:p14="http://schemas.microsoft.com/office/powerpoint/2010/main" val="2688876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image" Target="../media/image4.png"/><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image" Target="../media/image7.png"/><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5" name="Objeto 284"/>
          <p:cNvGraphicFramePr>
            <a:graphicFrameLocks noChangeAspect="1"/>
          </p:cNvGraphicFramePr>
          <p:nvPr>
            <p:extLst>
              <p:ext uri="{D42A27DB-BD31-4B8C-83A1-F6EECF244321}">
                <p14:modId xmlns:p14="http://schemas.microsoft.com/office/powerpoint/2010/main" val="2238875658"/>
              </p:ext>
            </p:extLst>
          </p:nvPr>
        </p:nvGraphicFramePr>
        <p:xfrm>
          <a:off x="5586984" y="1555668"/>
          <a:ext cx="6605016" cy="5302332"/>
        </p:xfrm>
        <a:graphic>
          <a:graphicData uri="http://schemas.openxmlformats.org/presentationml/2006/ole">
            <mc:AlternateContent xmlns:mc="http://schemas.openxmlformats.org/markup-compatibility/2006">
              <mc:Choice xmlns:v="urn:schemas-microsoft-com:vml" Requires="v">
                <p:oleObj spid="_x0000_s8219" r:id="rId3" imgW="7212600" imgH="5790240" progId="">
                  <p:embed/>
                </p:oleObj>
              </mc:Choice>
              <mc:Fallback>
                <p:oleObj r:id="rId3" imgW="7212600" imgH="5790240" progId="">
                  <p:embed/>
                  <p:pic>
                    <p:nvPicPr>
                      <p:cNvPr id="0" name=""/>
                      <p:cNvPicPr/>
                      <p:nvPr/>
                    </p:nvPicPr>
                    <p:blipFill>
                      <a:blip r:embed="rId4"/>
                      <a:stretch>
                        <a:fillRect/>
                      </a:stretch>
                    </p:blipFill>
                    <p:spPr>
                      <a:xfrm>
                        <a:off x="5586984" y="1555668"/>
                        <a:ext cx="6605016" cy="5302332"/>
                      </a:xfrm>
                      <a:prstGeom prst="rect">
                        <a:avLst/>
                      </a:prstGeom>
                    </p:spPr>
                  </p:pic>
                </p:oleObj>
              </mc:Fallback>
            </mc:AlternateContent>
          </a:graphicData>
        </a:graphic>
      </p:graphicFrame>
      <p:sp>
        <p:nvSpPr>
          <p:cNvPr id="2" name="Título 1">
            <a:extLst>
              <a:ext uri="{FF2B5EF4-FFF2-40B4-BE49-F238E27FC236}">
                <a16:creationId xmlns:a16="http://schemas.microsoft.com/office/drawing/2014/main" id="{5B03447B-9A34-442B-9EA4-BBFDC2BED8D4}"/>
              </a:ext>
            </a:extLst>
          </p:cNvPr>
          <p:cNvSpPr>
            <a:spLocks noGrp="1"/>
          </p:cNvSpPr>
          <p:nvPr>
            <p:ph type="ctrTitle"/>
          </p:nvPr>
        </p:nvSpPr>
        <p:spPr>
          <a:xfrm>
            <a:off x="466344" y="707426"/>
            <a:ext cx="11073384" cy="1916902"/>
          </a:xfrm>
        </p:spPr>
        <p:txBody>
          <a:bodyPr>
            <a:noAutofit/>
          </a:bodyPr>
          <a:lstStyle/>
          <a:p>
            <a:r>
              <a:rPr lang="es-AR" sz="4000" dirty="0" smtClean="0">
                <a:solidFill>
                  <a:schemeClr val="tx2">
                    <a:lumMod val="75000"/>
                  </a:schemeClr>
                </a:solidFill>
                <a:latin typeface="Source Sans Pro Black" panose="020B0604020202020204" pitchFamily="34" charset="0"/>
                <a:ea typeface="Source Sans Pro" panose="020B0503030403020204" pitchFamily="34" charset="0"/>
              </a:rPr>
              <a:t>DESAFÍO CLASIFICACIÓN</a:t>
            </a:r>
            <a:br>
              <a:rPr lang="es-AR" sz="4000" dirty="0" smtClean="0">
                <a:solidFill>
                  <a:schemeClr val="tx2">
                    <a:lumMod val="75000"/>
                  </a:schemeClr>
                </a:solidFill>
                <a:latin typeface="Source Sans Pro Black" panose="020B0604020202020204" pitchFamily="34" charset="0"/>
                <a:ea typeface="Source Sans Pro" panose="020B0503030403020204" pitchFamily="34" charset="0"/>
              </a:rPr>
            </a:br>
            <a:r>
              <a:rPr lang="es-AR" sz="4000" dirty="0" smtClean="0">
                <a:solidFill>
                  <a:schemeClr val="tx2">
                    <a:lumMod val="75000"/>
                  </a:schemeClr>
                </a:solidFill>
                <a:latin typeface="Source Sans Pro Black" panose="020B0604020202020204" pitchFamily="34" charset="0"/>
                <a:ea typeface="Source Sans Pro" panose="020B0503030403020204" pitchFamily="34" charset="0"/>
              </a:rPr>
              <a:t>DE </a:t>
            </a:r>
            <a:r>
              <a:rPr lang="es-ES" sz="4000" dirty="0" smtClean="0">
                <a:solidFill>
                  <a:schemeClr val="tx2">
                    <a:lumMod val="75000"/>
                  </a:schemeClr>
                </a:solidFill>
                <a:latin typeface="Source Sans Pro Black" panose="020B0604020202020204" pitchFamily="34" charset="0"/>
                <a:ea typeface="Source Sans Pro" panose="020B0503030403020204" pitchFamily="34" charset="0"/>
              </a:rPr>
              <a:t>CLIMAS EN EL </a:t>
            </a:r>
            <a:br>
              <a:rPr lang="es-ES" sz="4000" dirty="0" smtClean="0">
                <a:solidFill>
                  <a:schemeClr val="tx2">
                    <a:lumMod val="75000"/>
                  </a:schemeClr>
                </a:solidFill>
                <a:latin typeface="Source Sans Pro Black" panose="020B0604020202020204" pitchFamily="34" charset="0"/>
                <a:ea typeface="Source Sans Pro" panose="020B0503030403020204" pitchFamily="34" charset="0"/>
              </a:rPr>
            </a:br>
            <a:r>
              <a:rPr lang="es-ES" sz="4000" dirty="0" smtClean="0">
                <a:solidFill>
                  <a:schemeClr val="tx2">
                    <a:lumMod val="75000"/>
                  </a:schemeClr>
                </a:solidFill>
                <a:latin typeface="Source Sans Pro Black" panose="020B0604020202020204" pitchFamily="34" charset="0"/>
                <a:ea typeface="Source Sans Pro" panose="020B0503030403020204" pitchFamily="34" charset="0"/>
              </a:rPr>
              <a:t>AEROPUERTO ADOLFO SUÁREZ </a:t>
            </a:r>
            <a:br>
              <a:rPr lang="es-ES" sz="4000" dirty="0" smtClean="0">
                <a:solidFill>
                  <a:schemeClr val="tx2">
                    <a:lumMod val="75000"/>
                  </a:schemeClr>
                </a:solidFill>
                <a:latin typeface="Source Sans Pro Black" panose="020B0604020202020204" pitchFamily="34" charset="0"/>
                <a:ea typeface="Source Sans Pro" panose="020B0503030403020204" pitchFamily="34" charset="0"/>
              </a:rPr>
            </a:br>
            <a:r>
              <a:rPr lang="es-ES" sz="4000" dirty="0" smtClean="0">
                <a:solidFill>
                  <a:schemeClr val="tx2">
                    <a:lumMod val="75000"/>
                  </a:schemeClr>
                </a:solidFill>
                <a:latin typeface="Source Sans Pro Black" panose="020B0604020202020204" pitchFamily="34" charset="0"/>
                <a:ea typeface="Source Sans Pro" panose="020B0503030403020204" pitchFamily="34" charset="0"/>
              </a:rPr>
              <a:t>MADRID-BARAJAS</a:t>
            </a:r>
            <a:endParaRPr lang="es-AR" sz="4000" dirty="0">
              <a:solidFill>
                <a:schemeClr val="tx2">
                  <a:lumMod val="75000"/>
                </a:schemeClr>
              </a:solidFill>
              <a:latin typeface="Source Sans Pro Black" panose="020B0604020202020204" pitchFamily="34" charset="0"/>
              <a:ea typeface="Source Sans Pro" panose="020B0503030403020204" pitchFamily="34" charset="0"/>
            </a:endParaRPr>
          </a:p>
        </p:txBody>
      </p:sp>
      <p:sp>
        <p:nvSpPr>
          <p:cNvPr id="298" name="CuadroTexto 297">
            <a:extLst>
              <a:ext uri="{FF2B5EF4-FFF2-40B4-BE49-F238E27FC236}">
                <a16:creationId xmlns:a16="http://schemas.microsoft.com/office/drawing/2014/main" id="{2C19398A-BCC1-43F1-BAF6-3C035BD58E3A}"/>
              </a:ext>
            </a:extLst>
          </p:cNvPr>
          <p:cNvSpPr txBox="1"/>
          <p:nvPr/>
        </p:nvSpPr>
        <p:spPr>
          <a:xfrm>
            <a:off x="497604" y="4176686"/>
            <a:ext cx="5391132" cy="2123658"/>
          </a:xfrm>
          <a:prstGeom prst="rect">
            <a:avLst/>
          </a:prstGeom>
          <a:noFill/>
        </p:spPr>
        <p:txBody>
          <a:bodyPr wrap="square" rtlCol="0">
            <a:spAutoFit/>
          </a:bodyPr>
          <a:lstStyle/>
          <a:p>
            <a:r>
              <a:rPr lang="es-AR" sz="3200" dirty="0">
                <a:solidFill>
                  <a:schemeClr val="tx2">
                    <a:lumMod val="75000"/>
                  </a:schemeClr>
                </a:solidFill>
                <a:latin typeface="Source Sans Pro" panose="020B0503030403020204" pitchFamily="34" charset="0"/>
                <a:ea typeface="Source Sans Pro" panose="020B0503030403020204" pitchFamily="34" charset="0"/>
              </a:rPr>
              <a:t>Integrantes: </a:t>
            </a:r>
          </a:p>
          <a:p>
            <a:r>
              <a:rPr lang="es-AR" sz="2000" dirty="0">
                <a:solidFill>
                  <a:schemeClr val="tx2">
                    <a:lumMod val="75000"/>
                  </a:schemeClr>
                </a:solidFill>
                <a:latin typeface="Source Sans Pro" panose="020B0503030403020204" pitchFamily="34" charset="0"/>
                <a:ea typeface="Source Sans Pro" panose="020B0503030403020204" pitchFamily="34" charset="0"/>
              </a:rPr>
              <a:t>Cubric, Walter</a:t>
            </a:r>
          </a:p>
          <a:p>
            <a:r>
              <a:rPr lang="es-AR" sz="2000" dirty="0">
                <a:solidFill>
                  <a:schemeClr val="tx2">
                    <a:lumMod val="75000"/>
                  </a:schemeClr>
                </a:solidFill>
                <a:latin typeface="Source Sans Pro" panose="020B0503030403020204" pitchFamily="34" charset="0"/>
                <a:ea typeface="Source Sans Pro" panose="020B0503030403020204" pitchFamily="34" charset="0"/>
              </a:rPr>
              <a:t>Flores, </a:t>
            </a:r>
            <a:r>
              <a:rPr lang="es-AR" sz="2000" dirty="0" smtClean="0">
                <a:solidFill>
                  <a:schemeClr val="tx2">
                    <a:lumMod val="75000"/>
                  </a:schemeClr>
                </a:solidFill>
                <a:latin typeface="Source Sans Pro" panose="020B0503030403020204" pitchFamily="34" charset="0"/>
                <a:ea typeface="Source Sans Pro" panose="020B0503030403020204" pitchFamily="34" charset="0"/>
              </a:rPr>
              <a:t>Román</a:t>
            </a:r>
            <a:endParaRPr lang="es-AR" sz="2000" dirty="0">
              <a:solidFill>
                <a:schemeClr val="tx2">
                  <a:lumMod val="75000"/>
                </a:schemeClr>
              </a:solidFill>
              <a:latin typeface="Source Sans Pro" panose="020B0503030403020204" pitchFamily="34" charset="0"/>
              <a:ea typeface="Source Sans Pro" panose="020B0503030403020204" pitchFamily="34" charset="0"/>
            </a:endParaRPr>
          </a:p>
          <a:p>
            <a:r>
              <a:rPr lang="es-AR" sz="2000" dirty="0">
                <a:solidFill>
                  <a:schemeClr val="tx2">
                    <a:lumMod val="75000"/>
                  </a:schemeClr>
                </a:solidFill>
                <a:latin typeface="Source Sans Pro" panose="020B0503030403020204" pitchFamily="34" charset="0"/>
                <a:ea typeface="Source Sans Pro" panose="020B0503030403020204" pitchFamily="34" charset="0"/>
              </a:rPr>
              <a:t>Giusti, Patricio Daniel</a:t>
            </a:r>
          </a:p>
          <a:p>
            <a:r>
              <a:rPr lang="es-AR" sz="2000" dirty="0">
                <a:solidFill>
                  <a:schemeClr val="tx2">
                    <a:lumMod val="75000"/>
                  </a:schemeClr>
                </a:solidFill>
                <a:latin typeface="Source Sans Pro" panose="020B0503030403020204" pitchFamily="34" charset="0"/>
                <a:ea typeface="Source Sans Pro" panose="020B0503030403020204" pitchFamily="34" charset="0"/>
              </a:rPr>
              <a:t>Tovar, Alan</a:t>
            </a:r>
          </a:p>
          <a:p>
            <a:r>
              <a:rPr lang="es-AR" sz="2000" dirty="0">
                <a:solidFill>
                  <a:schemeClr val="tx2">
                    <a:lumMod val="75000"/>
                  </a:schemeClr>
                </a:solidFill>
                <a:latin typeface="Source Sans Pro" panose="020B0503030403020204" pitchFamily="34" charset="0"/>
                <a:ea typeface="Source Sans Pro" panose="020B0503030403020204" pitchFamily="34" charset="0"/>
              </a:rPr>
              <a:t>Tovar, Franco</a:t>
            </a:r>
            <a:endParaRPr lang="es-AR" sz="3200" dirty="0">
              <a:latin typeface="GT Walsheim" panose="00000500000000000000" pitchFamily="2" charset="0"/>
            </a:endParaRPr>
          </a:p>
        </p:txBody>
      </p:sp>
    </p:spTree>
    <p:extLst>
      <p:ext uri="{BB962C8B-B14F-4D97-AF65-F5344CB8AC3E}">
        <p14:creationId xmlns:p14="http://schemas.microsoft.com/office/powerpoint/2010/main" val="971642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533399" y="123471"/>
            <a:ext cx="110112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REGRESIÓN LOGÍSTICA</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9" name="Imagen 8"/>
          <p:cNvPicPr>
            <a:picLocks noChangeAspect="1"/>
          </p:cNvPicPr>
          <p:nvPr/>
        </p:nvPicPr>
        <p:blipFill rotWithShape="1">
          <a:blip r:embed="rId2"/>
          <a:srcRect l="8334" t="46006" r="63289" b="15545"/>
          <a:stretch/>
        </p:blipFill>
        <p:spPr>
          <a:xfrm>
            <a:off x="296089" y="2039874"/>
            <a:ext cx="3702332" cy="2788158"/>
          </a:xfrm>
          <a:prstGeom prst="rect">
            <a:avLst/>
          </a:prstGeom>
        </p:spPr>
      </p:pic>
      <p:pic>
        <p:nvPicPr>
          <p:cNvPr id="11" name="Imagen 10"/>
          <p:cNvPicPr>
            <a:picLocks noChangeAspect="1"/>
          </p:cNvPicPr>
          <p:nvPr/>
        </p:nvPicPr>
        <p:blipFill rotWithShape="1">
          <a:blip r:embed="rId3"/>
          <a:srcRect l="8637" t="57785" r="69012" b="14602"/>
          <a:stretch/>
        </p:blipFill>
        <p:spPr>
          <a:xfrm>
            <a:off x="4785720" y="2039874"/>
            <a:ext cx="2926550" cy="2033704"/>
          </a:xfrm>
          <a:prstGeom prst="rect">
            <a:avLst/>
          </a:prstGeom>
        </p:spPr>
      </p:pic>
      <p:pic>
        <p:nvPicPr>
          <p:cNvPr id="12" name="Imagen 11"/>
          <p:cNvPicPr>
            <a:picLocks noChangeAspect="1"/>
          </p:cNvPicPr>
          <p:nvPr/>
        </p:nvPicPr>
        <p:blipFill rotWithShape="1">
          <a:blip r:embed="rId4"/>
          <a:srcRect l="8259" t="55360" r="68935" b="16353"/>
          <a:stretch/>
        </p:blipFill>
        <p:spPr>
          <a:xfrm>
            <a:off x="8558626" y="2006818"/>
            <a:ext cx="2986073" cy="2083306"/>
          </a:xfrm>
          <a:prstGeom prst="rect">
            <a:avLst/>
          </a:prstGeom>
        </p:spPr>
      </p:pic>
      <p:graphicFrame>
        <p:nvGraphicFramePr>
          <p:cNvPr id="14" name="Tabla 13"/>
          <p:cNvGraphicFramePr>
            <a:graphicFrameLocks noGrp="1"/>
          </p:cNvGraphicFramePr>
          <p:nvPr>
            <p:extLst>
              <p:ext uri="{D42A27DB-BD31-4B8C-83A1-F6EECF244321}">
                <p14:modId xmlns:p14="http://schemas.microsoft.com/office/powerpoint/2010/main" val="1654995442"/>
              </p:ext>
            </p:extLst>
          </p:nvPr>
        </p:nvGraphicFramePr>
        <p:xfrm>
          <a:off x="671576" y="5042948"/>
          <a:ext cx="3149600" cy="1043940"/>
        </p:xfrm>
        <a:graphic>
          <a:graphicData uri="http://schemas.openxmlformats.org/drawingml/2006/table">
            <a:tbl>
              <a:tblPr/>
              <a:tblGrid>
                <a:gridCol w="787400">
                  <a:extLst>
                    <a:ext uri="{9D8B030D-6E8A-4147-A177-3AD203B41FA5}">
                      <a16:colId xmlns:a16="http://schemas.microsoft.com/office/drawing/2014/main" val="2527428883"/>
                    </a:ext>
                  </a:extLst>
                </a:gridCol>
                <a:gridCol w="787400">
                  <a:extLst>
                    <a:ext uri="{9D8B030D-6E8A-4147-A177-3AD203B41FA5}">
                      <a16:colId xmlns:a16="http://schemas.microsoft.com/office/drawing/2014/main" val="1404716441"/>
                    </a:ext>
                  </a:extLst>
                </a:gridCol>
                <a:gridCol w="787400">
                  <a:extLst>
                    <a:ext uri="{9D8B030D-6E8A-4147-A177-3AD203B41FA5}">
                      <a16:colId xmlns:a16="http://schemas.microsoft.com/office/drawing/2014/main" val="1053760802"/>
                    </a:ext>
                  </a:extLst>
                </a:gridCol>
                <a:gridCol w="787400">
                  <a:extLst>
                    <a:ext uri="{9D8B030D-6E8A-4147-A177-3AD203B41FA5}">
                      <a16:colId xmlns:a16="http://schemas.microsoft.com/office/drawing/2014/main" val="189630265"/>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843147883"/>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680329782"/>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0.85</a:t>
                      </a:r>
                    </a:p>
                  </a:txBody>
                  <a:tcPr marL="7620" marR="7620" marT="7620" marB="0" anchor="b">
                    <a:lnL>
                      <a:noFill/>
                    </a:lnL>
                    <a:lnR>
                      <a:noFill/>
                    </a:lnR>
                    <a:lnT>
                      <a:noFill/>
                    </a:lnT>
                    <a:lnB>
                      <a:noFill/>
                    </a:lnB>
                  </a:tcPr>
                </a:tc>
                <a:extLst>
                  <a:ext uri="{0D108BD9-81ED-4DB2-BD59-A6C34878D82A}">
                    <a16:rowId xmlns:a16="http://schemas.microsoft.com/office/drawing/2014/main" val="3391782969"/>
                  </a:ext>
                </a:extLst>
              </a:tr>
              <a:tr h="182880">
                <a:tc>
                  <a:txBody>
                    <a:bodyPr/>
                    <a:lstStyle/>
                    <a:p>
                      <a:pPr algn="l" fontAlgn="ctr"/>
                      <a:r>
                        <a:rPr lang="es-AR" sz="1000" b="1"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0.38</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0.30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0.31</a:t>
                      </a:r>
                    </a:p>
                  </a:txBody>
                  <a:tcPr marL="7620" marR="7620" marT="7620" marB="0" anchor="b">
                    <a:lnL>
                      <a:noFill/>
                    </a:lnL>
                    <a:lnR>
                      <a:noFill/>
                    </a:lnR>
                    <a:lnT>
                      <a:noFill/>
                    </a:lnT>
                    <a:lnB>
                      <a:noFill/>
                    </a:lnB>
                  </a:tcPr>
                </a:tc>
                <a:extLst>
                  <a:ext uri="{0D108BD9-81ED-4DB2-BD59-A6C34878D82A}">
                    <a16:rowId xmlns:a16="http://schemas.microsoft.com/office/drawing/2014/main" val="2277637729"/>
                  </a:ext>
                </a:extLst>
              </a:tr>
              <a:tr h="182880">
                <a:tc>
                  <a:txBody>
                    <a:bodyPr/>
                    <a:lstStyle/>
                    <a:p>
                      <a:pPr algn="l" fontAlgn="ctr"/>
                      <a:r>
                        <a:rPr lang="es-AR" sz="1000" b="1"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0.82</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0.85</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0.83</a:t>
                      </a:r>
                    </a:p>
                  </a:txBody>
                  <a:tcPr marL="7620" marR="7620" marT="7620" marB="0" anchor="b">
                    <a:lnL>
                      <a:noFill/>
                    </a:lnL>
                    <a:lnR>
                      <a:noFill/>
                    </a:lnR>
                    <a:lnT>
                      <a:noFill/>
                    </a:lnT>
                    <a:lnB>
                      <a:noFill/>
                    </a:lnB>
                  </a:tcPr>
                </a:tc>
                <a:extLst>
                  <a:ext uri="{0D108BD9-81ED-4DB2-BD59-A6C34878D82A}">
                    <a16:rowId xmlns:a16="http://schemas.microsoft.com/office/drawing/2014/main" val="4144341433"/>
                  </a:ext>
                </a:extLst>
              </a:tr>
            </a:tbl>
          </a:graphicData>
        </a:graphic>
      </p:graphicFrame>
      <p:graphicFrame>
        <p:nvGraphicFramePr>
          <p:cNvPr id="15" name="Tabla 14"/>
          <p:cNvGraphicFramePr>
            <a:graphicFrameLocks noGrp="1"/>
          </p:cNvGraphicFramePr>
          <p:nvPr>
            <p:extLst>
              <p:ext uri="{D42A27DB-BD31-4B8C-83A1-F6EECF244321}">
                <p14:modId xmlns:p14="http://schemas.microsoft.com/office/powerpoint/2010/main" val="1829104371"/>
              </p:ext>
            </p:extLst>
          </p:nvPr>
        </p:nvGraphicFramePr>
        <p:xfrm>
          <a:off x="4521200" y="5042948"/>
          <a:ext cx="3149600" cy="1043940"/>
        </p:xfrm>
        <a:graphic>
          <a:graphicData uri="http://schemas.openxmlformats.org/drawingml/2006/table">
            <a:tbl>
              <a:tblPr/>
              <a:tblGrid>
                <a:gridCol w="787400">
                  <a:extLst>
                    <a:ext uri="{9D8B030D-6E8A-4147-A177-3AD203B41FA5}">
                      <a16:colId xmlns:a16="http://schemas.microsoft.com/office/drawing/2014/main" val="581855862"/>
                    </a:ext>
                  </a:extLst>
                </a:gridCol>
                <a:gridCol w="787400">
                  <a:extLst>
                    <a:ext uri="{9D8B030D-6E8A-4147-A177-3AD203B41FA5}">
                      <a16:colId xmlns:a16="http://schemas.microsoft.com/office/drawing/2014/main" val="2463477417"/>
                    </a:ext>
                  </a:extLst>
                </a:gridCol>
                <a:gridCol w="787400">
                  <a:extLst>
                    <a:ext uri="{9D8B030D-6E8A-4147-A177-3AD203B41FA5}">
                      <a16:colId xmlns:a16="http://schemas.microsoft.com/office/drawing/2014/main" val="534960607"/>
                    </a:ext>
                  </a:extLst>
                </a:gridCol>
                <a:gridCol w="787400">
                  <a:extLst>
                    <a:ext uri="{9D8B030D-6E8A-4147-A177-3AD203B41FA5}">
                      <a16:colId xmlns:a16="http://schemas.microsoft.com/office/drawing/2014/main" val="402773471"/>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257651321"/>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3467760486"/>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0.91</a:t>
                      </a:r>
                    </a:p>
                  </a:txBody>
                  <a:tcPr marL="7620" marR="7620" marT="7620" marB="0" anchor="b">
                    <a:lnL>
                      <a:noFill/>
                    </a:lnL>
                    <a:lnR>
                      <a:noFill/>
                    </a:lnR>
                    <a:lnT>
                      <a:noFill/>
                    </a:lnT>
                    <a:lnB>
                      <a:noFill/>
                    </a:lnB>
                  </a:tcPr>
                </a:tc>
                <a:extLst>
                  <a:ext uri="{0D108BD9-81ED-4DB2-BD59-A6C34878D82A}">
                    <a16:rowId xmlns:a16="http://schemas.microsoft.com/office/drawing/2014/main" val="2902623372"/>
                  </a:ext>
                </a:extLst>
              </a:tr>
              <a:tr h="182880">
                <a:tc>
                  <a:txBody>
                    <a:bodyPr/>
                    <a:lstStyle/>
                    <a:p>
                      <a:pPr algn="l" fontAlgn="ctr"/>
                      <a:r>
                        <a:rPr lang="es-AR" sz="1000" b="1"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0.86</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0.75</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0.78</a:t>
                      </a:r>
                    </a:p>
                  </a:txBody>
                  <a:tcPr marL="7620" marR="7620" marT="7620" marB="0" anchor="b">
                    <a:lnL>
                      <a:noFill/>
                    </a:lnL>
                    <a:lnR>
                      <a:noFill/>
                    </a:lnR>
                    <a:lnT>
                      <a:noFill/>
                    </a:lnT>
                    <a:lnB>
                      <a:noFill/>
                    </a:lnB>
                  </a:tcPr>
                </a:tc>
                <a:extLst>
                  <a:ext uri="{0D108BD9-81ED-4DB2-BD59-A6C34878D82A}">
                    <a16:rowId xmlns:a16="http://schemas.microsoft.com/office/drawing/2014/main" val="2790742635"/>
                  </a:ext>
                </a:extLst>
              </a:tr>
              <a:tr h="182880">
                <a:tc>
                  <a:txBody>
                    <a:bodyPr/>
                    <a:lstStyle/>
                    <a:p>
                      <a:pPr algn="l" fontAlgn="ctr"/>
                      <a:r>
                        <a:rPr lang="es-AR" sz="1000" b="1"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0.91</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0.91</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0.91</a:t>
                      </a:r>
                    </a:p>
                  </a:txBody>
                  <a:tcPr marL="7620" marR="7620" marT="7620" marB="0" anchor="b">
                    <a:lnL>
                      <a:noFill/>
                    </a:lnL>
                    <a:lnR>
                      <a:noFill/>
                    </a:lnR>
                    <a:lnT>
                      <a:noFill/>
                    </a:lnT>
                    <a:lnB>
                      <a:noFill/>
                    </a:lnB>
                  </a:tcPr>
                </a:tc>
                <a:extLst>
                  <a:ext uri="{0D108BD9-81ED-4DB2-BD59-A6C34878D82A}">
                    <a16:rowId xmlns:a16="http://schemas.microsoft.com/office/drawing/2014/main" val="1243818803"/>
                  </a:ext>
                </a:extLst>
              </a:tr>
            </a:tbl>
          </a:graphicData>
        </a:graphic>
      </p:graphicFrame>
      <p:graphicFrame>
        <p:nvGraphicFramePr>
          <p:cNvPr id="16" name="Tabla 15"/>
          <p:cNvGraphicFramePr>
            <a:graphicFrameLocks noGrp="1"/>
          </p:cNvGraphicFramePr>
          <p:nvPr>
            <p:extLst>
              <p:ext uri="{D42A27DB-BD31-4B8C-83A1-F6EECF244321}">
                <p14:modId xmlns:p14="http://schemas.microsoft.com/office/powerpoint/2010/main" val="97985278"/>
              </p:ext>
            </p:extLst>
          </p:nvPr>
        </p:nvGraphicFramePr>
        <p:xfrm>
          <a:off x="8558626" y="5172488"/>
          <a:ext cx="3149600" cy="914400"/>
        </p:xfrm>
        <a:graphic>
          <a:graphicData uri="http://schemas.openxmlformats.org/drawingml/2006/table">
            <a:tbl>
              <a:tblPr/>
              <a:tblGrid>
                <a:gridCol w="873324">
                  <a:extLst>
                    <a:ext uri="{9D8B030D-6E8A-4147-A177-3AD203B41FA5}">
                      <a16:colId xmlns:a16="http://schemas.microsoft.com/office/drawing/2014/main" val="3137729256"/>
                    </a:ext>
                  </a:extLst>
                </a:gridCol>
                <a:gridCol w="701476">
                  <a:extLst>
                    <a:ext uri="{9D8B030D-6E8A-4147-A177-3AD203B41FA5}">
                      <a16:colId xmlns:a16="http://schemas.microsoft.com/office/drawing/2014/main" val="576597720"/>
                    </a:ext>
                  </a:extLst>
                </a:gridCol>
                <a:gridCol w="701476">
                  <a:extLst>
                    <a:ext uri="{9D8B030D-6E8A-4147-A177-3AD203B41FA5}">
                      <a16:colId xmlns:a16="http://schemas.microsoft.com/office/drawing/2014/main" val="963077476"/>
                    </a:ext>
                  </a:extLst>
                </a:gridCol>
                <a:gridCol w="873324">
                  <a:extLst>
                    <a:ext uri="{9D8B030D-6E8A-4147-A177-3AD203B41FA5}">
                      <a16:colId xmlns:a16="http://schemas.microsoft.com/office/drawing/2014/main" val="1513918736"/>
                    </a:ext>
                  </a:extLst>
                </a:gridCol>
              </a:tblGrid>
              <a:tr h="182880">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gridSpan="2">
                  <a:txBody>
                    <a:bodyPr/>
                    <a:lstStyle/>
                    <a:p>
                      <a:pPr algn="l" fontAlgn="b"/>
                      <a:r>
                        <a:rPr lang="es-AR" sz="1100" b="0" i="0" u="none" strike="noStrike">
                          <a:solidFill>
                            <a:srgbClr val="000000"/>
                          </a:solidFill>
                          <a:effectLst/>
                          <a:latin typeface="Calibri" panose="020F0502020204030204" pitchFamily="34" charset="0"/>
                        </a:rPr>
                        <a:t>Columna nueva</a:t>
                      </a:r>
                    </a:p>
                  </a:txBody>
                  <a:tcPr marL="7620" marR="7620" marT="7620" marB="0" anchor="b">
                    <a:lnL>
                      <a:noFill/>
                    </a:lnL>
                    <a:lnR>
                      <a:noFill/>
                    </a:lnR>
                    <a:lnT>
                      <a:noFill/>
                    </a:lnT>
                    <a:lnB>
                      <a:noFill/>
                    </a:lnB>
                  </a:tcPr>
                </a:tc>
                <a:tc hMerge="1">
                  <a:txBody>
                    <a:bodyPr/>
                    <a:lstStyle/>
                    <a:p>
                      <a:endParaRPr lang="es-AR"/>
                    </a:p>
                  </a:txBody>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600891420"/>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2738767762"/>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3581275708"/>
                  </a:ext>
                </a:extLst>
              </a:tr>
              <a:tr h="182880">
                <a:tc>
                  <a:txBody>
                    <a:bodyPr/>
                    <a:lstStyle/>
                    <a:p>
                      <a:pPr algn="l" fontAlgn="ctr"/>
                      <a:r>
                        <a:rPr lang="es-AR" sz="1000" b="1"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808925114"/>
                  </a:ext>
                </a:extLst>
              </a:tr>
              <a:tr h="182880">
                <a:tc>
                  <a:txBody>
                    <a:bodyPr/>
                    <a:lstStyle/>
                    <a:p>
                      <a:pPr algn="l" fontAlgn="ctr"/>
                      <a:r>
                        <a:rPr lang="es-AR" sz="1000" b="1"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619369424"/>
                  </a:ext>
                </a:extLst>
              </a:tr>
            </a:tbl>
          </a:graphicData>
        </a:graphic>
      </p:graphicFrame>
    </p:spTree>
    <p:extLst>
      <p:ext uri="{BB962C8B-B14F-4D97-AF65-F5344CB8AC3E}">
        <p14:creationId xmlns:p14="http://schemas.microsoft.com/office/powerpoint/2010/main" val="3714077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533399" y="123471"/>
            <a:ext cx="110112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REGRESIÓN LOGÍSTICA</a:t>
            </a:r>
          </a:p>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(PCA + GRID)</a:t>
            </a:r>
          </a:p>
        </p:txBody>
      </p:sp>
      <p:pic>
        <p:nvPicPr>
          <p:cNvPr id="10" name="Imagen 9"/>
          <p:cNvPicPr>
            <a:picLocks noChangeAspect="1"/>
          </p:cNvPicPr>
          <p:nvPr/>
        </p:nvPicPr>
        <p:blipFill rotWithShape="1">
          <a:blip r:embed="rId2"/>
          <a:srcRect l="8486" t="55092" r="69012" b="16757"/>
          <a:stretch/>
        </p:blipFill>
        <p:spPr>
          <a:xfrm>
            <a:off x="8236983" y="1579648"/>
            <a:ext cx="3329909" cy="2343269"/>
          </a:xfrm>
          <a:prstGeom prst="rect">
            <a:avLst/>
          </a:prstGeom>
        </p:spPr>
      </p:pic>
      <p:pic>
        <p:nvPicPr>
          <p:cNvPr id="13" name="Imagen 12"/>
          <p:cNvPicPr>
            <a:picLocks noChangeAspect="1"/>
          </p:cNvPicPr>
          <p:nvPr/>
        </p:nvPicPr>
        <p:blipFill rotWithShape="1">
          <a:blip r:embed="rId3"/>
          <a:srcRect l="8410" t="48087" r="68860" b="23358"/>
          <a:stretch/>
        </p:blipFill>
        <p:spPr>
          <a:xfrm>
            <a:off x="4654543" y="1546013"/>
            <a:ext cx="3363543" cy="2376904"/>
          </a:xfrm>
          <a:prstGeom prst="rect">
            <a:avLst/>
          </a:prstGeom>
        </p:spPr>
      </p:pic>
      <p:pic>
        <p:nvPicPr>
          <p:cNvPr id="17" name="Imagen 16"/>
          <p:cNvPicPr>
            <a:picLocks noChangeAspect="1"/>
          </p:cNvPicPr>
          <p:nvPr/>
        </p:nvPicPr>
        <p:blipFill rotWithShape="1">
          <a:blip r:embed="rId4"/>
          <a:srcRect l="8335" t="39331" r="63479" b="22011"/>
          <a:stretch/>
        </p:blipFill>
        <p:spPr>
          <a:xfrm>
            <a:off x="350406" y="1518305"/>
            <a:ext cx="4170794" cy="3217791"/>
          </a:xfrm>
          <a:prstGeom prst="rect">
            <a:avLst/>
          </a:prstGeom>
        </p:spPr>
      </p:pic>
      <p:graphicFrame>
        <p:nvGraphicFramePr>
          <p:cNvPr id="2" name="Tabla 1"/>
          <p:cNvGraphicFramePr>
            <a:graphicFrameLocks noGrp="1"/>
          </p:cNvGraphicFramePr>
          <p:nvPr>
            <p:extLst>
              <p:ext uri="{D42A27DB-BD31-4B8C-83A1-F6EECF244321}">
                <p14:modId xmlns:p14="http://schemas.microsoft.com/office/powerpoint/2010/main" val="3842654174"/>
              </p:ext>
            </p:extLst>
          </p:nvPr>
        </p:nvGraphicFramePr>
        <p:xfrm>
          <a:off x="1000760" y="4951508"/>
          <a:ext cx="3149600" cy="1043940"/>
        </p:xfrm>
        <a:graphic>
          <a:graphicData uri="http://schemas.openxmlformats.org/drawingml/2006/table">
            <a:tbl>
              <a:tblPr/>
              <a:tblGrid>
                <a:gridCol w="787400">
                  <a:extLst>
                    <a:ext uri="{9D8B030D-6E8A-4147-A177-3AD203B41FA5}">
                      <a16:colId xmlns:a16="http://schemas.microsoft.com/office/drawing/2014/main" val="1235956898"/>
                    </a:ext>
                  </a:extLst>
                </a:gridCol>
                <a:gridCol w="787400">
                  <a:extLst>
                    <a:ext uri="{9D8B030D-6E8A-4147-A177-3AD203B41FA5}">
                      <a16:colId xmlns:a16="http://schemas.microsoft.com/office/drawing/2014/main" val="2878735817"/>
                    </a:ext>
                  </a:extLst>
                </a:gridCol>
                <a:gridCol w="787400">
                  <a:extLst>
                    <a:ext uri="{9D8B030D-6E8A-4147-A177-3AD203B41FA5}">
                      <a16:colId xmlns:a16="http://schemas.microsoft.com/office/drawing/2014/main" val="4117861190"/>
                    </a:ext>
                  </a:extLst>
                </a:gridCol>
                <a:gridCol w="787400">
                  <a:extLst>
                    <a:ext uri="{9D8B030D-6E8A-4147-A177-3AD203B41FA5}">
                      <a16:colId xmlns:a16="http://schemas.microsoft.com/office/drawing/2014/main" val="1157678371"/>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018580775"/>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2816483075"/>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0.85</a:t>
                      </a:r>
                    </a:p>
                  </a:txBody>
                  <a:tcPr marL="7620" marR="7620" marT="7620" marB="0" anchor="b">
                    <a:lnL>
                      <a:noFill/>
                    </a:lnL>
                    <a:lnR>
                      <a:noFill/>
                    </a:lnR>
                    <a:lnT>
                      <a:noFill/>
                    </a:lnT>
                    <a:lnB>
                      <a:noFill/>
                    </a:lnB>
                  </a:tcPr>
                </a:tc>
                <a:extLst>
                  <a:ext uri="{0D108BD9-81ED-4DB2-BD59-A6C34878D82A}">
                    <a16:rowId xmlns:a16="http://schemas.microsoft.com/office/drawing/2014/main" val="3617592795"/>
                  </a:ext>
                </a:extLst>
              </a:tr>
              <a:tr h="182880">
                <a:tc>
                  <a:txBody>
                    <a:bodyPr/>
                    <a:lstStyle/>
                    <a:p>
                      <a:pPr algn="l" fontAlgn="ctr"/>
                      <a:r>
                        <a:rPr lang="es-AR" sz="1000" b="1" i="0" u="none" strike="noStrike" dirty="0">
                          <a:solidFill>
                            <a:srgbClr val="000000"/>
                          </a:solidFill>
                          <a:effectLst/>
                          <a:latin typeface="Var(--jp-code-font-family)"/>
                        </a:rPr>
                        <a:t>macro avg       </a:t>
                      </a:r>
                    </a:p>
                  </a:txBody>
                  <a:tcPr marL="7620" marR="7620" marT="7620" marB="0" anchor="ctr">
                    <a:lnL>
                      <a:noFill/>
                    </a:lnL>
                    <a:lnR>
                      <a:noFill/>
                    </a:lnR>
                    <a:lnT>
                      <a:noFill/>
                    </a:lnT>
                    <a:lnB>
                      <a:noFill/>
                    </a:lnB>
                  </a:tcPr>
                </a:tc>
                <a:tc>
                  <a:txBody>
                    <a:bodyPr/>
                    <a:lstStyle/>
                    <a:p>
                      <a:pPr algn="l" fontAlgn="b"/>
                      <a:r>
                        <a:rPr lang="es-AR" sz="1100" b="0" i="0" u="none" strike="noStrike" dirty="0">
                          <a:solidFill>
                            <a:srgbClr val="FF0000"/>
                          </a:solidFill>
                          <a:effectLst/>
                          <a:latin typeface="Calibri" panose="020F0502020204030204" pitchFamily="34" charset="0"/>
                        </a:rPr>
                        <a:t>0.36</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0.30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0.31</a:t>
                      </a:r>
                    </a:p>
                  </a:txBody>
                  <a:tcPr marL="7620" marR="7620" marT="7620" marB="0" anchor="b">
                    <a:lnL>
                      <a:noFill/>
                    </a:lnL>
                    <a:lnR>
                      <a:noFill/>
                    </a:lnR>
                    <a:lnT>
                      <a:noFill/>
                    </a:lnT>
                    <a:lnB>
                      <a:noFill/>
                    </a:lnB>
                  </a:tcPr>
                </a:tc>
                <a:extLst>
                  <a:ext uri="{0D108BD9-81ED-4DB2-BD59-A6C34878D82A}">
                    <a16:rowId xmlns:a16="http://schemas.microsoft.com/office/drawing/2014/main" val="2107946801"/>
                  </a:ext>
                </a:extLst>
              </a:tr>
              <a:tr h="182880">
                <a:tc>
                  <a:txBody>
                    <a:bodyPr/>
                    <a:lstStyle/>
                    <a:p>
                      <a:pPr algn="l" fontAlgn="ctr"/>
                      <a:r>
                        <a:rPr lang="es-AR" sz="1000" b="1" i="0" u="none" strike="noStrike" dirty="0">
                          <a:solidFill>
                            <a:srgbClr val="000000"/>
                          </a:solidFill>
                          <a:effectLst/>
                          <a:latin typeface="Var(--jp-code-font-family)"/>
                        </a:rPr>
                        <a:t>weighted avg       </a:t>
                      </a:r>
                    </a:p>
                  </a:txBody>
                  <a:tcPr marL="7620" marR="7620" marT="7620" marB="0" anchor="ctr">
                    <a:lnL>
                      <a:noFill/>
                    </a:lnL>
                    <a:lnR>
                      <a:noFill/>
                    </a:lnR>
                    <a:lnT>
                      <a:noFill/>
                    </a:lnT>
                    <a:lnB>
                      <a:noFill/>
                    </a:lnB>
                  </a:tcPr>
                </a:tc>
                <a:tc>
                  <a:txBody>
                    <a:bodyPr/>
                    <a:lstStyle/>
                    <a:p>
                      <a:pPr algn="l" fontAlgn="b"/>
                      <a:r>
                        <a:rPr lang="es-AR" sz="1100" b="0" i="0" u="none" strike="noStrike" dirty="0">
                          <a:solidFill>
                            <a:srgbClr val="FF0000"/>
                          </a:solidFill>
                          <a:effectLst/>
                          <a:latin typeface="Calibri" panose="020F0502020204030204" pitchFamily="34" charset="0"/>
                        </a:rPr>
                        <a:t>0.81</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0.85</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FF0000"/>
                          </a:solidFill>
                          <a:effectLst/>
                          <a:latin typeface="Calibri" panose="020F0502020204030204" pitchFamily="34" charset="0"/>
                        </a:rPr>
                        <a:t>0.82</a:t>
                      </a:r>
                    </a:p>
                  </a:txBody>
                  <a:tcPr marL="7620" marR="7620" marT="7620" marB="0" anchor="b">
                    <a:lnL>
                      <a:noFill/>
                    </a:lnL>
                    <a:lnR>
                      <a:noFill/>
                    </a:lnR>
                    <a:lnT>
                      <a:noFill/>
                    </a:lnT>
                    <a:lnB>
                      <a:noFill/>
                    </a:lnB>
                  </a:tcPr>
                </a:tc>
                <a:extLst>
                  <a:ext uri="{0D108BD9-81ED-4DB2-BD59-A6C34878D82A}">
                    <a16:rowId xmlns:a16="http://schemas.microsoft.com/office/drawing/2014/main" val="2300631268"/>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89502757"/>
              </p:ext>
            </p:extLst>
          </p:nvPr>
        </p:nvGraphicFramePr>
        <p:xfrm>
          <a:off x="4521200" y="5015516"/>
          <a:ext cx="3149600" cy="1043940"/>
        </p:xfrm>
        <a:graphic>
          <a:graphicData uri="http://schemas.openxmlformats.org/drawingml/2006/table">
            <a:tbl>
              <a:tblPr/>
              <a:tblGrid>
                <a:gridCol w="787400">
                  <a:extLst>
                    <a:ext uri="{9D8B030D-6E8A-4147-A177-3AD203B41FA5}">
                      <a16:colId xmlns:a16="http://schemas.microsoft.com/office/drawing/2014/main" val="3135416449"/>
                    </a:ext>
                  </a:extLst>
                </a:gridCol>
                <a:gridCol w="787400">
                  <a:extLst>
                    <a:ext uri="{9D8B030D-6E8A-4147-A177-3AD203B41FA5}">
                      <a16:colId xmlns:a16="http://schemas.microsoft.com/office/drawing/2014/main" val="956824099"/>
                    </a:ext>
                  </a:extLst>
                </a:gridCol>
                <a:gridCol w="787400">
                  <a:extLst>
                    <a:ext uri="{9D8B030D-6E8A-4147-A177-3AD203B41FA5}">
                      <a16:colId xmlns:a16="http://schemas.microsoft.com/office/drawing/2014/main" val="41082128"/>
                    </a:ext>
                  </a:extLst>
                </a:gridCol>
                <a:gridCol w="787400">
                  <a:extLst>
                    <a:ext uri="{9D8B030D-6E8A-4147-A177-3AD203B41FA5}">
                      <a16:colId xmlns:a16="http://schemas.microsoft.com/office/drawing/2014/main" val="572755404"/>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723525955"/>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dirty="0" err="1">
                          <a:solidFill>
                            <a:srgbClr val="000000"/>
                          </a:solidFill>
                          <a:effectLst/>
                          <a:latin typeface="Calibri" panose="020F0502020204030204" pitchFamily="34" charset="0"/>
                        </a:rPr>
                        <a:t>recall</a:t>
                      </a:r>
                      <a:r>
                        <a:rPr lang="es-AR" sz="1100" b="1"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546770328"/>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895557175"/>
                  </a:ext>
                </a:extLst>
              </a:tr>
              <a:tr h="182880">
                <a:tc>
                  <a:txBody>
                    <a:bodyPr/>
                    <a:lstStyle/>
                    <a:p>
                      <a:pPr algn="l" fontAlgn="ctr"/>
                      <a:r>
                        <a:rPr lang="es-AR" sz="1000" b="1"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0,85</a:t>
                      </a:r>
                    </a:p>
                  </a:txBody>
                  <a:tcPr marL="7620" marR="7620" marT="7620" marB="0" anchor="b">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0,89</a:t>
                      </a:r>
                    </a:p>
                  </a:txBody>
                  <a:tcPr marL="7620" marR="7620" marT="7620" marB="0" anchor="b">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0,87</a:t>
                      </a:r>
                    </a:p>
                  </a:txBody>
                  <a:tcPr marL="7620" marR="7620" marT="7620" marB="0" anchor="b">
                    <a:lnL>
                      <a:noFill/>
                    </a:lnL>
                    <a:lnR>
                      <a:noFill/>
                    </a:lnR>
                    <a:lnT>
                      <a:noFill/>
                    </a:lnT>
                    <a:lnB>
                      <a:noFill/>
                    </a:lnB>
                  </a:tcPr>
                </a:tc>
                <a:extLst>
                  <a:ext uri="{0D108BD9-81ED-4DB2-BD59-A6C34878D82A}">
                    <a16:rowId xmlns:a16="http://schemas.microsoft.com/office/drawing/2014/main" val="3193941506"/>
                  </a:ext>
                </a:extLst>
              </a:tr>
              <a:tr h="182880">
                <a:tc>
                  <a:txBody>
                    <a:bodyPr/>
                    <a:lstStyle/>
                    <a:p>
                      <a:pPr algn="l" fontAlgn="ctr"/>
                      <a:r>
                        <a:rPr lang="es-AR" sz="1000" b="1"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0,94</a:t>
                      </a:r>
                    </a:p>
                  </a:txBody>
                  <a:tcPr marL="7620" marR="7620" marT="7620" marB="0" anchor="b">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0,93</a:t>
                      </a:r>
                    </a:p>
                  </a:txBody>
                  <a:tcPr marL="7620" marR="7620" marT="7620" marB="0" anchor="b">
                    <a:lnL>
                      <a:noFill/>
                    </a:lnL>
                    <a:lnR>
                      <a:noFill/>
                    </a:lnR>
                    <a:lnT>
                      <a:noFill/>
                    </a:lnT>
                    <a:lnB>
                      <a:noFill/>
                    </a:lnB>
                  </a:tcPr>
                </a:tc>
                <a:tc>
                  <a:txBody>
                    <a:bodyPr/>
                    <a:lstStyle/>
                    <a:p>
                      <a:pPr algn="r" fontAlgn="b"/>
                      <a:r>
                        <a:rPr lang="es-AR" sz="1100" b="0" i="0" u="none" strike="noStrike" dirty="0">
                          <a:solidFill>
                            <a:schemeClr val="accent6"/>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2024384021"/>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1437892850"/>
              </p:ext>
            </p:extLst>
          </p:nvPr>
        </p:nvGraphicFramePr>
        <p:xfrm>
          <a:off x="8417292" y="5031161"/>
          <a:ext cx="3149600" cy="1043940"/>
        </p:xfrm>
        <a:graphic>
          <a:graphicData uri="http://schemas.openxmlformats.org/drawingml/2006/table">
            <a:tbl>
              <a:tblPr/>
              <a:tblGrid>
                <a:gridCol w="787400">
                  <a:extLst>
                    <a:ext uri="{9D8B030D-6E8A-4147-A177-3AD203B41FA5}">
                      <a16:colId xmlns:a16="http://schemas.microsoft.com/office/drawing/2014/main" val="2440474504"/>
                    </a:ext>
                  </a:extLst>
                </a:gridCol>
                <a:gridCol w="787400">
                  <a:extLst>
                    <a:ext uri="{9D8B030D-6E8A-4147-A177-3AD203B41FA5}">
                      <a16:colId xmlns:a16="http://schemas.microsoft.com/office/drawing/2014/main" val="3906248541"/>
                    </a:ext>
                  </a:extLst>
                </a:gridCol>
                <a:gridCol w="787400">
                  <a:extLst>
                    <a:ext uri="{9D8B030D-6E8A-4147-A177-3AD203B41FA5}">
                      <a16:colId xmlns:a16="http://schemas.microsoft.com/office/drawing/2014/main" val="2202517263"/>
                    </a:ext>
                  </a:extLst>
                </a:gridCol>
                <a:gridCol w="787400">
                  <a:extLst>
                    <a:ext uri="{9D8B030D-6E8A-4147-A177-3AD203B41FA5}">
                      <a16:colId xmlns:a16="http://schemas.microsoft.com/office/drawing/2014/main" val="1128697216"/>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Columna nueva</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138640575"/>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776133776"/>
                  </a:ext>
                </a:extLst>
              </a:tr>
              <a:tr h="182880">
                <a:tc>
                  <a:txBody>
                    <a:bodyPr/>
                    <a:lstStyle/>
                    <a:p>
                      <a:pPr algn="l" fontAlgn="ctr"/>
                      <a:r>
                        <a:rPr lang="es-AR" sz="1000" b="1"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dirty="0">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extLst>
                  <a:ext uri="{0D108BD9-81ED-4DB2-BD59-A6C34878D82A}">
                    <a16:rowId xmlns:a16="http://schemas.microsoft.com/office/drawing/2014/main" val="2643376058"/>
                  </a:ext>
                </a:extLst>
              </a:tr>
              <a:tr h="182880">
                <a:tc>
                  <a:txBody>
                    <a:bodyPr/>
                    <a:lstStyle/>
                    <a:p>
                      <a:pPr algn="l" fontAlgn="ctr"/>
                      <a:r>
                        <a:rPr lang="es-AR" sz="1000" b="1"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0,97</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0,97</a:t>
                      </a:r>
                    </a:p>
                  </a:txBody>
                  <a:tcPr marL="7620" marR="7620" marT="7620" marB="0" anchor="b">
                    <a:lnL>
                      <a:noFill/>
                    </a:lnL>
                    <a:lnR>
                      <a:noFill/>
                    </a:lnR>
                    <a:lnT>
                      <a:noFill/>
                    </a:lnT>
                    <a:lnB>
                      <a:noFill/>
                    </a:lnB>
                  </a:tcPr>
                </a:tc>
                <a:extLst>
                  <a:ext uri="{0D108BD9-81ED-4DB2-BD59-A6C34878D82A}">
                    <a16:rowId xmlns:a16="http://schemas.microsoft.com/office/drawing/2014/main" val="3861636709"/>
                  </a:ext>
                </a:extLst>
              </a:tr>
              <a:tr h="182880">
                <a:tc>
                  <a:txBody>
                    <a:bodyPr/>
                    <a:lstStyle/>
                    <a:p>
                      <a:pPr algn="l" fontAlgn="ctr"/>
                      <a:r>
                        <a:rPr lang="es-AR" sz="1000" b="1"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extLst>
                  <a:ext uri="{0D108BD9-81ED-4DB2-BD59-A6C34878D82A}">
                    <a16:rowId xmlns:a16="http://schemas.microsoft.com/office/drawing/2014/main" val="611193288"/>
                  </a:ext>
                </a:extLst>
              </a:tr>
            </a:tbl>
          </a:graphicData>
        </a:graphic>
      </p:graphicFrame>
    </p:spTree>
    <p:extLst>
      <p:ext uri="{BB962C8B-B14F-4D97-AF65-F5344CB8AC3E}">
        <p14:creationId xmlns:p14="http://schemas.microsoft.com/office/powerpoint/2010/main" val="10667756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533399" y="123471"/>
            <a:ext cx="110112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KNN</a:t>
            </a:r>
          </a:p>
          <a:p>
            <a:endParaRPr lang="es-AR" b="1" dirty="0" smtClean="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9" name="Imagen 8"/>
          <p:cNvPicPr>
            <a:picLocks noChangeAspect="1" noChangeArrowheads="1"/>
          </p:cNvPicPr>
          <p:nvPr/>
        </p:nvPicPr>
        <p:blipFill rotWithShape="1">
          <a:blip r:embed="rId2">
            <a:extLst>
              <a:ext uri="{28A0092B-C50C-407E-A947-70E740481C1C}">
                <a14:useLocalDpi xmlns:a14="http://schemas.microsoft.com/office/drawing/2010/main" val="0"/>
              </a:ext>
            </a:extLst>
          </a:blip>
          <a:srcRect l="1300"/>
          <a:stretch/>
        </p:blipFill>
        <p:spPr bwMode="auto">
          <a:xfrm>
            <a:off x="238708" y="961674"/>
            <a:ext cx="4132217" cy="3222172"/>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786" y="961674"/>
            <a:ext cx="3338649" cy="2342606"/>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p:cNvPicPr>
            <a:picLocks noChangeAspect="1"/>
          </p:cNvPicPr>
          <p:nvPr/>
        </p:nvPicPr>
        <p:blipFill rotWithShape="1">
          <a:blip r:embed="rId4"/>
          <a:srcRect l="8367" t="51435" r="68866" b="20202"/>
          <a:stretch/>
        </p:blipFill>
        <p:spPr>
          <a:xfrm>
            <a:off x="8631935" y="961674"/>
            <a:ext cx="3467623" cy="2430012"/>
          </a:xfrm>
          <a:prstGeom prst="rect">
            <a:avLst/>
          </a:prstGeom>
        </p:spPr>
      </p:pic>
      <p:graphicFrame>
        <p:nvGraphicFramePr>
          <p:cNvPr id="5" name="Tabla 4"/>
          <p:cNvGraphicFramePr>
            <a:graphicFrameLocks noGrp="1"/>
          </p:cNvGraphicFramePr>
          <p:nvPr>
            <p:extLst>
              <p:ext uri="{D42A27DB-BD31-4B8C-83A1-F6EECF244321}">
                <p14:modId xmlns:p14="http://schemas.microsoft.com/office/powerpoint/2010/main" val="2800372997"/>
              </p:ext>
            </p:extLst>
          </p:nvPr>
        </p:nvGraphicFramePr>
        <p:xfrm>
          <a:off x="730016" y="4564849"/>
          <a:ext cx="3149600" cy="914400"/>
        </p:xfrm>
        <a:graphic>
          <a:graphicData uri="http://schemas.openxmlformats.org/drawingml/2006/table">
            <a:tbl>
              <a:tblPr/>
              <a:tblGrid>
                <a:gridCol w="787400">
                  <a:extLst>
                    <a:ext uri="{9D8B030D-6E8A-4147-A177-3AD203B41FA5}">
                      <a16:colId xmlns:a16="http://schemas.microsoft.com/office/drawing/2014/main" val="4285749389"/>
                    </a:ext>
                  </a:extLst>
                </a:gridCol>
                <a:gridCol w="787400">
                  <a:extLst>
                    <a:ext uri="{9D8B030D-6E8A-4147-A177-3AD203B41FA5}">
                      <a16:colId xmlns:a16="http://schemas.microsoft.com/office/drawing/2014/main" val="287301343"/>
                    </a:ext>
                  </a:extLst>
                </a:gridCol>
                <a:gridCol w="787400">
                  <a:extLst>
                    <a:ext uri="{9D8B030D-6E8A-4147-A177-3AD203B41FA5}">
                      <a16:colId xmlns:a16="http://schemas.microsoft.com/office/drawing/2014/main" val="772899133"/>
                    </a:ext>
                  </a:extLst>
                </a:gridCol>
                <a:gridCol w="787400">
                  <a:extLst>
                    <a:ext uri="{9D8B030D-6E8A-4147-A177-3AD203B41FA5}">
                      <a16:colId xmlns:a16="http://schemas.microsoft.com/office/drawing/2014/main" val="2488071690"/>
                    </a:ext>
                  </a:extLst>
                </a:gridCol>
              </a:tblGrid>
              <a:tr h="182880">
                <a:tc gridSpan="4">
                  <a:txBody>
                    <a:bodyPr/>
                    <a:lstStyle/>
                    <a:p>
                      <a:pPr algn="ctr" fontAlgn="b"/>
                      <a:r>
                        <a:rPr lang="es-AR" sz="1100" b="0" i="0" u="none" strike="noStrike" dirty="0">
                          <a:solidFill>
                            <a:srgbClr val="000000"/>
                          </a:solidFill>
                          <a:effectLst/>
                          <a:latin typeface="Calibri" panose="020F0502020204030204" pitchFamily="34" charset="0"/>
                        </a:rPr>
                        <a:t>&gt;10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080131515"/>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778735618"/>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0,86</a:t>
                      </a:r>
                    </a:p>
                  </a:txBody>
                  <a:tcPr marL="7620" marR="7620" marT="7620" marB="0" anchor="b">
                    <a:lnL>
                      <a:noFill/>
                    </a:lnL>
                    <a:lnR>
                      <a:noFill/>
                    </a:lnR>
                    <a:lnT>
                      <a:noFill/>
                    </a:lnT>
                    <a:lnB>
                      <a:noFill/>
                    </a:lnB>
                  </a:tcPr>
                </a:tc>
                <a:extLst>
                  <a:ext uri="{0D108BD9-81ED-4DB2-BD59-A6C34878D82A}">
                    <a16:rowId xmlns:a16="http://schemas.microsoft.com/office/drawing/2014/main" val="357724645"/>
                  </a:ext>
                </a:extLst>
              </a:tr>
              <a:tr h="182880">
                <a:tc>
                  <a:txBody>
                    <a:bodyPr/>
                    <a:lstStyle/>
                    <a:p>
                      <a:pPr algn="l" fontAlgn="ctr"/>
                      <a:r>
                        <a:rPr lang="es-AR" sz="1000" b="0"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0,36</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0,32</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0,33</a:t>
                      </a:r>
                    </a:p>
                  </a:txBody>
                  <a:tcPr marL="7620" marR="7620" marT="7620" marB="0" anchor="b">
                    <a:lnL>
                      <a:noFill/>
                    </a:lnL>
                    <a:lnR>
                      <a:noFill/>
                    </a:lnR>
                    <a:lnT>
                      <a:noFill/>
                    </a:lnT>
                    <a:lnB>
                      <a:noFill/>
                    </a:lnB>
                  </a:tcPr>
                </a:tc>
                <a:extLst>
                  <a:ext uri="{0D108BD9-81ED-4DB2-BD59-A6C34878D82A}">
                    <a16:rowId xmlns:a16="http://schemas.microsoft.com/office/drawing/2014/main" val="4023133111"/>
                  </a:ext>
                </a:extLst>
              </a:tr>
              <a:tr h="182880">
                <a:tc>
                  <a:txBody>
                    <a:bodyPr/>
                    <a:lstStyle/>
                    <a:p>
                      <a:pPr algn="l" fontAlgn="ctr"/>
                      <a:r>
                        <a:rPr lang="es-AR" sz="1000" b="0"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0,82</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0,86</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000000"/>
                          </a:solidFill>
                          <a:effectLst/>
                          <a:latin typeface="Calibri" panose="020F0502020204030204" pitchFamily="34" charset="0"/>
                        </a:rPr>
                        <a:t>0,84</a:t>
                      </a:r>
                    </a:p>
                  </a:txBody>
                  <a:tcPr marL="7620" marR="7620" marT="7620" marB="0" anchor="b">
                    <a:lnL>
                      <a:noFill/>
                    </a:lnL>
                    <a:lnR>
                      <a:noFill/>
                    </a:lnR>
                    <a:lnT>
                      <a:noFill/>
                    </a:lnT>
                    <a:lnB>
                      <a:noFill/>
                    </a:lnB>
                  </a:tcPr>
                </a:tc>
                <a:extLst>
                  <a:ext uri="{0D108BD9-81ED-4DB2-BD59-A6C34878D82A}">
                    <a16:rowId xmlns:a16="http://schemas.microsoft.com/office/drawing/2014/main" val="3719839595"/>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2987486005"/>
              </p:ext>
            </p:extLst>
          </p:nvPr>
        </p:nvGraphicFramePr>
        <p:xfrm>
          <a:off x="4658360" y="4564849"/>
          <a:ext cx="3149600" cy="914400"/>
        </p:xfrm>
        <a:graphic>
          <a:graphicData uri="http://schemas.openxmlformats.org/drawingml/2006/table">
            <a:tbl>
              <a:tblPr/>
              <a:tblGrid>
                <a:gridCol w="787400">
                  <a:extLst>
                    <a:ext uri="{9D8B030D-6E8A-4147-A177-3AD203B41FA5}">
                      <a16:colId xmlns:a16="http://schemas.microsoft.com/office/drawing/2014/main" val="3373773999"/>
                    </a:ext>
                  </a:extLst>
                </a:gridCol>
                <a:gridCol w="787400">
                  <a:extLst>
                    <a:ext uri="{9D8B030D-6E8A-4147-A177-3AD203B41FA5}">
                      <a16:colId xmlns:a16="http://schemas.microsoft.com/office/drawing/2014/main" val="4275872612"/>
                    </a:ext>
                  </a:extLst>
                </a:gridCol>
                <a:gridCol w="787400">
                  <a:extLst>
                    <a:ext uri="{9D8B030D-6E8A-4147-A177-3AD203B41FA5}">
                      <a16:colId xmlns:a16="http://schemas.microsoft.com/office/drawing/2014/main" val="229892090"/>
                    </a:ext>
                  </a:extLst>
                </a:gridCol>
                <a:gridCol w="787400">
                  <a:extLst>
                    <a:ext uri="{9D8B030D-6E8A-4147-A177-3AD203B41FA5}">
                      <a16:colId xmlns:a16="http://schemas.microsoft.com/office/drawing/2014/main" val="1756826708"/>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40588314"/>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1239921595"/>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2020477464"/>
                  </a:ext>
                </a:extLst>
              </a:tr>
              <a:tr h="182880">
                <a:tc>
                  <a:txBody>
                    <a:bodyPr/>
                    <a:lstStyle/>
                    <a:p>
                      <a:pPr algn="l" fontAlgn="ctr"/>
                      <a:r>
                        <a:rPr lang="es-AR" sz="1000" b="0"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0,89</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0,82</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0,85</a:t>
                      </a:r>
                    </a:p>
                  </a:txBody>
                  <a:tcPr marL="7620" marR="7620" marT="7620" marB="0" anchor="b">
                    <a:lnL>
                      <a:noFill/>
                    </a:lnL>
                    <a:lnR>
                      <a:noFill/>
                    </a:lnR>
                    <a:lnT>
                      <a:noFill/>
                    </a:lnT>
                    <a:lnB>
                      <a:noFill/>
                    </a:lnB>
                  </a:tcPr>
                </a:tc>
                <a:extLst>
                  <a:ext uri="{0D108BD9-81ED-4DB2-BD59-A6C34878D82A}">
                    <a16:rowId xmlns:a16="http://schemas.microsoft.com/office/drawing/2014/main" val="349964166"/>
                  </a:ext>
                </a:extLst>
              </a:tr>
              <a:tr h="182880">
                <a:tc>
                  <a:txBody>
                    <a:bodyPr/>
                    <a:lstStyle/>
                    <a:p>
                      <a:pPr algn="l" fontAlgn="ctr"/>
                      <a:r>
                        <a:rPr lang="es-AR" sz="1000" b="0"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370851630"/>
                  </a:ext>
                </a:extLst>
              </a:tr>
            </a:tbl>
          </a:graphicData>
        </a:graphic>
      </p:graphicFrame>
      <p:graphicFrame>
        <p:nvGraphicFramePr>
          <p:cNvPr id="14" name="Tabla 13"/>
          <p:cNvGraphicFramePr>
            <a:graphicFrameLocks noGrp="1"/>
          </p:cNvGraphicFramePr>
          <p:nvPr>
            <p:extLst>
              <p:ext uri="{D42A27DB-BD31-4B8C-83A1-F6EECF244321}">
                <p14:modId xmlns:p14="http://schemas.microsoft.com/office/powerpoint/2010/main" val="3237261068"/>
              </p:ext>
            </p:extLst>
          </p:nvPr>
        </p:nvGraphicFramePr>
        <p:xfrm>
          <a:off x="8790946" y="4641374"/>
          <a:ext cx="3149600" cy="914400"/>
        </p:xfrm>
        <a:graphic>
          <a:graphicData uri="http://schemas.openxmlformats.org/drawingml/2006/table">
            <a:tbl>
              <a:tblPr/>
              <a:tblGrid>
                <a:gridCol w="787400">
                  <a:extLst>
                    <a:ext uri="{9D8B030D-6E8A-4147-A177-3AD203B41FA5}">
                      <a16:colId xmlns:a16="http://schemas.microsoft.com/office/drawing/2014/main" val="1658273844"/>
                    </a:ext>
                  </a:extLst>
                </a:gridCol>
                <a:gridCol w="787400">
                  <a:extLst>
                    <a:ext uri="{9D8B030D-6E8A-4147-A177-3AD203B41FA5}">
                      <a16:colId xmlns:a16="http://schemas.microsoft.com/office/drawing/2014/main" val="3335414897"/>
                    </a:ext>
                  </a:extLst>
                </a:gridCol>
                <a:gridCol w="787400">
                  <a:extLst>
                    <a:ext uri="{9D8B030D-6E8A-4147-A177-3AD203B41FA5}">
                      <a16:colId xmlns:a16="http://schemas.microsoft.com/office/drawing/2014/main" val="644353647"/>
                    </a:ext>
                  </a:extLst>
                </a:gridCol>
                <a:gridCol w="787400">
                  <a:extLst>
                    <a:ext uri="{9D8B030D-6E8A-4147-A177-3AD203B41FA5}">
                      <a16:colId xmlns:a16="http://schemas.microsoft.com/office/drawing/2014/main" val="1130651353"/>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Columna nueva</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33325377"/>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3826593899"/>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663808144"/>
                  </a:ext>
                </a:extLst>
              </a:tr>
              <a:tr h="182880">
                <a:tc>
                  <a:txBody>
                    <a:bodyPr/>
                    <a:lstStyle/>
                    <a:p>
                      <a:pPr algn="l" fontAlgn="ctr"/>
                      <a:r>
                        <a:rPr lang="es-AR" sz="1000" b="0"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4109360993"/>
                  </a:ext>
                </a:extLst>
              </a:tr>
              <a:tr h="182880">
                <a:tc>
                  <a:txBody>
                    <a:bodyPr/>
                    <a:lstStyle/>
                    <a:p>
                      <a:pPr algn="l" fontAlgn="ctr"/>
                      <a:r>
                        <a:rPr lang="es-AR" sz="1000" b="0"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r" fontAlgn="b"/>
                      <a:r>
                        <a:rPr lang="es-AR" sz="1100" b="0" i="0" u="none" strike="noStrike">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000000"/>
                          </a:solidFill>
                          <a:effectLst/>
                          <a:latin typeface="Calibri" panose="020F0502020204030204" pitchFamily="34" charset="0"/>
                        </a:rPr>
                        <a:t>0,99</a:t>
                      </a:r>
                    </a:p>
                  </a:txBody>
                  <a:tcPr marL="7620" marR="7620" marT="7620" marB="0" anchor="b">
                    <a:lnL>
                      <a:noFill/>
                    </a:lnL>
                    <a:lnR>
                      <a:noFill/>
                    </a:lnR>
                    <a:lnT>
                      <a:noFill/>
                    </a:lnT>
                    <a:lnB>
                      <a:noFill/>
                    </a:lnB>
                  </a:tcPr>
                </a:tc>
                <a:extLst>
                  <a:ext uri="{0D108BD9-81ED-4DB2-BD59-A6C34878D82A}">
                    <a16:rowId xmlns:a16="http://schemas.microsoft.com/office/drawing/2014/main" val="2796313976"/>
                  </a:ext>
                </a:extLst>
              </a:tr>
            </a:tbl>
          </a:graphicData>
        </a:graphic>
      </p:graphicFrame>
    </p:spTree>
    <p:extLst>
      <p:ext uri="{BB962C8B-B14F-4D97-AF65-F5344CB8AC3E}">
        <p14:creationId xmlns:p14="http://schemas.microsoft.com/office/powerpoint/2010/main" val="3493123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533399" y="123471"/>
            <a:ext cx="110112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KNN (PCA  + GRID)</a:t>
            </a:r>
          </a:p>
          <a:p>
            <a:endParaRPr lang="es-AR" b="1" dirty="0" smtClean="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10" name="Imagen 9"/>
          <p:cNvPicPr>
            <a:picLocks noChangeAspect="1"/>
          </p:cNvPicPr>
          <p:nvPr/>
        </p:nvPicPr>
        <p:blipFill rotWithShape="1">
          <a:blip r:embed="rId2"/>
          <a:srcRect l="8275" t="38100" r="63388" b="23165"/>
          <a:stretch/>
        </p:blipFill>
        <p:spPr>
          <a:xfrm>
            <a:off x="533399" y="1180882"/>
            <a:ext cx="4186539" cy="3219062"/>
          </a:xfrm>
          <a:prstGeom prst="rect">
            <a:avLst/>
          </a:prstGeom>
        </p:spPr>
      </p:pic>
      <p:pic>
        <p:nvPicPr>
          <p:cNvPr id="13" name="Imagen 12"/>
          <p:cNvPicPr>
            <a:picLocks noChangeAspect="1"/>
          </p:cNvPicPr>
          <p:nvPr/>
        </p:nvPicPr>
        <p:blipFill rotWithShape="1">
          <a:blip r:embed="rId3"/>
          <a:srcRect l="8381" t="58526" r="69163" b="13428"/>
          <a:stretch/>
        </p:blipFill>
        <p:spPr>
          <a:xfrm>
            <a:off x="5122506" y="1180882"/>
            <a:ext cx="3317735" cy="2330741"/>
          </a:xfrm>
          <a:prstGeom prst="rect">
            <a:avLst/>
          </a:prstGeom>
        </p:spPr>
      </p:pic>
      <p:pic>
        <p:nvPicPr>
          <p:cNvPr id="15" name="Imagen 14"/>
          <p:cNvPicPr>
            <a:picLocks noChangeAspect="1"/>
          </p:cNvPicPr>
          <p:nvPr/>
        </p:nvPicPr>
        <p:blipFill rotWithShape="1">
          <a:blip r:embed="rId4"/>
          <a:srcRect l="8394" t="53551" r="68865" b="18403"/>
          <a:stretch/>
        </p:blipFill>
        <p:spPr>
          <a:xfrm>
            <a:off x="8683191" y="1180881"/>
            <a:ext cx="3359786" cy="2330741"/>
          </a:xfrm>
          <a:prstGeom prst="rect">
            <a:avLst/>
          </a:prstGeom>
        </p:spPr>
      </p:pic>
      <p:graphicFrame>
        <p:nvGraphicFramePr>
          <p:cNvPr id="2" name="Tabla 1"/>
          <p:cNvGraphicFramePr>
            <a:graphicFrameLocks noGrp="1"/>
          </p:cNvGraphicFramePr>
          <p:nvPr>
            <p:extLst>
              <p:ext uri="{D42A27DB-BD31-4B8C-83A1-F6EECF244321}">
                <p14:modId xmlns:p14="http://schemas.microsoft.com/office/powerpoint/2010/main" val="4147988598"/>
              </p:ext>
            </p:extLst>
          </p:nvPr>
        </p:nvGraphicFramePr>
        <p:xfrm>
          <a:off x="1051868" y="4798987"/>
          <a:ext cx="3149600" cy="914400"/>
        </p:xfrm>
        <a:graphic>
          <a:graphicData uri="http://schemas.openxmlformats.org/drawingml/2006/table">
            <a:tbl>
              <a:tblPr/>
              <a:tblGrid>
                <a:gridCol w="787400">
                  <a:extLst>
                    <a:ext uri="{9D8B030D-6E8A-4147-A177-3AD203B41FA5}">
                      <a16:colId xmlns:a16="http://schemas.microsoft.com/office/drawing/2014/main" val="2479601393"/>
                    </a:ext>
                  </a:extLst>
                </a:gridCol>
                <a:gridCol w="787400">
                  <a:extLst>
                    <a:ext uri="{9D8B030D-6E8A-4147-A177-3AD203B41FA5}">
                      <a16:colId xmlns:a16="http://schemas.microsoft.com/office/drawing/2014/main" val="3691683442"/>
                    </a:ext>
                  </a:extLst>
                </a:gridCol>
                <a:gridCol w="787400">
                  <a:extLst>
                    <a:ext uri="{9D8B030D-6E8A-4147-A177-3AD203B41FA5}">
                      <a16:colId xmlns:a16="http://schemas.microsoft.com/office/drawing/2014/main" val="564527544"/>
                    </a:ext>
                  </a:extLst>
                </a:gridCol>
                <a:gridCol w="787400">
                  <a:extLst>
                    <a:ext uri="{9D8B030D-6E8A-4147-A177-3AD203B41FA5}">
                      <a16:colId xmlns:a16="http://schemas.microsoft.com/office/drawing/2014/main" val="3903974074"/>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876010155"/>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3512289411"/>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0,85</a:t>
                      </a:r>
                    </a:p>
                  </a:txBody>
                  <a:tcPr marL="7620" marR="7620" marT="7620" marB="0" anchor="b">
                    <a:lnL>
                      <a:noFill/>
                    </a:lnL>
                    <a:lnR>
                      <a:noFill/>
                    </a:lnR>
                    <a:lnT>
                      <a:noFill/>
                    </a:lnT>
                    <a:lnB>
                      <a:noFill/>
                    </a:lnB>
                  </a:tcPr>
                </a:tc>
                <a:extLst>
                  <a:ext uri="{0D108BD9-81ED-4DB2-BD59-A6C34878D82A}">
                    <a16:rowId xmlns:a16="http://schemas.microsoft.com/office/drawing/2014/main" val="2662312430"/>
                  </a:ext>
                </a:extLst>
              </a:tr>
              <a:tr h="182880">
                <a:tc>
                  <a:txBody>
                    <a:bodyPr/>
                    <a:lstStyle/>
                    <a:p>
                      <a:pPr algn="l" fontAlgn="ctr"/>
                      <a:r>
                        <a:rPr lang="es-AR" sz="1000" b="0"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0,36</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0,3</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0,31</a:t>
                      </a:r>
                    </a:p>
                  </a:txBody>
                  <a:tcPr marL="7620" marR="7620" marT="7620" marB="0" anchor="b">
                    <a:lnL>
                      <a:noFill/>
                    </a:lnL>
                    <a:lnR>
                      <a:noFill/>
                    </a:lnR>
                    <a:lnT>
                      <a:noFill/>
                    </a:lnT>
                    <a:lnB>
                      <a:noFill/>
                    </a:lnB>
                  </a:tcPr>
                </a:tc>
                <a:extLst>
                  <a:ext uri="{0D108BD9-81ED-4DB2-BD59-A6C34878D82A}">
                    <a16:rowId xmlns:a16="http://schemas.microsoft.com/office/drawing/2014/main" val="1728825501"/>
                  </a:ext>
                </a:extLst>
              </a:tr>
              <a:tr h="182880">
                <a:tc>
                  <a:txBody>
                    <a:bodyPr/>
                    <a:lstStyle/>
                    <a:p>
                      <a:pPr algn="l" fontAlgn="ctr"/>
                      <a:r>
                        <a:rPr lang="es-AR" sz="1000" b="0"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0,81</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0,85</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0,82</a:t>
                      </a:r>
                    </a:p>
                  </a:txBody>
                  <a:tcPr marL="7620" marR="7620" marT="7620" marB="0" anchor="b">
                    <a:lnL>
                      <a:noFill/>
                    </a:lnL>
                    <a:lnR>
                      <a:noFill/>
                    </a:lnR>
                    <a:lnT>
                      <a:noFill/>
                    </a:lnT>
                    <a:lnB>
                      <a:noFill/>
                    </a:lnB>
                  </a:tcPr>
                </a:tc>
                <a:extLst>
                  <a:ext uri="{0D108BD9-81ED-4DB2-BD59-A6C34878D82A}">
                    <a16:rowId xmlns:a16="http://schemas.microsoft.com/office/drawing/2014/main" val="400086633"/>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1048515873"/>
              </p:ext>
            </p:extLst>
          </p:nvPr>
        </p:nvGraphicFramePr>
        <p:xfrm>
          <a:off x="4905248" y="4798987"/>
          <a:ext cx="3149600" cy="914400"/>
        </p:xfrm>
        <a:graphic>
          <a:graphicData uri="http://schemas.openxmlformats.org/drawingml/2006/table">
            <a:tbl>
              <a:tblPr/>
              <a:tblGrid>
                <a:gridCol w="787400">
                  <a:extLst>
                    <a:ext uri="{9D8B030D-6E8A-4147-A177-3AD203B41FA5}">
                      <a16:colId xmlns:a16="http://schemas.microsoft.com/office/drawing/2014/main" val="1022411447"/>
                    </a:ext>
                  </a:extLst>
                </a:gridCol>
                <a:gridCol w="787400">
                  <a:extLst>
                    <a:ext uri="{9D8B030D-6E8A-4147-A177-3AD203B41FA5}">
                      <a16:colId xmlns:a16="http://schemas.microsoft.com/office/drawing/2014/main" val="3330477381"/>
                    </a:ext>
                  </a:extLst>
                </a:gridCol>
                <a:gridCol w="787400">
                  <a:extLst>
                    <a:ext uri="{9D8B030D-6E8A-4147-A177-3AD203B41FA5}">
                      <a16:colId xmlns:a16="http://schemas.microsoft.com/office/drawing/2014/main" val="919049249"/>
                    </a:ext>
                  </a:extLst>
                </a:gridCol>
                <a:gridCol w="787400">
                  <a:extLst>
                    <a:ext uri="{9D8B030D-6E8A-4147-A177-3AD203B41FA5}">
                      <a16:colId xmlns:a16="http://schemas.microsoft.com/office/drawing/2014/main" val="3535868839"/>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381457597"/>
                  </a:ext>
                </a:extLst>
              </a:tr>
              <a:tr h="182880">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2777317122"/>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0,91</a:t>
                      </a:r>
                    </a:p>
                  </a:txBody>
                  <a:tcPr marL="7620" marR="7620" marT="7620" marB="0" anchor="b">
                    <a:lnL>
                      <a:noFill/>
                    </a:lnL>
                    <a:lnR>
                      <a:noFill/>
                    </a:lnR>
                    <a:lnT>
                      <a:noFill/>
                    </a:lnT>
                    <a:lnB>
                      <a:noFill/>
                    </a:lnB>
                  </a:tcPr>
                </a:tc>
                <a:extLst>
                  <a:ext uri="{0D108BD9-81ED-4DB2-BD59-A6C34878D82A}">
                    <a16:rowId xmlns:a16="http://schemas.microsoft.com/office/drawing/2014/main" val="4000621515"/>
                  </a:ext>
                </a:extLst>
              </a:tr>
              <a:tr h="182880">
                <a:tc>
                  <a:txBody>
                    <a:bodyPr/>
                    <a:lstStyle/>
                    <a:p>
                      <a:pPr algn="l" fontAlgn="ctr"/>
                      <a:r>
                        <a:rPr lang="es-AR" sz="1000" b="0"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0,85</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0,79</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0,81</a:t>
                      </a:r>
                    </a:p>
                  </a:txBody>
                  <a:tcPr marL="7620" marR="7620" marT="7620" marB="0" anchor="b">
                    <a:lnL>
                      <a:noFill/>
                    </a:lnL>
                    <a:lnR>
                      <a:noFill/>
                    </a:lnR>
                    <a:lnT>
                      <a:noFill/>
                    </a:lnT>
                    <a:lnB>
                      <a:noFill/>
                    </a:lnB>
                  </a:tcPr>
                </a:tc>
                <a:extLst>
                  <a:ext uri="{0D108BD9-81ED-4DB2-BD59-A6C34878D82A}">
                    <a16:rowId xmlns:a16="http://schemas.microsoft.com/office/drawing/2014/main" val="2942962638"/>
                  </a:ext>
                </a:extLst>
              </a:tr>
              <a:tr h="182880">
                <a:tc>
                  <a:txBody>
                    <a:bodyPr/>
                    <a:lstStyle/>
                    <a:p>
                      <a:pPr algn="l" fontAlgn="ctr"/>
                      <a:r>
                        <a:rPr lang="es-AR" sz="1000" b="0"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0,91</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0,91</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0,91</a:t>
                      </a:r>
                    </a:p>
                  </a:txBody>
                  <a:tcPr marL="7620" marR="7620" marT="7620" marB="0" anchor="b">
                    <a:lnL>
                      <a:noFill/>
                    </a:lnL>
                    <a:lnR>
                      <a:noFill/>
                    </a:lnR>
                    <a:lnT>
                      <a:noFill/>
                    </a:lnT>
                    <a:lnB>
                      <a:noFill/>
                    </a:lnB>
                  </a:tcPr>
                </a:tc>
                <a:extLst>
                  <a:ext uri="{0D108BD9-81ED-4DB2-BD59-A6C34878D82A}">
                    <a16:rowId xmlns:a16="http://schemas.microsoft.com/office/drawing/2014/main" val="2990054978"/>
                  </a:ext>
                </a:extLst>
              </a:tr>
            </a:tbl>
          </a:graphicData>
        </a:graphic>
      </p:graphicFrame>
      <p:graphicFrame>
        <p:nvGraphicFramePr>
          <p:cNvPr id="4" name="Tabla 3"/>
          <p:cNvGraphicFramePr>
            <a:graphicFrameLocks noGrp="1"/>
          </p:cNvGraphicFramePr>
          <p:nvPr>
            <p:extLst>
              <p:ext uri="{D42A27DB-BD31-4B8C-83A1-F6EECF244321}">
                <p14:modId xmlns:p14="http://schemas.microsoft.com/office/powerpoint/2010/main" val="1161355688"/>
              </p:ext>
            </p:extLst>
          </p:nvPr>
        </p:nvGraphicFramePr>
        <p:xfrm>
          <a:off x="8683191" y="4798987"/>
          <a:ext cx="3149600" cy="914400"/>
        </p:xfrm>
        <a:graphic>
          <a:graphicData uri="http://schemas.openxmlformats.org/drawingml/2006/table">
            <a:tbl>
              <a:tblPr/>
              <a:tblGrid>
                <a:gridCol w="787400">
                  <a:extLst>
                    <a:ext uri="{9D8B030D-6E8A-4147-A177-3AD203B41FA5}">
                      <a16:colId xmlns:a16="http://schemas.microsoft.com/office/drawing/2014/main" val="2302329180"/>
                    </a:ext>
                  </a:extLst>
                </a:gridCol>
                <a:gridCol w="787400">
                  <a:extLst>
                    <a:ext uri="{9D8B030D-6E8A-4147-A177-3AD203B41FA5}">
                      <a16:colId xmlns:a16="http://schemas.microsoft.com/office/drawing/2014/main" val="3561299659"/>
                    </a:ext>
                  </a:extLst>
                </a:gridCol>
                <a:gridCol w="787400">
                  <a:extLst>
                    <a:ext uri="{9D8B030D-6E8A-4147-A177-3AD203B41FA5}">
                      <a16:colId xmlns:a16="http://schemas.microsoft.com/office/drawing/2014/main" val="3689688310"/>
                    </a:ext>
                  </a:extLst>
                </a:gridCol>
                <a:gridCol w="787400">
                  <a:extLst>
                    <a:ext uri="{9D8B030D-6E8A-4147-A177-3AD203B41FA5}">
                      <a16:colId xmlns:a16="http://schemas.microsoft.com/office/drawing/2014/main" val="495966929"/>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Columna nueva</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900232678"/>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3575955229"/>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FF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extLst>
                  <a:ext uri="{0D108BD9-81ED-4DB2-BD59-A6C34878D82A}">
                    <a16:rowId xmlns:a16="http://schemas.microsoft.com/office/drawing/2014/main" val="3117561584"/>
                  </a:ext>
                </a:extLst>
              </a:tr>
              <a:tr h="182880">
                <a:tc>
                  <a:txBody>
                    <a:bodyPr/>
                    <a:lstStyle/>
                    <a:p>
                      <a:pPr algn="l" fontAlgn="ctr"/>
                      <a:r>
                        <a:rPr lang="es-AR" sz="1000" b="0"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0,97</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0,97</a:t>
                      </a:r>
                    </a:p>
                  </a:txBody>
                  <a:tcPr marL="7620" marR="7620" marT="7620" marB="0" anchor="b">
                    <a:lnL>
                      <a:noFill/>
                    </a:lnL>
                    <a:lnR>
                      <a:noFill/>
                    </a:lnR>
                    <a:lnT>
                      <a:noFill/>
                    </a:lnT>
                    <a:lnB>
                      <a:noFill/>
                    </a:lnB>
                  </a:tcPr>
                </a:tc>
                <a:extLst>
                  <a:ext uri="{0D108BD9-81ED-4DB2-BD59-A6C34878D82A}">
                    <a16:rowId xmlns:a16="http://schemas.microsoft.com/office/drawing/2014/main" val="3487349045"/>
                  </a:ext>
                </a:extLst>
              </a:tr>
              <a:tr h="182880">
                <a:tc>
                  <a:txBody>
                    <a:bodyPr/>
                    <a:lstStyle/>
                    <a:p>
                      <a:pPr algn="l" fontAlgn="ctr"/>
                      <a:r>
                        <a:rPr lang="es-AR" sz="1000" b="0"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tc>
                  <a:txBody>
                    <a:bodyPr/>
                    <a:lstStyle/>
                    <a:p>
                      <a:pPr algn="r" fontAlgn="b"/>
                      <a:r>
                        <a:rPr lang="es-AR" sz="1100" b="0" i="0" u="none" strike="noStrike" dirty="0">
                          <a:solidFill>
                            <a:srgbClr val="FF0000"/>
                          </a:solidFill>
                          <a:effectLst/>
                          <a:latin typeface="Calibri" panose="020F0502020204030204" pitchFamily="34" charset="0"/>
                        </a:rPr>
                        <a:t>0,98</a:t>
                      </a:r>
                    </a:p>
                  </a:txBody>
                  <a:tcPr marL="7620" marR="7620" marT="7620" marB="0" anchor="b">
                    <a:lnL>
                      <a:noFill/>
                    </a:lnL>
                    <a:lnR>
                      <a:noFill/>
                    </a:lnR>
                    <a:lnT>
                      <a:noFill/>
                    </a:lnT>
                    <a:lnB>
                      <a:noFill/>
                    </a:lnB>
                  </a:tcPr>
                </a:tc>
                <a:extLst>
                  <a:ext uri="{0D108BD9-81ED-4DB2-BD59-A6C34878D82A}">
                    <a16:rowId xmlns:a16="http://schemas.microsoft.com/office/drawing/2014/main" val="78309981"/>
                  </a:ext>
                </a:extLst>
              </a:tr>
            </a:tbl>
          </a:graphicData>
        </a:graphic>
      </p:graphicFrame>
    </p:spTree>
    <p:extLst>
      <p:ext uri="{BB962C8B-B14F-4D97-AF65-F5344CB8AC3E}">
        <p14:creationId xmlns:p14="http://schemas.microsoft.com/office/powerpoint/2010/main" val="4092558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COMPARATIVA</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7" name="Tabla 6"/>
          <p:cNvGraphicFramePr>
            <a:graphicFrameLocks noGrp="1"/>
          </p:cNvGraphicFramePr>
          <p:nvPr>
            <p:extLst>
              <p:ext uri="{D42A27DB-BD31-4B8C-83A1-F6EECF244321}">
                <p14:modId xmlns:p14="http://schemas.microsoft.com/office/powerpoint/2010/main" val="2539258594"/>
              </p:ext>
            </p:extLst>
          </p:nvPr>
        </p:nvGraphicFramePr>
        <p:xfrm>
          <a:off x="838199" y="2076931"/>
          <a:ext cx="10515603" cy="3172069"/>
        </p:xfrm>
        <a:graphic>
          <a:graphicData uri="http://schemas.openxmlformats.org/drawingml/2006/table">
            <a:tbl>
              <a:tblPr/>
              <a:tblGrid>
                <a:gridCol w="965304">
                  <a:extLst>
                    <a:ext uri="{9D8B030D-6E8A-4147-A177-3AD203B41FA5}">
                      <a16:colId xmlns:a16="http://schemas.microsoft.com/office/drawing/2014/main" val="3675764674"/>
                    </a:ext>
                  </a:extLst>
                </a:gridCol>
                <a:gridCol w="673280">
                  <a:extLst>
                    <a:ext uri="{9D8B030D-6E8A-4147-A177-3AD203B41FA5}">
                      <a16:colId xmlns:a16="http://schemas.microsoft.com/office/drawing/2014/main" val="2427361391"/>
                    </a:ext>
                  </a:extLst>
                </a:gridCol>
                <a:gridCol w="673280">
                  <a:extLst>
                    <a:ext uri="{9D8B030D-6E8A-4147-A177-3AD203B41FA5}">
                      <a16:colId xmlns:a16="http://schemas.microsoft.com/office/drawing/2014/main" val="1702077096"/>
                    </a:ext>
                  </a:extLst>
                </a:gridCol>
                <a:gridCol w="673280">
                  <a:extLst>
                    <a:ext uri="{9D8B030D-6E8A-4147-A177-3AD203B41FA5}">
                      <a16:colId xmlns:a16="http://schemas.microsoft.com/office/drawing/2014/main" val="3399880896"/>
                    </a:ext>
                  </a:extLst>
                </a:gridCol>
                <a:gridCol w="838220">
                  <a:extLst>
                    <a:ext uri="{9D8B030D-6E8A-4147-A177-3AD203B41FA5}">
                      <a16:colId xmlns:a16="http://schemas.microsoft.com/office/drawing/2014/main" val="3236100100"/>
                    </a:ext>
                  </a:extLst>
                </a:gridCol>
                <a:gridCol w="730062">
                  <a:extLst>
                    <a:ext uri="{9D8B030D-6E8A-4147-A177-3AD203B41FA5}">
                      <a16:colId xmlns:a16="http://schemas.microsoft.com/office/drawing/2014/main" val="1139700899"/>
                    </a:ext>
                  </a:extLst>
                </a:gridCol>
                <a:gridCol w="673280">
                  <a:extLst>
                    <a:ext uri="{9D8B030D-6E8A-4147-A177-3AD203B41FA5}">
                      <a16:colId xmlns:a16="http://schemas.microsoft.com/office/drawing/2014/main" val="1361286166"/>
                    </a:ext>
                  </a:extLst>
                </a:gridCol>
                <a:gridCol w="673280">
                  <a:extLst>
                    <a:ext uri="{9D8B030D-6E8A-4147-A177-3AD203B41FA5}">
                      <a16:colId xmlns:a16="http://schemas.microsoft.com/office/drawing/2014/main" val="613745400"/>
                    </a:ext>
                  </a:extLst>
                </a:gridCol>
                <a:gridCol w="673280">
                  <a:extLst>
                    <a:ext uri="{9D8B030D-6E8A-4147-A177-3AD203B41FA5}">
                      <a16:colId xmlns:a16="http://schemas.microsoft.com/office/drawing/2014/main" val="1225305434"/>
                    </a:ext>
                  </a:extLst>
                </a:gridCol>
                <a:gridCol w="838220">
                  <a:extLst>
                    <a:ext uri="{9D8B030D-6E8A-4147-A177-3AD203B41FA5}">
                      <a16:colId xmlns:a16="http://schemas.microsoft.com/office/drawing/2014/main" val="2183383892"/>
                    </a:ext>
                  </a:extLst>
                </a:gridCol>
                <a:gridCol w="919337">
                  <a:extLst>
                    <a:ext uri="{9D8B030D-6E8A-4147-A177-3AD203B41FA5}">
                      <a16:colId xmlns:a16="http://schemas.microsoft.com/office/drawing/2014/main" val="414379750"/>
                    </a:ext>
                  </a:extLst>
                </a:gridCol>
                <a:gridCol w="673280">
                  <a:extLst>
                    <a:ext uri="{9D8B030D-6E8A-4147-A177-3AD203B41FA5}">
                      <a16:colId xmlns:a16="http://schemas.microsoft.com/office/drawing/2014/main" val="2538566229"/>
                    </a:ext>
                  </a:extLst>
                </a:gridCol>
                <a:gridCol w="673280">
                  <a:extLst>
                    <a:ext uri="{9D8B030D-6E8A-4147-A177-3AD203B41FA5}">
                      <a16:colId xmlns:a16="http://schemas.microsoft.com/office/drawing/2014/main" val="2694127467"/>
                    </a:ext>
                  </a:extLst>
                </a:gridCol>
                <a:gridCol w="838220">
                  <a:extLst>
                    <a:ext uri="{9D8B030D-6E8A-4147-A177-3AD203B41FA5}">
                      <a16:colId xmlns:a16="http://schemas.microsoft.com/office/drawing/2014/main" val="2557118968"/>
                    </a:ext>
                  </a:extLst>
                </a:gridCol>
              </a:tblGrid>
              <a:tr h="166951">
                <a:tc gridSpan="4">
                  <a:txBody>
                    <a:bodyPr/>
                    <a:lstStyle/>
                    <a:p>
                      <a:pPr algn="ctr" fontAlgn="b"/>
                      <a:r>
                        <a:rPr lang="es-AR" sz="1000" b="0" i="0" u="none" strike="noStrike">
                          <a:solidFill>
                            <a:srgbClr val="000000"/>
                          </a:solidFill>
                          <a:effectLst/>
                          <a:latin typeface="Calibri" panose="020F0502020204030204" pitchFamily="34" charset="0"/>
                        </a:rPr>
                        <a:t>&gt;10 RL</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&gt;100 RL + Grid + PCA </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2">
                  <a:txBody>
                    <a:bodyPr/>
                    <a:lstStyle/>
                    <a:p>
                      <a:pPr algn="ctr" fontAlgn="b"/>
                      <a:r>
                        <a:rPr lang="es-AR" sz="1000" b="0" i="0" u="none" strike="noStrike">
                          <a:solidFill>
                            <a:srgbClr val="000000"/>
                          </a:solidFill>
                          <a:effectLst/>
                          <a:latin typeface="Calibri" panose="020F0502020204030204" pitchFamily="34" charset="0"/>
                        </a:rPr>
                        <a:t>Columna nueva RL</a:t>
                      </a:r>
                    </a:p>
                  </a:txBody>
                  <a:tcPr marL="6956" marR="6956" marT="6956" marB="0" anchor="b">
                    <a:lnL>
                      <a:noFill/>
                    </a:lnL>
                    <a:lnR>
                      <a:noFill/>
                    </a:lnR>
                    <a:lnT>
                      <a:noFill/>
                    </a:lnT>
                    <a:lnB>
                      <a:noFill/>
                    </a:lnB>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804518201"/>
                  </a:ext>
                </a:extLst>
              </a:tr>
              <a:tr h="166951">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extLst>
                  <a:ext uri="{0D108BD9-81ED-4DB2-BD59-A6C34878D82A}">
                    <a16:rowId xmlns:a16="http://schemas.microsoft.com/office/drawing/2014/main" val="2629659940"/>
                  </a:ext>
                </a:extLst>
              </a:tr>
              <a:tr h="166951">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4144859123"/>
                  </a:ext>
                </a:extLst>
              </a:tr>
              <a:tr h="166951">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0,38</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0,31</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0,89</a:t>
                      </a:r>
                    </a:p>
                  </a:txBody>
                  <a:tcPr marL="6956" marR="6956" marT="6956" marB="0" anchor="b">
                    <a:lnL>
                      <a:noFill/>
                    </a:lnL>
                    <a:lnR>
                      <a:noFill/>
                    </a:lnR>
                    <a:lnT>
                      <a:noFill/>
                    </a:lnT>
                    <a:lnB>
                      <a:noFill/>
                    </a:lnB>
                  </a:tcPr>
                </a:tc>
                <a:tc>
                  <a:txBody>
                    <a:bodyPr/>
                    <a:lstStyle/>
                    <a:p>
                      <a:pPr algn="ctr" fontAlgn="b"/>
                      <a:r>
                        <a:rPr lang="es-AR" sz="1000" b="0" i="0" u="none" strike="noStrike">
                          <a:solidFill>
                            <a:srgbClr val="70AD47"/>
                          </a:solidFill>
                          <a:effectLst/>
                          <a:latin typeface="Calibri" panose="020F0502020204030204" pitchFamily="34" charset="0"/>
                        </a:rPr>
                        <a:t>0,87</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0,98</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210224583"/>
                  </a:ext>
                </a:extLst>
              </a:tr>
              <a:tr h="166951">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0,94</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680367149"/>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4290755177"/>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967420862"/>
                  </a:ext>
                </a:extLst>
              </a:tr>
              <a:tr h="166951">
                <a:tc gridSpan="4">
                  <a:txBody>
                    <a:bodyPr/>
                    <a:lstStyle/>
                    <a:p>
                      <a:pPr algn="ctr" fontAlgn="b"/>
                      <a:r>
                        <a:rPr lang="es-AR" sz="1000" b="0" i="0" u="none" strike="noStrike">
                          <a:solidFill>
                            <a:srgbClr val="000000"/>
                          </a:solidFill>
                          <a:effectLst/>
                          <a:latin typeface="Calibri" panose="020F0502020204030204" pitchFamily="34" charset="0"/>
                        </a:rPr>
                        <a:t>&gt;10 KNN</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&gt;100 KNN</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Columna nueva KNN</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427500487"/>
                  </a:ext>
                </a:extLst>
              </a:tr>
              <a:tr h="166951">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extLst>
                  <a:ext uri="{0D108BD9-81ED-4DB2-BD59-A6C34878D82A}">
                    <a16:rowId xmlns:a16="http://schemas.microsoft.com/office/drawing/2014/main" val="4137242642"/>
                  </a:ext>
                </a:extLst>
              </a:tr>
              <a:tr h="166951">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0,86</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1506380019"/>
                  </a:ext>
                </a:extLst>
              </a:tr>
              <a:tr h="166951">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0,36</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70AD47"/>
                          </a:solidFill>
                          <a:effectLst/>
                          <a:latin typeface="Calibri" panose="020F0502020204030204" pitchFamily="34" charset="0"/>
                        </a:rPr>
                        <a:t>0,89</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0,98</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2592306937"/>
                  </a:ext>
                </a:extLst>
              </a:tr>
              <a:tr h="166951">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0,86</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0,84</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2652277626"/>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3384518031"/>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144230629"/>
                  </a:ext>
                </a:extLst>
              </a:tr>
              <a:tr h="166951">
                <a:tc gridSpan="4">
                  <a:txBody>
                    <a:bodyPr/>
                    <a:lstStyle/>
                    <a:p>
                      <a:pPr algn="ctr" fontAlgn="b"/>
                      <a:r>
                        <a:rPr lang="es-AR" sz="1000" b="0" i="0" u="none" strike="noStrike">
                          <a:solidFill>
                            <a:srgbClr val="000000"/>
                          </a:solidFill>
                          <a:effectLst/>
                          <a:latin typeface="Calibri" panose="020F0502020204030204" pitchFamily="34" charset="0"/>
                        </a:rPr>
                        <a:t>&gt;10 NB</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&gt;100 NB</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Columna nueva NB</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436479971"/>
                  </a:ext>
                </a:extLst>
              </a:tr>
              <a:tr h="166951">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extLst>
                  <a:ext uri="{0D108BD9-81ED-4DB2-BD59-A6C34878D82A}">
                    <a16:rowId xmlns:a16="http://schemas.microsoft.com/office/drawing/2014/main" val="2405869638"/>
                  </a:ext>
                </a:extLst>
              </a:tr>
              <a:tr h="166951">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0.68</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accuracy</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extLst>
                  <a:ext uri="{0D108BD9-81ED-4DB2-BD59-A6C34878D82A}">
                    <a16:rowId xmlns:a16="http://schemas.microsoft.com/office/drawing/2014/main" val="3531465960"/>
                  </a:ext>
                </a:extLst>
              </a:tr>
              <a:tr h="166951">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0.40</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0.62</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0.40</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0.80</a:t>
                      </a:r>
                    </a:p>
                  </a:txBody>
                  <a:tcPr marL="6956" marR="6956" marT="6956" marB="0" anchor="b">
                    <a:lnL>
                      <a:noFill/>
                    </a:lnL>
                    <a:lnR>
                      <a:noFill/>
                    </a:lnR>
                    <a:lnT>
                      <a:noFill/>
                    </a:lnT>
                    <a:lnB>
                      <a:noFill/>
                    </a:lnB>
                  </a:tcPr>
                </a:tc>
                <a:tc>
                  <a:txBody>
                    <a:bodyPr/>
                    <a:lstStyle/>
                    <a:p>
                      <a:pPr algn="ctr" fontAlgn="b"/>
                      <a:r>
                        <a:rPr lang="es-AR" sz="1000" b="0" i="0" u="none" strike="noStrike">
                          <a:solidFill>
                            <a:srgbClr val="70AD47"/>
                          </a:solidFill>
                          <a:effectLst/>
                          <a:latin typeface="Calibri" panose="020F0502020204030204" pitchFamily="34" charset="0"/>
                        </a:rPr>
                        <a:t>0.90</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1" i="0" u="none" strike="noStrike" dirty="0">
                          <a:solidFill>
                            <a:srgbClr val="000000"/>
                          </a:solidFill>
                          <a:effectLst/>
                          <a:latin typeface="Calibri" panose="020F0502020204030204" pitchFamily="34" charset="0"/>
                        </a:rPr>
                        <a:t>macro avg</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0.90</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0.91</a:t>
                      </a:r>
                    </a:p>
                  </a:txBody>
                  <a:tcPr marL="6956" marR="6956" marT="6956" marB="0" anchor="b">
                    <a:lnL>
                      <a:noFill/>
                    </a:lnL>
                    <a:lnR>
                      <a:noFill/>
                    </a:lnR>
                    <a:lnT>
                      <a:noFill/>
                    </a:lnT>
                    <a:lnB>
                      <a:noFill/>
                    </a:lnB>
                  </a:tcPr>
                </a:tc>
                <a:extLst>
                  <a:ext uri="{0D108BD9-81ED-4DB2-BD59-A6C34878D82A}">
                    <a16:rowId xmlns:a16="http://schemas.microsoft.com/office/drawing/2014/main" val="3698489954"/>
                  </a:ext>
                </a:extLst>
              </a:tr>
              <a:tr h="166951">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0.87</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0.68</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0.75</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70AD47"/>
                          </a:solidFill>
                          <a:effectLst/>
                          <a:latin typeface="Calibri" panose="020F0502020204030204" pitchFamily="34" charset="0"/>
                        </a:rPr>
                        <a:t>0.95</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1" i="0" u="none" strike="noStrike" dirty="0">
                          <a:solidFill>
                            <a:srgbClr val="000000"/>
                          </a:solidFill>
                          <a:effectLst/>
                          <a:latin typeface="Calibri" panose="020F0502020204030204" pitchFamily="34" charset="0"/>
                        </a:rPr>
                        <a:t>weighted avg</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tc>
                  <a:txBody>
                    <a:bodyPr/>
                    <a:lstStyle/>
                    <a:p>
                      <a:pPr algn="ctr" fontAlgn="b"/>
                      <a:r>
                        <a:rPr lang="es-AR" sz="1000" b="0" i="0" u="none" strike="noStrike" dirty="0">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extLst>
                  <a:ext uri="{0D108BD9-81ED-4DB2-BD59-A6C34878D82A}">
                    <a16:rowId xmlns:a16="http://schemas.microsoft.com/office/drawing/2014/main" val="3308395095"/>
                  </a:ext>
                </a:extLst>
              </a:tr>
            </a:tbl>
          </a:graphicData>
        </a:graphic>
      </p:graphicFrame>
    </p:spTree>
    <p:extLst>
      <p:ext uri="{BB962C8B-B14F-4D97-AF65-F5344CB8AC3E}">
        <p14:creationId xmlns:p14="http://schemas.microsoft.com/office/powerpoint/2010/main" val="2649001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CONCLUSIONES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3" name="Rectángulo 2"/>
          <p:cNvSpPr/>
          <p:nvPr/>
        </p:nvSpPr>
        <p:spPr>
          <a:xfrm>
            <a:off x="364235" y="1578000"/>
            <a:ext cx="10593853" cy="4616648"/>
          </a:xfrm>
          <a:prstGeom prst="rect">
            <a:avLst/>
          </a:prstGeom>
        </p:spPr>
        <p:txBody>
          <a:bodyPr wrap="square">
            <a:spAutoFit/>
          </a:bodyPr>
          <a:lstStyle/>
          <a:p>
            <a:pPr marL="342900" indent="-342900">
              <a:buAutoNum type="arabicPeriod"/>
            </a:pPr>
            <a:r>
              <a:rPr lang="es-ES" sz="2400" dirty="0" smtClean="0"/>
              <a:t>El score de los diferentes modelos aumenta a medida que se concentran los datos</a:t>
            </a:r>
          </a:p>
          <a:p>
            <a:pPr marL="342900" indent="-342900">
              <a:buAutoNum type="arabicPeriod"/>
            </a:pPr>
            <a:r>
              <a:rPr lang="es-ES" sz="2400" dirty="0" smtClean="0"/>
              <a:t>El macro AVG (promedio) disminuye considerablemente al tener pocas observaciones en alguna predicción, al modelo se le es imposible de clasificar correctamente.</a:t>
            </a:r>
          </a:p>
          <a:p>
            <a:pPr marL="342900" indent="-342900">
              <a:buAutoNum type="arabicPeriod"/>
            </a:pPr>
            <a:r>
              <a:rPr lang="es-ES" sz="2400" dirty="0" smtClean="0"/>
              <a:t>La combinación de </a:t>
            </a:r>
            <a:r>
              <a:rPr lang="es-ES" sz="2400" dirty="0"/>
              <a:t>PCA </a:t>
            </a:r>
            <a:r>
              <a:rPr lang="es-ES" sz="2400" dirty="0" smtClean="0"/>
              <a:t>con </a:t>
            </a:r>
            <a:r>
              <a:rPr lang="es-ES" sz="2400" dirty="0"/>
              <a:t>Grid Search </a:t>
            </a:r>
            <a:r>
              <a:rPr lang="es-ES" sz="2400" dirty="0" smtClean="0"/>
              <a:t>no siempre mejora el score del modelo pero aumenta la velocidad del calculo computacional</a:t>
            </a:r>
          </a:p>
          <a:p>
            <a:pPr marL="342900" indent="-342900">
              <a:buAutoNum type="arabicPeriod"/>
            </a:pPr>
            <a:r>
              <a:rPr lang="es-ES" sz="2400" dirty="0" smtClean="0"/>
              <a:t>Hemos probado si </a:t>
            </a:r>
            <a:r>
              <a:rPr lang="es-ES" sz="2400" dirty="0" err="1"/>
              <a:t>Desision</a:t>
            </a:r>
            <a:r>
              <a:rPr lang="es-ES" sz="2400" dirty="0"/>
              <a:t> </a:t>
            </a:r>
            <a:r>
              <a:rPr lang="es-ES" sz="2400" dirty="0" err="1"/>
              <a:t>tree</a:t>
            </a:r>
            <a:r>
              <a:rPr lang="es-ES" sz="2400" dirty="0"/>
              <a:t> </a:t>
            </a:r>
            <a:r>
              <a:rPr lang="es-ES" sz="2400" dirty="0" err="1"/>
              <a:t>Classifier</a:t>
            </a:r>
            <a:r>
              <a:rPr lang="es-ES" sz="2400" dirty="0"/>
              <a:t> </a:t>
            </a:r>
            <a:r>
              <a:rPr lang="es-ES" sz="2400" dirty="0" smtClean="0"/>
              <a:t>en combinación con </a:t>
            </a:r>
            <a:r>
              <a:rPr lang="es-ES" sz="2400" dirty="0"/>
              <a:t>Grid </a:t>
            </a:r>
            <a:r>
              <a:rPr lang="es-ES" sz="2400" dirty="0" smtClean="0"/>
              <a:t>Search, les compartimos los resultados</a:t>
            </a:r>
          </a:p>
          <a:p>
            <a:pPr marL="342900" indent="-342900">
              <a:buAutoNum type="arabicPeriod"/>
            </a:pPr>
            <a:endParaRPr lang="es-ES" sz="2400" dirty="0" smtClean="0"/>
          </a:p>
          <a:p>
            <a:pPr marL="342900" indent="-342900">
              <a:buAutoNum type="arabicPeriod"/>
            </a:pPr>
            <a:endParaRPr lang="es-ES" dirty="0" smtClean="0"/>
          </a:p>
          <a:p>
            <a:pPr marL="342900" indent="-342900">
              <a:buAutoNum type="arabicPeriod"/>
            </a:pPr>
            <a:endParaRPr lang="es-ES" dirty="0" smtClean="0"/>
          </a:p>
          <a:p>
            <a:pPr marL="342900" indent="-342900">
              <a:buAutoNum type="arabicPeriod"/>
            </a:pPr>
            <a:endParaRPr lang="es-ES" dirty="0"/>
          </a:p>
        </p:txBody>
      </p:sp>
    </p:spTree>
    <p:extLst>
      <p:ext uri="{BB962C8B-B14F-4D97-AF65-F5344CB8AC3E}">
        <p14:creationId xmlns:p14="http://schemas.microsoft.com/office/powerpoint/2010/main" val="4273619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BONUS RESULTADOS </a:t>
            </a:r>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COMPARATIVA</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3557863285"/>
              </p:ext>
            </p:extLst>
          </p:nvPr>
        </p:nvGraphicFramePr>
        <p:xfrm>
          <a:off x="838199" y="1914406"/>
          <a:ext cx="10515603" cy="4173775"/>
        </p:xfrm>
        <a:graphic>
          <a:graphicData uri="http://schemas.openxmlformats.org/drawingml/2006/table">
            <a:tbl>
              <a:tblPr/>
              <a:tblGrid>
                <a:gridCol w="965304">
                  <a:extLst>
                    <a:ext uri="{9D8B030D-6E8A-4147-A177-3AD203B41FA5}">
                      <a16:colId xmlns:a16="http://schemas.microsoft.com/office/drawing/2014/main" val="531454471"/>
                    </a:ext>
                  </a:extLst>
                </a:gridCol>
                <a:gridCol w="673280">
                  <a:extLst>
                    <a:ext uri="{9D8B030D-6E8A-4147-A177-3AD203B41FA5}">
                      <a16:colId xmlns:a16="http://schemas.microsoft.com/office/drawing/2014/main" val="3019250512"/>
                    </a:ext>
                  </a:extLst>
                </a:gridCol>
                <a:gridCol w="673280">
                  <a:extLst>
                    <a:ext uri="{9D8B030D-6E8A-4147-A177-3AD203B41FA5}">
                      <a16:colId xmlns:a16="http://schemas.microsoft.com/office/drawing/2014/main" val="821719870"/>
                    </a:ext>
                  </a:extLst>
                </a:gridCol>
                <a:gridCol w="673280">
                  <a:extLst>
                    <a:ext uri="{9D8B030D-6E8A-4147-A177-3AD203B41FA5}">
                      <a16:colId xmlns:a16="http://schemas.microsoft.com/office/drawing/2014/main" val="4217446393"/>
                    </a:ext>
                  </a:extLst>
                </a:gridCol>
                <a:gridCol w="838220">
                  <a:extLst>
                    <a:ext uri="{9D8B030D-6E8A-4147-A177-3AD203B41FA5}">
                      <a16:colId xmlns:a16="http://schemas.microsoft.com/office/drawing/2014/main" val="1369362481"/>
                    </a:ext>
                  </a:extLst>
                </a:gridCol>
                <a:gridCol w="730062">
                  <a:extLst>
                    <a:ext uri="{9D8B030D-6E8A-4147-A177-3AD203B41FA5}">
                      <a16:colId xmlns:a16="http://schemas.microsoft.com/office/drawing/2014/main" val="3871547505"/>
                    </a:ext>
                  </a:extLst>
                </a:gridCol>
                <a:gridCol w="673280">
                  <a:extLst>
                    <a:ext uri="{9D8B030D-6E8A-4147-A177-3AD203B41FA5}">
                      <a16:colId xmlns:a16="http://schemas.microsoft.com/office/drawing/2014/main" val="3268118616"/>
                    </a:ext>
                  </a:extLst>
                </a:gridCol>
                <a:gridCol w="673280">
                  <a:extLst>
                    <a:ext uri="{9D8B030D-6E8A-4147-A177-3AD203B41FA5}">
                      <a16:colId xmlns:a16="http://schemas.microsoft.com/office/drawing/2014/main" val="1578896579"/>
                    </a:ext>
                  </a:extLst>
                </a:gridCol>
                <a:gridCol w="673280">
                  <a:extLst>
                    <a:ext uri="{9D8B030D-6E8A-4147-A177-3AD203B41FA5}">
                      <a16:colId xmlns:a16="http://schemas.microsoft.com/office/drawing/2014/main" val="2366223318"/>
                    </a:ext>
                  </a:extLst>
                </a:gridCol>
                <a:gridCol w="838220">
                  <a:extLst>
                    <a:ext uri="{9D8B030D-6E8A-4147-A177-3AD203B41FA5}">
                      <a16:colId xmlns:a16="http://schemas.microsoft.com/office/drawing/2014/main" val="1371589896"/>
                    </a:ext>
                  </a:extLst>
                </a:gridCol>
                <a:gridCol w="919337">
                  <a:extLst>
                    <a:ext uri="{9D8B030D-6E8A-4147-A177-3AD203B41FA5}">
                      <a16:colId xmlns:a16="http://schemas.microsoft.com/office/drawing/2014/main" val="609877145"/>
                    </a:ext>
                  </a:extLst>
                </a:gridCol>
                <a:gridCol w="673280">
                  <a:extLst>
                    <a:ext uri="{9D8B030D-6E8A-4147-A177-3AD203B41FA5}">
                      <a16:colId xmlns:a16="http://schemas.microsoft.com/office/drawing/2014/main" val="4248466495"/>
                    </a:ext>
                  </a:extLst>
                </a:gridCol>
                <a:gridCol w="673280">
                  <a:extLst>
                    <a:ext uri="{9D8B030D-6E8A-4147-A177-3AD203B41FA5}">
                      <a16:colId xmlns:a16="http://schemas.microsoft.com/office/drawing/2014/main" val="3654362495"/>
                    </a:ext>
                  </a:extLst>
                </a:gridCol>
                <a:gridCol w="838220">
                  <a:extLst>
                    <a:ext uri="{9D8B030D-6E8A-4147-A177-3AD203B41FA5}">
                      <a16:colId xmlns:a16="http://schemas.microsoft.com/office/drawing/2014/main" val="787024117"/>
                    </a:ext>
                  </a:extLst>
                </a:gridCol>
              </a:tblGrid>
              <a:tr h="166951">
                <a:tc gridSpan="4">
                  <a:txBody>
                    <a:bodyPr/>
                    <a:lstStyle/>
                    <a:p>
                      <a:pPr algn="ctr" fontAlgn="b"/>
                      <a:r>
                        <a:rPr lang="es-AR" sz="1000" b="0" i="0" u="none" strike="noStrike" dirty="0">
                          <a:solidFill>
                            <a:srgbClr val="000000"/>
                          </a:solidFill>
                          <a:effectLst/>
                          <a:latin typeface="Calibri" panose="020F0502020204030204" pitchFamily="34" charset="0"/>
                        </a:rPr>
                        <a:t>&gt;10 RL</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&gt;100 RL + Grid + PCA </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2">
                  <a:txBody>
                    <a:bodyPr/>
                    <a:lstStyle/>
                    <a:p>
                      <a:pPr algn="ctr" fontAlgn="b"/>
                      <a:r>
                        <a:rPr lang="es-AR" sz="1000" b="0" i="0" u="none" strike="noStrike">
                          <a:solidFill>
                            <a:srgbClr val="000000"/>
                          </a:solidFill>
                          <a:effectLst/>
                          <a:latin typeface="Calibri" panose="020F0502020204030204" pitchFamily="34" charset="0"/>
                        </a:rPr>
                        <a:t>Columna nueva RL</a:t>
                      </a:r>
                    </a:p>
                  </a:txBody>
                  <a:tcPr marL="6956" marR="6956" marT="6956" marB="0" anchor="b">
                    <a:lnL>
                      <a:noFill/>
                    </a:lnL>
                    <a:lnR>
                      <a:noFill/>
                    </a:lnR>
                    <a:lnT>
                      <a:noFill/>
                    </a:lnT>
                    <a:lnB>
                      <a:noFill/>
                    </a:lnB>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3472241638"/>
                  </a:ext>
                </a:extLst>
              </a:tr>
              <a:tr h="166951">
                <a:tc>
                  <a:txBody>
                    <a:bodyPr/>
                    <a:lstStyle/>
                    <a:p>
                      <a:pPr algn="ctr" fontAlgn="b"/>
                      <a:endParaRPr lang="es-AR" sz="1000" b="1" i="0" u="none" strike="noStrike" dirty="0">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extLst>
                  <a:ext uri="{0D108BD9-81ED-4DB2-BD59-A6C34878D82A}">
                    <a16:rowId xmlns:a16="http://schemas.microsoft.com/office/drawing/2014/main" val="3693605092"/>
                  </a:ext>
                </a:extLst>
              </a:tr>
              <a:tr h="166951">
                <a:tc>
                  <a:txBody>
                    <a:bodyPr/>
                    <a:lstStyle/>
                    <a:p>
                      <a:pPr algn="ctr" fontAlgn="ctr"/>
                      <a:r>
                        <a:rPr lang="es-AR" sz="1000" b="1" i="0" u="none" strike="noStrike" dirty="0" err="1">
                          <a:solidFill>
                            <a:srgbClr val="000000"/>
                          </a:solidFill>
                          <a:effectLst/>
                          <a:latin typeface="Calibri" panose="020F0502020204030204" pitchFamily="34" charset="0"/>
                        </a:rPr>
                        <a:t>accuracy</a:t>
                      </a:r>
                      <a:endParaRPr lang="es-AR" sz="1000" b="1" i="0" u="none" strike="noStrike" dirty="0">
                        <a:solidFill>
                          <a:srgbClr val="000000"/>
                        </a:solidFill>
                        <a:effectLst/>
                        <a:latin typeface="Calibri" panose="020F0502020204030204" pitchFamily="34" charset="0"/>
                      </a:endParaRP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1575326666"/>
                  </a:ext>
                </a:extLst>
              </a:tr>
              <a:tr h="166951">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dirty="0">
                          <a:solidFill>
                            <a:srgbClr val="000000"/>
                          </a:solidFill>
                          <a:effectLst/>
                          <a:latin typeface="Calibri" panose="020F0502020204030204" pitchFamily="34" charset="0"/>
                        </a:rPr>
                        <a:t>0,38</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0,31</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0,89</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0,87</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0,98</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2626911028"/>
                  </a:ext>
                </a:extLst>
              </a:tr>
              <a:tr h="166951">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dirty="0">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0,94</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2666454964"/>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dirty="0">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1365642064"/>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dirty="0">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790688786"/>
                  </a:ext>
                </a:extLst>
              </a:tr>
              <a:tr h="166951">
                <a:tc gridSpan="4">
                  <a:txBody>
                    <a:bodyPr/>
                    <a:lstStyle/>
                    <a:p>
                      <a:pPr algn="ctr" fontAlgn="b"/>
                      <a:r>
                        <a:rPr lang="es-AR" sz="1000" b="0" i="0" u="none" strike="noStrike" dirty="0">
                          <a:solidFill>
                            <a:srgbClr val="000000"/>
                          </a:solidFill>
                          <a:effectLst/>
                          <a:latin typeface="Calibri" panose="020F0502020204030204" pitchFamily="34" charset="0"/>
                        </a:rPr>
                        <a:t>&gt;10 KNN</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&gt;100 KNN</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Columna nueva KNN</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640743161"/>
                  </a:ext>
                </a:extLst>
              </a:tr>
              <a:tr h="166951">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extLst>
                  <a:ext uri="{0D108BD9-81ED-4DB2-BD59-A6C34878D82A}">
                    <a16:rowId xmlns:a16="http://schemas.microsoft.com/office/drawing/2014/main" val="287225034"/>
                  </a:ext>
                </a:extLst>
              </a:tr>
              <a:tr h="166951">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dirty="0">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dirty="0">
                          <a:solidFill>
                            <a:srgbClr val="000000"/>
                          </a:solidFill>
                          <a:effectLst/>
                          <a:latin typeface="Calibri" panose="020F0502020204030204" pitchFamily="34" charset="0"/>
                        </a:rPr>
                        <a:t>0,86</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92D05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1981614480"/>
                  </a:ext>
                </a:extLst>
              </a:tr>
              <a:tr h="166951">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dirty="0">
                          <a:solidFill>
                            <a:srgbClr val="000000"/>
                          </a:solidFill>
                          <a:effectLst/>
                          <a:latin typeface="Calibri" panose="020F0502020204030204" pitchFamily="34" charset="0"/>
                        </a:rPr>
                        <a:t>0,36</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0,33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0,89</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0,85</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0,98</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1440590334"/>
                  </a:ext>
                </a:extLst>
              </a:tr>
              <a:tr h="166951">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dirty="0">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0,86</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0,84</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2784683189"/>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dirty="0">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4224888531"/>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dirty="0">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1073081219"/>
                  </a:ext>
                </a:extLst>
              </a:tr>
              <a:tr h="166951">
                <a:tc gridSpan="4">
                  <a:txBody>
                    <a:bodyPr/>
                    <a:lstStyle/>
                    <a:p>
                      <a:pPr algn="ctr" fontAlgn="b"/>
                      <a:r>
                        <a:rPr lang="es-AR" sz="1000" b="0" i="0" u="none" strike="noStrike" dirty="0">
                          <a:solidFill>
                            <a:srgbClr val="000000"/>
                          </a:solidFill>
                          <a:effectLst/>
                          <a:latin typeface="Calibri" panose="020F0502020204030204" pitchFamily="34" charset="0"/>
                        </a:rPr>
                        <a:t>&gt;10 NB</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&gt;100 NB</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Columna nueva NB</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532616440"/>
                  </a:ext>
                </a:extLst>
              </a:tr>
              <a:tr h="166951">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extLst>
                  <a:ext uri="{0D108BD9-81ED-4DB2-BD59-A6C34878D82A}">
                    <a16:rowId xmlns:a16="http://schemas.microsoft.com/office/drawing/2014/main" val="3449068401"/>
                  </a:ext>
                </a:extLst>
              </a:tr>
              <a:tr h="166951">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dirty="0">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0.68</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accuracy</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extLst>
                  <a:ext uri="{0D108BD9-81ED-4DB2-BD59-A6C34878D82A}">
                    <a16:rowId xmlns:a16="http://schemas.microsoft.com/office/drawing/2014/main" val="1183637008"/>
                  </a:ext>
                </a:extLst>
              </a:tr>
              <a:tr h="166951">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dirty="0">
                          <a:solidFill>
                            <a:srgbClr val="000000"/>
                          </a:solidFill>
                          <a:effectLst/>
                          <a:latin typeface="Calibri" panose="020F0502020204030204" pitchFamily="34" charset="0"/>
                        </a:rPr>
                        <a:t>0.40</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0.62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0.40</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0.80</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0.90</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0.82</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1" i="0" u="none" strike="noStrike" dirty="0">
                          <a:solidFill>
                            <a:srgbClr val="000000"/>
                          </a:solidFill>
                          <a:effectLst/>
                          <a:latin typeface="Calibri" panose="020F0502020204030204" pitchFamily="34" charset="0"/>
                        </a:rPr>
                        <a:t>macro avg</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0.90</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0.91</a:t>
                      </a:r>
                    </a:p>
                  </a:txBody>
                  <a:tcPr marL="6956" marR="6956" marT="6956" marB="0" anchor="b">
                    <a:lnL>
                      <a:noFill/>
                    </a:lnL>
                    <a:lnR>
                      <a:noFill/>
                    </a:lnR>
                    <a:lnT>
                      <a:noFill/>
                    </a:lnT>
                    <a:lnB>
                      <a:noFill/>
                    </a:lnB>
                  </a:tcPr>
                </a:tc>
                <a:extLst>
                  <a:ext uri="{0D108BD9-81ED-4DB2-BD59-A6C34878D82A}">
                    <a16:rowId xmlns:a16="http://schemas.microsoft.com/office/drawing/2014/main" val="953670698"/>
                  </a:ext>
                </a:extLst>
              </a:tr>
              <a:tr h="166951">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dirty="0">
                          <a:solidFill>
                            <a:srgbClr val="000000"/>
                          </a:solidFill>
                          <a:effectLst/>
                          <a:latin typeface="Calibri" panose="020F0502020204030204" pitchFamily="34" charset="0"/>
                        </a:rPr>
                        <a:t>0.87</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0.68</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0.75</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0.95</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0.93</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1" i="0" u="none" strike="noStrike" dirty="0">
                          <a:solidFill>
                            <a:srgbClr val="000000"/>
                          </a:solidFill>
                          <a:effectLst/>
                          <a:latin typeface="Calibri" panose="020F0502020204030204" pitchFamily="34" charset="0"/>
                        </a:rPr>
                        <a:t>weighted avg</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0.92</a:t>
                      </a:r>
                    </a:p>
                  </a:txBody>
                  <a:tcPr marL="6956" marR="6956" marT="6956" marB="0" anchor="b">
                    <a:lnL>
                      <a:noFill/>
                    </a:lnL>
                    <a:lnR>
                      <a:noFill/>
                    </a:lnR>
                    <a:lnT>
                      <a:noFill/>
                    </a:lnT>
                    <a:lnB>
                      <a:noFill/>
                    </a:lnB>
                  </a:tcPr>
                </a:tc>
                <a:extLst>
                  <a:ext uri="{0D108BD9-81ED-4DB2-BD59-A6C34878D82A}">
                    <a16:rowId xmlns:a16="http://schemas.microsoft.com/office/drawing/2014/main" val="984708659"/>
                  </a:ext>
                </a:extLst>
              </a:tr>
              <a:tr h="166951">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dirty="0">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extLst>
                  <a:ext uri="{0D108BD9-81ED-4DB2-BD59-A6C34878D82A}">
                    <a16:rowId xmlns:a16="http://schemas.microsoft.com/office/drawing/2014/main" val="2055595104"/>
                  </a:ext>
                </a:extLst>
              </a:tr>
              <a:tr h="166951">
                <a:tc gridSpan="4">
                  <a:txBody>
                    <a:bodyPr/>
                    <a:lstStyle/>
                    <a:p>
                      <a:pPr algn="ctr" fontAlgn="b"/>
                      <a:r>
                        <a:rPr lang="es-AR" sz="1000" b="0" i="0" u="none" strike="noStrike" dirty="0">
                          <a:solidFill>
                            <a:srgbClr val="000000"/>
                          </a:solidFill>
                          <a:effectLst/>
                          <a:latin typeface="Calibri" panose="020F0502020204030204" pitchFamily="34" charset="0"/>
                        </a:rPr>
                        <a:t>&gt;10 DTC</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&gt;100 DTC</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gridSpan="4">
                  <a:txBody>
                    <a:bodyPr/>
                    <a:lstStyle/>
                    <a:p>
                      <a:pPr algn="ctr" fontAlgn="b"/>
                      <a:r>
                        <a:rPr lang="es-AR" sz="1000" b="0" i="0" u="none" strike="noStrike">
                          <a:solidFill>
                            <a:srgbClr val="000000"/>
                          </a:solidFill>
                          <a:effectLst/>
                          <a:latin typeface="Calibri" panose="020F0502020204030204" pitchFamily="34" charset="0"/>
                        </a:rPr>
                        <a:t>Columna nueva DTC</a:t>
                      </a:r>
                    </a:p>
                  </a:txBody>
                  <a:tcPr marL="6956" marR="6956" marT="6956"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101398701"/>
                  </a:ext>
                </a:extLst>
              </a:tr>
              <a:tr h="166951">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1"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precision    </a:t>
                      </a:r>
                    </a:p>
                  </a:txBody>
                  <a:tcPr marL="6956" marR="6956" marT="6956" marB="0" anchor="ctr">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recall  </a:t>
                      </a:r>
                    </a:p>
                  </a:txBody>
                  <a:tcPr marL="6956" marR="6956" marT="6956" marB="0" anchor="b">
                    <a:lnL>
                      <a:noFill/>
                    </a:lnL>
                    <a:lnR>
                      <a:noFill/>
                    </a:lnR>
                    <a:lnT>
                      <a:noFill/>
                    </a:lnT>
                    <a:lnB>
                      <a:noFill/>
                    </a:lnB>
                  </a:tcPr>
                </a:tc>
                <a:tc>
                  <a:txBody>
                    <a:bodyPr/>
                    <a:lstStyle/>
                    <a:p>
                      <a:pPr algn="ctr" fontAlgn="b"/>
                      <a:r>
                        <a:rPr lang="es-AR" sz="1000" b="1" i="0" u="none" strike="noStrike">
                          <a:solidFill>
                            <a:srgbClr val="000000"/>
                          </a:solidFill>
                          <a:effectLst/>
                          <a:latin typeface="Calibri" panose="020F0502020204030204" pitchFamily="34" charset="0"/>
                        </a:rPr>
                        <a:t>f1-score</a:t>
                      </a:r>
                    </a:p>
                  </a:txBody>
                  <a:tcPr marL="6956" marR="6956" marT="6956" marB="0" anchor="b">
                    <a:lnL>
                      <a:noFill/>
                    </a:lnL>
                    <a:lnR>
                      <a:noFill/>
                    </a:lnR>
                    <a:lnT>
                      <a:noFill/>
                    </a:lnT>
                    <a:lnB>
                      <a:noFill/>
                    </a:lnB>
                  </a:tcPr>
                </a:tc>
                <a:extLst>
                  <a:ext uri="{0D108BD9-81ED-4DB2-BD59-A6C34878D82A}">
                    <a16:rowId xmlns:a16="http://schemas.microsoft.com/office/drawing/2014/main" val="3909654376"/>
                  </a:ext>
                </a:extLst>
              </a:tr>
              <a:tr h="166951">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dirty="0">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0.90</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a:solidFill>
                            <a:srgbClr val="000000"/>
                          </a:solidFill>
                          <a:effectLst/>
                          <a:latin typeface="Calibri" panose="020F0502020204030204" pitchFamily="34" charset="0"/>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0.97</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900" b="0" i="0" u="none" strike="noStrike">
                          <a:solidFill>
                            <a:srgbClr val="000000"/>
                          </a:solidFill>
                          <a:effectLst/>
                          <a:latin typeface="Var(--jp-code-font-family)"/>
                        </a:rPr>
                        <a:t>accuracy</a:t>
                      </a:r>
                    </a:p>
                  </a:txBody>
                  <a:tcPr marL="6956" marR="6956" marT="6956" marB="0" anchor="ctr">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4199443547"/>
                  </a:ext>
                </a:extLst>
              </a:tr>
              <a:tr h="166951">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dirty="0">
                          <a:solidFill>
                            <a:srgbClr val="92D050"/>
                          </a:solidFill>
                          <a:effectLst/>
                          <a:latin typeface="Calibri" panose="020F0502020204030204" pitchFamily="34" charset="0"/>
                        </a:rPr>
                        <a:t>0.66</a:t>
                      </a:r>
                    </a:p>
                  </a:txBody>
                  <a:tcPr marL="6956" marR="6956" marT="6956" marB="0" anchor="b">
                    <a:lnL>
                      <a:noFill/>
                    </a:lnL>
                    <a:lnR>
                      <a:noFill/>
                    </a:lnR>
                    <a:lnT>
                      <a:noFill/>
                    </a:lnT>
                    <a:lnB>
                      <a:noFill/>
                    </a:lnB>
                  </a:tcPr>
                </a:tc>
                <a:tc>
                  <a:txBody>
                    <a:bodyPr/>
                    <a:lstStyle/>
                    <a:p>
                      <a:pPr algn="ctr" fontAlgn="b"/>
                      <a:r>
                        <a:rPr lang="es-AR" sz="1000" b="0" i="0" u="none" strike="noStrike">
                          <a:solidFill>
                            <a:srgbClr val="000000"/>
                          </a:solidFill>
                          <a:effectLst/>
                          <a:latin typeface="Calibri" panose="020F0502020204030204" pitchFamily="34" charset="0"/>
                        </a:rPr>
                        <a:t>0.59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0.57</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0.90</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0.91</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0.91</a:t>
                      </a:r>
                    </a:p>
                  </a:txBody>
                  <a:tcPr marL="6956" marR="6956" marT="6956" marB="0" anchor="b">
                    <a:lnL>
                      <a:noFill/>
                    </a:lnL>
                    <a:lnR>
                      <a:noFill/>
                    </a:lnR>
                    <a:lnT>
                      <a:noFill/>
                    </a:lnT>
                    <a:lnB>
                      <a:noFill/>
                    </a:lnB>
                  </a:tcPr>
                </a:tc>
                <a:tc>
                  <a:txBody>
                    <a:bodyPr/>
                    <a:lstStyle/>
                    <a:p>
                      <a:pPr algn="ctr" fontAlgn="b"/>
                      <a:endParaRPr lang="es-AR" sz="1000" b="0" i="0" u="none" strike="noStrike">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900" b="0" i="0" u="none" strike="noStrike" dirty="0">
                          <a:solidFill>
                            <a:srgbClr val="000000"/>
                          </a:solidFill>
                          <a:effectLst/>
                          <a:latin typeface="Var(--jp-code-font-family)"/>
                        </a:rPr>
                        <a:t>macro avg</a:t>
                      </a:r>
                    </a:p>
                  </a:txBody>
                  <a:tcPr marL="6956" marR="6956" marT="6956" marB="0" anchor="ctr">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324730027"/>
                  </a:ext>
                </a:extLst>
              </a:tr>
              <a:tr h="166951">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dirty="0">
                          <a:solidFill>
                            <a:srgbClr val="92D050"/>
                          </a:solidFill>
                          <a:effectLst/>
                          <a:latin typeface="Calibri" panose="020F0502020204030204" pitchFamily="34" charset="0"/>
                        </a:rPr>
                        <a:t>0.89</a:t>
                      </a:r>
                    </a:p>
                  </a:txBody>
                  <a:tcPr marL="6956" marR="6956" marT="6956" marB="0" anchor="b">
                    <a:lnL>
                      <a:noFill/>
                    </a:lnL>
                    <a:lnR>
                      <a:noFill/>
                    </a:lnR>
                    <a:lnT>
                      <a:noFill/>
                    </a:lnT>
                    <a:lnB>
                      <a:noFill/>
                    </a:lnB>
                  </a:tcPr>
                </a:tc>
                <a:tc>
                  <a:txBody>
                    <a:bodyPr/>
                    <a:lstStyle/>
                    <a:p>
                      <a:pPr algn="ctr" fontAlgn="b"/>
                      <a:r>
                        <a:rPr lang="es-AR" sz="1000" b="0" i="0" u="none" strike="noStrike" dirty="0">
                          <a:solidFill>
                            <a:srgbClr val="92D050"/>
                          </a:solidFill>
                          <a:effectLst/>
                          <a:latin typeface="Calibri" panose="020F0502020204030204" pitchFamily="34" charset="0"/>
                        </a:rPr>
                        <a:t>0.90</a:t>
                      </a:r>
                    </a:p>
                  </a:txBody>
                  <a:tcPr marL="6956" marR="6956" marT="6956" marB="0" anchor="b">
                    <a:lnL>
                      <a:noFill/>
                    </a:lnL>
                    <a:lnR>
                      <a:noFill/>
                    </a:lnR>
                    <a:lnT>
                      <a:noFill/>
                    </a:lnT>
                    <a:lnB>
                      <a:noFill/>
                    </a:lnB>
                  </a:tcPr>
                </a:tc>
                <a:tc>
                  <a:txBody>
                    <a:bodyPr/>
                    <a:lstStyle/>
                    <a:p>
                      <a:pPr algn="ctr" fontAlgn="b"/>
                      <a:r>
                        <a:rPr lang="es-AR" sz="1000" b="0" i="0" u="none" strike="noStrike">
                          <a:solidFill>
                            <a:srgbClr val="92D050"/>
                          </a:solidFill>
                          <a:effectLst/>
                          <a:latin typeface="Calibri" panose="020F0502020204030204" pitchFamily="34" charset="0"/>
                        </a:rPr>
                        <a:t>0.89</a:t>
                      </a:r>
                    </a:p>
                  </a:txBody>
                  <a:tcPr marL="6956" marR="6956" marT="6956" marB="0" anchor="b">
                    <a:lnL>
                      <a:noFill/>
                    </a:lnL>
                    <a:lnR>
                      <a:noFill/>
                    </a:lnR>
                    <a:lnT>
                      <a:noFill/>
                    </a:lnT>
                    <a:lnB>
                      <a:noFill/>
                    </a:lnB>
                  </a:tcPr>
                </a:tc>
                <a:tc>
                  <a:txBody>
                    <a:bodyPr/>
                    <a:lstStyle/>
                    <a:p>
                      <a:pPr algn="ctr" fontAlgn="b"/>
                      <a:endParaRPr lang="es-AR" sz="1000" b="0" i="0" u="none" strike="noStrike" dirty="0">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1000" b="1" i="0" u="none" strike="noStrike" dirty="0">
                          <a:solidFill>
                            <a:srgbClr val="000000"/>
                          </a:solidFill>
                          <a:effectLst/>
                          <a:latin typeface="Calibri" panose="020F0502020204030204" pitchFamily="34" charset="0"/>
                        </a:rPr>
                        <a:t>weighted avg</a:t>
                      </a:r>
                    </a:p>
                  </a:txBody>
                  <a:tcPr marL="6956" marR="6956" marT="6956" marB="0" anchor="ctr">
                    <a:lnL>
                      <a:noFill/>
                    </a:lnL>
                    <a:lnR>
                      <a:noFill/>
                    </a:lnR>
                    <a:lnT>
                      <a:noFill/>
                    </a:lnT>
                    <a:lnB>
                      <a:noFill/>
                    </a:lnB>
                  </a:tcPr>
                </a:tc>
                <a:tc>
                  <a:txBody>
                    <a:bodyPr/>
                    <a:lstStyle/>
                    <a:p>
                      <a:pPr algn="ctr" fontAlgn="b"/>
                      <a:r>
                        <a:rPr lang="es-AR" sz="1000" b="0" i="0" u="none" strike="noStrike" dirty="0">
                          <a:solidFill>
                            <a:srgbClr val="92D050"/>
                          </a:solidFill>
                          <a:effectLst/>
                          <a:latin typeface="Calibri" panose="020F0502020204030204" pitchFamily="34" charset="0"/>
                        </a:rPr>
                        <a:t>0.97</a:t>
                      </a:r>
                    </a:p>
                  </a:txBody>
                  <a:tcPr marL="6956" marR="6956" marT="6956" marB="0" anchor="b">
                    <a:lnL>
                      <a:noFill/>
                    </a:lnL>
                    <a:lnR>
                      <a:noFill/>
                    </a:lnR>
                    <a:lnT>
                      <a:noFill/>
                    </a:lnT>
                    <a:lnB>
                      <a:noFill/>
                    </a:lnB>
                  </a:tcPr>
                </a:tc>
                <a:tc>
                  <a:txBody>
                    <a:bodyPr/>
                    <a:lstStyle/>
                    <a:p>
                      <a:pPr algn="ctr" fontAlgn="b"/>
                      <a:r>
                        <a:rPr lang="es-AR" sz="1000" b="0" i="0" u="none" strike="noStrike" dirty="0">
                          <a:solidFill>
                            <a:srgbClr val="92D050"/>
                          </a:solidFill>
                          <a:effectLst/>
                          <a:latin typeface="Calibri" panose="020F0502020204030204" pitchFamily="34" charset="0"/>
                        </a:rPr>
                        <a:t>0.97</a:t>
                      </a:r>
                    </a:p>
                  </a:txBody>
                  <a:tcPr marL="6956" marR="6956" marT="6956" marB="0" anchor="b">
                    <a:lnL>
                      <a:noFill/>
                    </a:lnL>
                    <a:lnR>
                      <a:noFill/>
                    </a:lnR>
                    <a:lnT>
                      <a:noFill/>
                    </a:lnT>
                    <a:lnB>
                      <a:noFill/>
                    </a:lnB>
                  </a:tcPr>
                </a:tc>
                <a:tc>
                  <a:txBody>
                    <a:bodyPr/>
                    <a:lstStyle/>
                    <a:p>
                      <a:pPr algn="ctr" fontAlgn="b"/>
                      <a:r>
                        <a:rPr lang="es-AR" sz="1000" b="0" i="0" u="none" strike="noStrike" dirty="0">
                          <a:solidFill>
                            <a:srgbClr val="92D050"/>
                          </a:solidFill>
                          <a:effectLst/>
                          <a:latin typeface="Calibri" panose="020F0502020204030204" pitchFamily="34" charset="0"/>
                        </a:rPr>
                        <a:t>0.97</a:t>
                      </a:r>
                    </a:p>
                  </a:txBody>
                  <a:tcPr marL="6956" marR="6956" marT="6956" marB="0" anchor="b">
                    <a:lnL>
                      <a:noFill/>
                    </a:lnL>
                    <a:lnR>
                      <a:noFill/>
                    </a:lnR>
                    <a:lnT>
                      <a:noFill/>
                    </a:lnT>
                    <a:lnB>
                      <a:noFill/>
                    </a:lnB>
                  </a:tcPr>
                </a:tc>
                <a:tc>
                  <a:txBody>
                    <a:bodyPr/>
                    <a:lstStyle/>
                    <a:p>
                      <a:pPr algn="ctr" fontAlgn="b"/>
                      <a:endParaRPr lang="es-AR" sz="1000" b="0" i="0" u="none" strike="noStrike" dirty="0">
                        <a:solidFill>
                          <a:srgbClr val="000000"/>
                        </a:solidFill>
                        <a:effectLst/>
                        <a:latin typeface="Calibri" panose="020F0502020204030204" pitchFamily="34" charset="0"/>
                      </a:endParaRPr>
                    </a:p>
                  </a:txBody>
                  <a:tcPr marL="6956" marR="6956" marT="6956" marB="0" anchor="b">
                    <a:lnL>
                      <a:noFill/>
                    </a:lnL>
                    <a:lnR>
                      <a:noFill/>
                    </a:lnR>
                    <a:lnT>
                      <a:noFill/>
                    </a:lnT>
                    <a:lnB>
                      <a:noFill/>
                    </a:lnB>
                  </a:tcPr>
                </a:tc>
                <a:tc>
                  <a:txBody>
                    <a:bodyPr/>
                    <a:lstStyle/>
                    <a:p>
                      <a:pPr algn="ctr" fontAlgn="ctr"/>
                      <a:r>
                        <a:rPr lang="es-AR" sz="900" b="0" i="0" u="none" strike="noStrike" dirty="0">
                          <a:solidFill>
                            <a:srgbClr val="000000"/>
                          </a:solidFill>
                          <a:effectLst/>
                          <a:latin typeface="Var(--jp-code-font-family)"/>
                        </a:rPr>
                        <a:t>weighted avg</a:t>
                      </a:r>
                    </a:p>
                  </a:txBody>
                  <a:tcPr marL="6956" marR="6956" marT="6956" marB="0" anchor="ctr">
                    <a:lnL>
                      <a:noFill/>
                    </a:lnL>
                    <a:lnR>
                      <a:noFill/>
                    </a:lnR>
                    <a:lnT>
                      <a:noFill/>
                    </a:lnT>
                    <a:lnB>
                      <a:noFill/>
                    </a:lnB>
                  </a:tcPr>
                </a:tc>
                <a:tc>
                  <a:txBody>
                    <a:bodyPr/>
                    <a:lstStyle/>
                    <a:p>
                      <a:pPr algn="ctr" fontAlgn="b"/>
                      <a:r>
                        <a:rPr lang="es-AR" sz="1000" b="0" i="0" u="none" strike="noStrike" dirty="0">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dirty="0">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tc>
                  <a:txBody>
                    <a:bodyPr/>
                    <a:lstStyle/>
                    <a:p>
                      <a:pPr algn="ctr" fontAlgn="b"/>
                      <a:r>
                        <a:rPr lang="es-AR" sz="1000" b="0" i="0" u="none" strike="noStrike" dirty="0">
                          <a:solidFill>
                            <a:srgbClr val="92D050"/>
                          </a:solidFill>
                          <a:effectLst/>
                          <a:latin typeface="Calibri" panose="020F0502020204030204" pitchFamily="34" charset="0"/>
                        </a:rPr>
                        <a:t>0.99</a:t>
                      </a:r>
                    </a:p>
                  </a:txBody>
                  <a:tcPr marL="6956" marR="6956" marT="6956" marB="0" anchor="b">
                    <a:lnL>
                      <a:noFill/>
                    </a:lnL>
                    <a:lnR>
                      <a:noFill/>
                    </a:lnR>
                    <a:lnT>
                      <a:noFill/>
                    </a:lnT>
                    <a:lnB>
                      <a:noFill/>
                    </a:lnB>
                  </a:tcPr>
                </a:tc>
                <a:extLst>
                  <a:ext uri="{0D108BD9-81ED-4DB2-BD59-A6C34878D82A}">
                    <a16:rowId xmlns:a16="http://schemas.microsoft.com/office/drawing/2014/main" val="2494139710"/>
                  </a:ext>
                </a:extLst>
              </a:tr>
            </a:tbl>
          </a:graphicData>
        </a:graphic>
      </p:graphicFrame>
    </p:spTree>
    <p:extLst>
      <p:ext uri="{BB962C8B-B14F-4D97-AF65-F5344CB8AC3E}">
        <p14:creationId xmlns:p14="http://schemas.microsoft.com/office/powerpoint/2010/main" val="602339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OBJETIVO</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3" name="Marcador de contenido 2">
            <a:extLst>
              <a:ext uri="{FF2B5EF4-FFF2-40B4-BE49-F238E27FC236}">
                <a16:creationId xmlns:a16="http://schemas.microsoft.com/office/drawing/2014/main" id="{FE871537-1959-49F3-A1F0-5233AAC141D3}"/>
              </a:ext>
            </a:extLst>
          </p:cNvPr>
          <p:cNvSpPr>
            <a:spLocks noGrp="1"/>
          </p:cNvSpPr>
          <p:nvPr>
            <p:ph idx="1"/>
          </p:nvPr>
        </p:nvSpPr>
        <p:spPr>
          <a:xfrm>
            <a:off x="838200" y="1432433"/>
            <a:ext cx="10515600" cy="1274191"/>
          </a:xfrm>
        </p:spPr>
        <p:txBody>
          <a:bodyPr>
            <a:normAutofit/>
          </a:bodyPr>
          <a:lstStyle/>
          <a:p>
            <a:pPr marL="0" indent="0">
              <a:buNone/>
            </a:pPr>
            <a:r>
              <a:rPr lang="es-AR" dirty="0" smtClean="0">
                <a:solidFill>
                  <a:schemeClr val="tx2">
                    <a:lumMod val="75000"/>
                  </a:schemeClr>
                </a:solidFill>
              </a:rPr>
              <a:t>Desarrollar un modelo que pronostique los eventos climatológicos en el Aeropuerto Adolfo Suarez Madrid - Barajas.</a:t>
            </a:r>
            <a:endParaRPr lang="es-AR" dirty="0">
              <a:solidFill>
                <a:schemeClr val="tx2">
                  <a:lumMod val="75000"/>
                </a:schemeClr>
              </a:solidFill>
            </a:endParaRPr>
          </a:p>
        </p:txBody>
      </p:sp>
      <p:graphicFrame>
        <p:nvGraphicFramePr>
          <p:cNvPr id="4" name="Objeto 3"/>
          <p:cNvGraphicFramePr>
            <a:graphicFrameLocks noChangeAspect="1"/>
          </p:cNvGraphicFramePr>
          <p:nvPr>
            <p:extLst>
              <p:ext uri="{D42A27DB-BD31-4B8C-83A1-F6EECF244321}">
                <p14:modId xmlns:p14="http://schemas.microsoft.com/office/powerpoint/2010/main" val="1658430951"/>
              </p:ext>
            </p:extLst>
          </p:nvPr>
        </p:nvGraphicFramePr>
        <p:xfrm>
          <a:off x="2487168" y="2343471"/>
          <a:ext cx="6781800" cy="4312536"/>
        </p:xfrm>
        <a:graphic>
          <a:graphicData uri="http://schemas.openxmlformats.org/presentationml/2006/ole">
            <mc:AlternateContent xmlns:mc="http://schemas.openxmlformats.org/markup-compatibility/2006">
              <mc:Choice xmlns:v="urn:schemas-microsoft-com:vml" Requires="v">
                <p:oleObj spid="_x0000_s1079" r:id="rId3" imgW="8685360" imgH="5523480" progId="">
                  <p:embed/>
                </p:oleObj>
              </mc:Choice>
              <mc:Fallback>
                <p:oleObj r:id="rId3" imgW="8685360" imgH="5523480" progId="">
                  <p:embed/>
                  <p:pic>
                    <p:nvPicPr>
                      <p:cNvPr id="0" name=""/>
                      <p:cNvPicPr/>
                      <p:nvPr/>
                    </p:nvPicPr>
                    <p:blipFill>
                      <a:blip r:embed="rId4"/>
                      <a:stretch>
                        <a:fillRect/>
                      </a:stretch>
                    </p:blipFill>
                    <p:spPr>
                      <a:xfrm>
                        <a:off x="2487168" y="2343471"/>
                        <a:ext cx="6781800" cy="4312536"/>
                      </a:xfrm>
                      <a:prstGeom prst="rect">
                        <a:avLst/>
                      </a:prstGeom>
                    </p:spPr>
                  </p:pic>
                </p:oleObj>
              </mc:Fallback>
            </mc:AlternateContent>
          </a:graphicData>
        </a:graphic>
      </p:graphicFrame>
    </p:spTree>
    <p:extLst>
      <p:ext uri="{BB962C8B-B14F-4D97-AF65-F5344CB8AC3E}">
        <p14:creationId xmlns:p14="http://schemas.microsoft.com/office/powerpoint/2010/main" val="490489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E871537-1959-49F3-A1F0-5233AAC141D3}"/>
              </a:ext>
            </a:extLst>
          </p:cNvPr>
          <p:cNvSpPr>
            <a:spLocks noGrp="1"/>
          </p:cNvSpPr>
          <p:nvPr>
            <p:ph idx="1"/>
          </p:nvPr>
        </p:nvSpPr>
        <p:spPr>
          <a:xfrm>
            <a:off x="838200" y="1334072"/>
            <a:ext cx="10515600" cy="646963"/>
          </a:xfrm>
        </p:spPr>
        <p:txBody>
          <a:bodyPr>
            <a:normAutofit/>
          </a:bodyPr>
          <a:lstStyle/>
          <a:p>
            <a:pPr marL="0" indent="0">
              <a:buNone/>
            </a:pPr>
            <a:r>
              <a:rPr lang="es-AR" dirty="0" smtClean="0">
                <a:solidFill>
                  <a:schemeClr val="tx2">
                    <a:lumMod val="75000"/>
                  </a:schemeClr>
                </a:solidFill>
              </a:rPr>
              <a:t>¿Cómo se pronostica el clima? </a:t>
            </a:r>
          </a:p>
          <a:p>
            <a:pPr marL="0" indent="0">
              <a:buNone/>
            </a:pPr>
            <a:endParaRPr lang="es-AR" dirty="0">
              <a:solidFill>
                <a:schemeClr val="tx2">
                  <a:lumMod val="75000"/>
                </a:schemeClr>
              </a:solidFill>
            </a:endParaRPr>
          </a:p>
          <a:p>
            <a:pPr marL="0" indent="0">
              <a:buNone/>
            </a:pPr>
            <a:endParaRPr lang="es-AR" dirty="0">
              <a:solidFill>
                <a:schemeClr val="tx2">
                  <a:lumMod val="75000"/>
                </a:schemeClr>
              </a:solidFill>
            </a:endParaRPr>
          </a:p>
        </p:txBody>
      </p:sp>
      <p:sp>
        <p:nvSpPr>
          <p:cNvPr id="6" name="Rectángulo 5"/>
          <p:cNvSpPr/>
          <p:nvPr/>
        </p:nvSpPr>
        <p:spPr>
          <a:xfrm>
            <a:off x="1210056" y="2107425"/>
            <a:ext cx="8961120" cy="923330"/>
          </a:xfrm>
          <a:prstGeom prst="rect">
            <a:avLst/>
          </a:prstGeom>
        </p:spPr>
        <p:txBody>
          <a:bodyPr wrap="square">
            <a:spAutoFit/>
          </a:bodyPr>
          <a:lstStyle/>
          <a:p>
            <a:r>
              <a:rPr lang="es-ES" dirty="0"/>
              <a:t>Hay varios elementos que constituyen el tiempo y clima de una ubicación determinada. Los principales de estos elementos son cinco: temperatura, presión, viento, humedad y precipitación</a:t>
            </a:r>
            <a:endParaRPr lang="es-AR" dirty="0"/>
          </a:p>
        </p:txBody>
      </p:sp>
      <p:sp>
        <p:nvSpPr>
          <p:cNvPr id="7" name="Título 1">
            <a:extLst>
              <a:ext uri="{FF2B5EF4-FFF2-40B4-BE49-F238E27FC236}">
                <a16:creationId xmlns:a16="http://schemas.microsoft.com/office/drawing/2014/main" id="{69AA2E4F-E918-4AD0-9B8D-9BB5D5F2BFC9}"/>
              </a:ext>
            </a:extLst>
          </p:cNvPr>
          <p:cNvSpPr>
            <a:spLocks noGrp="1"/>
          </p:cNvSpPr>
          <p:nvPr>
            <p:ph type="title"/>
          </p:nvPr>
        </p:nvSpPr>
        <p:spPr>
          <a:xfrm>
            <a:off x="838200" y="154813"/>
            <a:ext cx="10515600" cy="1325563"/>
          </a:xfrm>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ANALISIS (orador)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8" name="Marcador de contenido 2">
            <a:extLst>
              <a:ext uri="{FF2B5EF4-FFF2-40B4-BE49-F238E27FC236}">
                <a16:creationId xmlns:a16="http://schemas.microsoft.com/office/drawing/2014/main" id="{FE871537-1959-49F3-A1F0-5233AAC141D3}"/>
              </a:ext>
            </a:extLst>
          </p:cNvPr>
          <p:cNvSpPr txBox="1">
            <a:spLocks/>
          </p:cNvSpPr>
          <p:nvPr/>
        </p:nvSpPr>
        <p:spPr>
          <a:xfrm>
            <a:off x="816864" y="3434144"/>
            <a:ext cx="10515600" cy="12741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AR" dirty="0" smtClean="0">
                <a:solidFill>
                  <a:schemeClr val="tx2">
                    <a:lumMod val="75000"/>
                  </a:schemeClr>
                </a:solidFill>
              </a:rPr>
              <a:t>¿Nuestro </a:t>
            </a:r>
            <a:r>
              <a:rPr lang="es-AR" dirty="0" err="1" smtClean="0">
                <a:solidFill>
                  <a:schemeClr val="tx2">
                    <a:lumMod val="75000"/>
                  </a:schemeClr>
                </a:solidFill>
              </a:rPr>
              <a:t>Dataset</a:t>
            </a:r>
            <a:r>
              <a:rPr lang="es-AR" dirty="0" smtClean="0">
                <a:solidFill>
                  <a:schemeClr val="tx2">
                    <a:lumMod val="75000"/>
                  </a:schemeClr>
                </a:solidFill>
              </a:rPr>
              <a:t> tiene esa información? </a:t>
            </a:r>
          </a:p>
          <a:p>
            <a:pPr marL="0" indent="0">
              <a:buFont typeface="Arial" panose="020B0604020202020204" pitchFamily="34" charset="0"/>
              <a:buNone/>
            </a:pPr>
            <a:endParaRPr lang="es-AR" dirty="0" smtClean="0">
              <a:solidFill>
                <a:schemeClr val="tx2">
                  <a:lumMod val="75000"/>
                </a:schemeClr>
              </a:solidFill>
            </a:endParaRPr>
          </a:p>
          <a:p>
            <a:pPr marL="0" indent="0">
              <a:buFont typeface="Arial" panose="020B0604020202020204" pitchFamily="34" charset="0"/>
              <a:buNone/>
            </a:pPr>
            <a:endParaRPr lang="es-AR" dirty="0">
              <a:solidFill>
                <a:schemeClr val="tx2">
                  <a:lumMod val="75000"/>
                </a:schemeClr>
              </a:solidFill>
            </a:endParaRPr>
          </a:p>
        </p:txBody>
      </p:sp>
      <p:sp>
        <p:nvSpPr>
          <p:cNvPr id="10" name="Rectángulo 9"/>
          <p:cNvSpPr/>
          <p:nvPr/>
        </p:nvSpPr>
        <p:spPr>
          <a:xfrm>
            <a:off x="1207008" y="4061193"/>
            <a:ext cx="8961120" cy="1754326"/>
          </a:xfrm>
          <a:prstGeom prst="rect">
            <a:avLst/>
          </a:prstGeom>
        </p:spPr>
        <p:txBody>
          <a:bodyPr wrap="square">
            <a:spAutoFit/>
          </a:bodyPr>
          <a:lstStyle/>
          <a:p>
            <a:r>
              <a:rPr lang="es-ES" dirty="0" smtClean="0"/>
              <a:t>Contamos con </a:t>
            </a:r>
            <a:r>
              <a:rPr lang="es-ES" b="1" dirty="0" smtClean="0"/>
              <a:t>Fecha </a:t>
            </a:r>
            <a:r>
              <a:rPr lang="es-ES" dirty="0" smtClean="0"/>
              <a:t>(medida en días)</a:t>
            </a:r>
            <a:r>
              <a:rPr lang="es-ES" b="1" dirty="0" smtClean="0"/>
              <a:t>, Temperatura </a:t>
            </a:r>
            <a:r>
              <a:rPr lang="es-ES" dirty="0" smtClean="0"/>
              <a:t>(mínima, máxima y media ), </a:t>
            </a:r>
            <a:r>
              <a:rPr lang="es-ES" b="1" dirty="0" smtClean="0"/>
              <a:t>Punto </a:t>
            </a:r>
            <a:r>
              <a:rPr lang="es-ES" b="1" dirty="0"/>
              <a:t>de </a:t>
            </a:r>
            <a:r>
              <a:rPr lang="es-ES" b="1" dirty="0" smtClean="0"/>
              <a:t>rocío </a:t>
            </a:r>
            <a:r>
              <a:rPr lang="es-ES" dirty="0"/>
              <a:t>(mínima, máxima y media </a:t>
            </a:r>
            <a:r>
              <a:rPr lang="es-ES" dirty="0" smtClean="0"/>
              <a:t>), </a:t>
            </a:r>
            <a:r>
              <a:rPr lang="es-ES" b="1" dirty="0" smtClean="0"/>
              <a:t>Humedad </a:t>
            </a:r>
            <a:r>
              <a:rPr lang="es-ES" dirty="0" smtClean="0"/>
              <a:t>(</a:t>
            </a:r>
            <a:r>
              <a:rPr lang="es-ES" dirty="0"/>
              <a:t>mínima, máxima y </a:t>
            </a:r>
            <a:r>
              <a:rPr lang="es-ES" dirty="0" smtClean="0"/>
              <a:t>media),</a:t>
            </a:r>
            <a:r>
              <a:rPr lang="es-ES" b="1" dirty="0" smtClean="0"/>
              <a:t>Presión atmosférica</a:t>
            </a:r>
            <a:r>
              <a:rPr lang="es-ES" dirty="0"/>
              <a:t>(mínima, máxima y media </a:t>
            </a:r>
            <a:r>
              <a:rPr lang="es-ES" dirty="0" smtClean="0"/>
              <a:t>), </a:t>
            </a:r>
            <a:r>
              <a:rPr lang="es-ES" b="1" dirty="0" smtClean="0"/>
              <a:t>Visibilidad</a:t>
            </a:r>
            <a:r>
              <a:rPr lang="es-ES" dirty="0" smtClean="0"/>
              <a:t>(medido en km mínima</a:t>
            </a:r>
            <a:r>
              <a:rPr lang="es-ES" dirty="0"/>
              <a:t>, máxima y media )</a:t>
            </a:r>
          </a:p>
          <a:p>
            <a:r>
              <a:rPr lang="es-ES" b="1" dirty="0" smtClean="0"/>
              <a:t>Velocidad </a:t>
            </a:r>
            <a:r>
              <a:rPr lang="es-ES" b="1" dirty="0"/>
              <a:t>del </a:t>
            </a:r>
            <a:r>
              <a:rPr lang="es-ES" b="1" dirty="0" smtClean="0"/>
              <a:t>viento</a:t>
            </a:r>
            <a:r>
              <a:rPr lang="es-ES" dirty="0"/>
              <a:t>(mínima, máxima y </a:t>
            </a:r>
            <a:r>
              <a:rPr lang="es-ES" dirty="0" smtClean="0"/>
              <a:t>media), </a:t>
            </a:r>
            <a:r>
              <a:rPr lang="es-ES" b="1" dirty="0" smtClean="0"/>
              <a:t>Precipitación en mm</a:t>
            </a:r>
            <a:r>
              <a:rPr lang="es-ES" dirty="0" smtClean="0"/>
              <a:t>(total del día), </a:t>
            </a:r>
            <a:r>
              <a:rPr lang="es-ES" b="1" dirty="0" smtClean="0"/>
              <a:t>CloudCover </a:t>
            </a:r>
            <a:r>
              <a:rPr lang="es-ES" dirty="0" smtClean="0"/>
              <a:t>(Cobertura del cielo en el total del día en </a:t>
            </a:r>
            <a:r>
              <a:rPr lang="es-ES" dirty="0"/>
              <a:t>escala de 0 a </a:t>
            </a:r>
            <a:r>
              <a:rPr lang="es-ES" dirty="0" smtClean="0"/>
              <a:t>8), </a:t>
            </a:r>
            <a:r>
              <a:rPr lang="es-ES" b="1" dirty="0" err="1" smtClean="0"/>
              <a:t>Events</a:t>
            </a:r>
            <a:r>
              <a:rPr lang="es-ES" b="1" dirty="0" smtClean="0"/>
              <a:t> </a:t>
            </a:r>
            <a:r>
              <a:rPr lang="es-ES" dirty="0" smtClean="0"/>
              <a:t>(Clima </a:t>
            </a:r>
            <a:r>
              <a:rPr lang="es-ES" dirty="0"/>
              <a:t>del </a:t>
            </a:r>
            <a:r>
              <a:rPr lang="es-ES" dirty="0" smtClean="0"/>
              <a:t>día) y </a:t>
            </a:r>
            <a:r>
              <a:rPr lang="es-ES" b="1" dirty="0" smtClean="0"/>
              <a:t>WindDirDegrees </a:t>
            </a:r>
            <a:r>
              <a:rPr lang="es-ES" dirty="0" smtClean="0"/>
              <a:t>(Dirección </a:t>
            </a:r>
            <a:r>
              <a:rPr lang="es-ES" dirty="0"/>
              <a:t>del viento en </a:t>
            </a:r>
            <a:r>
              <a:rPr lang="es-ES" dirty="0" smtClean="0"/>
              <a:t>grados)</a:t>
            </a:r>
            <a:endParaRPr lang="es-ES" dirty="0"/>
          </a:p>
        </p:txBody>
      </p:sp>
    </p:spTree>
    <p:extLst>
      <p:ext uri="{BB962C8B-B14F-4D97-AF65-F5344CB8AC3E}">
        <p14:creationId xmlns:p14="http://schemas.microsoft.com/office/powerpoint/2010/main" val="3875440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E871537-1959-49F3-A1F0-5233AAC141D3}"/>
              </a:ext>
            </a:extLst>
          </p:cNvPr>
          <p:cNvSpPr>
            <a:spLocks noGrp="1"/>
          </p:cNvSpPr>
          <p:nvPr>
            <p:ph idx="1"/>
          </p:nvPr>
        </p:nvSpPr>
        <p:spPr>
          <a:xfrm>
            <a:off x="838200" y="1334072"/>
            <a:ext cx="4742688" cy="1564576"/>
          </a:xfrm>
        </p:spPr>
        <p:txBody>
          <a:bodyPr>
            <a:noAutofit/>
          </a:bodyPr>
          <a:lstStyle/>
          <a:p>
            <a:pPr marL="0" indent="0">
              <a:buNone/>
            </a:pPr>
            <a:r>
              <a:rPr lang="es-AR" dirty="0" smtClean="0">
                <a:solidFill>
                  <a:schemeClr val="tx2">
                    <a:lumMod val="75000"/>
                  </a:schemeClr>
                </a:solidFill>
              </a:rPr>
              <a:t>¿Qué elementos son necesarios para pronosticar el Clima? </a:t>
            </a:r>
            <a:endParaRPr lang="es-AR" dirty="0" smtClean="0">
              <a:solidFill>
                <a:schemeClr val="tx2">
                  <a:lumMod val="75000"/>
                </a:schemeClr>
              </a:solidFill>
            </a:endParaRPr>
          </a:p>
          <a:p>
            <a:pPr marL="0" indent="0">
              <a:buNone/>
            </a:pPr>
            <a:endParaRPr lang="es-AR" dirty="0">
              <a:solidFill>
                <a:schemeClr val="tx2">
                  <a:lumMod val="75000"/>
                </a:schemeClr>
              </a:solidFill>
            </a:endParaRPr>
          </a:p>
          <a:p>
            <a:pPr marL="0" indent="0">
              <a:buNone/>
            </a:pPr>
            <a:endParaRPr lang="es-AR" dirty="0">
              <a:solidFill>
                <a:schemeClr val="tx2">
                  <a:lumMod val="75000"/>
                </a:schemeClr>
              </a:solidFill>
            </a:endParaRPr>
          </a:p>
        </p:txBody>
      </p:sp>
      <p:sp>
        <p:nvSpPr>
          <p:cNvPr id="7" name="Título 1">
            <a:extLst>
              <a:ext uri="{FF2B5EF4-FFF2-40B4-BE49-F238E27FC236}">
                <a16:creationId xmlns:a16="http://schemas.microsoft.com/office/drawing/2014/main" id="{69AA2E4F-E918-4AD0-9B8D-9BB5D5F2BFC9}"/>
              </a:ext>
            </a:extLst>
          </p:cNvPr>
          <p:cNvSpPr>
            <a:spLocks noGrp="1"/>
          </p:cNvSpPr>
          <p:nvPr>
            <p:ph type="title"/>
          </p:nvPr>
        </p:nvSpPr>
        <p:spPr>
          <a:xfrm>
            <a:off x="838200" y="154813"/>
            <a:ext cx="10515600" cy="1325563"/>
          </a:xfrm>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ANALISIS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8" name="Marcador de contenido 2">
            <a:extLst>
              <a:ext uri="{FF2B5EF4-FFF2-40B4-BE49-F238E27FC236}">
                <a16:creationId xmlns:a16="http://schemas.microsoft.com/office/drawing/2014/main" id="{FE871537-1959-49F3-A1F0-5233AAC141D3}"/>
              </a:ext>
            </a:extLst>
          </p:cNvPr>
          <p:cNvSpPr txBox="1">
            <a:spLocks/>
          </p:cNvSpPr>
          <p:nvPr/>
        </p:nvSpPr>
        <p:spPr>
          <a:xfrm>
            <a:off x="6297168" y="1620584"/>
            <a:ext cx="5772912" cy="991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AR" dirty="0" smtClean="0">
                <a:solidFill>
                  <a:schemeClr val="tx2">
                    <a:lumMod val="75000"/>
                  </a:schemeClr>
                </a:solidFill>
              </a:rPr>
              <a:t>¿Nuestro </a:t>
            </a:r>
            <a:r>
              <a:rPr lang="es-AR" dirty="0" err="1" smtClean="0">
                <a:solidFill>
                  <a:schemeClr val="tx2">
                    <a:lumMod val="75000"/>
                  </a:schemeClr>
                </a:solidFill>
              </a:rPr>
              <a:t>Dataset</a:t>
            </a:r>
            <a:r>
              <a:rPr lang="es-AR" dirty="0" smtClean="0">
                <a:solidFill>
                  <a:schemeClr val="tx2">
                    <a:lumMod val="75000"/>
                  </a:schemeClr>
                </a:solidFill>
              </a:rPr>
              <a:t> tiene esa información? </a:t>
            </a:r>
          </a:p>
          <a:p>
            <a:pPr marL="0" indent="0">
              <a:buFont typeface="Arial" panose="020B0604020202020204" pitchFamily="34" charset="0"/>
              <a:buNone/>
            </a:pPr>
            <a:endParaRPr lang="es-AR" dirty="0" smtClean="0">
              <a:solidFill>
                <a:schemeClr val="tx2">
                  <a:lumMod val="75000"/>
                </a:schemeClr>
              </a:solidFill>
            </a:endParaRPr>
          </a:p>
          <a:p>
            <a:pPr marL="0" indent="0">
              <a:buFont typeface="Arial" panose="020B0604020202020204" pitchFamily="34" charset="0"/>
              <a:buNone/>
            </a:pPr>
            <a:endParaRPr lang="es-AR" dirty="0">
              <a:solidFill>
                <a:schemeClr val="tx2">
                  <a:lumMod val="75000"/>
                </a:schemeClr>
              </a:solidFill>
            </a:endParaRPr>
          </a:p>
        </p:txBody>
      </p:sp>
      <p:cxnSp>
        <p:nvCxnSpPr>
          <p:cNvPr id="4" name="Conector recto 3"/>
          <p:cNvCxnSpPr/>
          <p:nvPr/>
        </p:nvCxnSpPr>
        <p:spPr>
          <a:xfrm>
            <a:off x="490728" y="2612136"/>
            <a:ext cx="11131296"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a:stCxn id="7" idx="2"/>
          </p:cNvCxnSpPr>
          <p:nvPr/>
        </p:nvCxnSpPr>
        <p:spPr>
          <a:xfrm flipH="1">
            <a:off x="6089904" y="1480376"/>
            <a:ext cx="6096" cy="5085016"/>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Marcador de contenido 2">
            <a:extLst>
              <a:ext uri="{FF2B5EF4-FFF2-40B4-BE49-F238E27FC236}">
                <a16:creationId xmlns:a16="http://schemas.microsoft.com/office/drawing/2014/main" id="{FE871537-1959-49F3-A1F0-5233AAC141D3}"/>
              </a:ext>
            </a:extLst>
          </p:cNvPr>
          <p:cNvSpPr txBox="1">
            <a:spLocks/>
          </p:cNvSpPr>
          <p:nvPr/>
        </p:nvSpPr>
        <p:spPr>
          <a:xfrm>
            <a:off x="832104" y="3288316"/>
            <a:ext cx="4742688" cy="29296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AR" sz="3200" dirty="0" smtClean="0">
                <a:solidFill>
                  <a:schemeClr val="tx2">
                    <a:lumMod val="75000"/>
                  </a:schemeClr>
                </a:solidFill>
              </a:rPr>
              <a:t>Temperatura</a:t>
            </a:r>
            <a:endParaRPr lang="es-AR" sz="200" dirty="0" smtClean="0">
              <a:solidFill>
                <a:schemeClr val="tx2">
                  <a:lumMod val="75000"/>
                </a:schemeClr>
              </a:solidFill>
            </a:endParaRPr>
          </a:p>
          <a:p>
            <a:pPr marL="0" indent="0">
              <a:buFont typeface="Arial" panose="020B0604020202020204" pitchFamily="34" charset="0"/>
              <a:buNone/>
            </a:pPr>
            <a:r>
              <a:rPr lang="es-AR" sz="3200" dirty="0" smtClean="0">
                <a:solidFill>
                  <a:schemeClr val="tx2">
                    <a:lumMod val="75000"/>
                  </a:schemeClr>
                </a:solidFill>
              </a:rPr>
              <a:t>Precipitaciones</a:t>
            </a:r>
          </a:p>
          <a:p>
            <a:pPr marL="0" indent="0">
              <a:buFont typeface="Arial" panose="020B0604020202020204" pitchFamily="34" charset="0"/>
              <a:buNone/>
            </a:pPr>
            <a:r>
              <a:rPr lang="es-AR" sz="3200" dirty="0" smtClean="0">
                <a:solidFill>
                  <a:schemeClr val="tx2">
                    <a:lumMod val="75000"/>
                  </a:schemeClr>
                </a:solidFill>
              </a:rPr>
              <a:t>Humedad</a:t>
            </a:r>
          </a:p>
          <a:p>
            <a:pPr marL="0" indent="0">
              <a:buFont typeface="Arial" panose="020B0604020202020204" pitchFamily="34" charset="0"/>
              <a:buNone/>
            </a:pPr>
            <a:r>
              <a:rPr lang="es-AR" sz="3200" dirty="0" smtClean="0">
                <a:solidFill>
                  <a:schemeClr val="tx2">
                    <a:lumMod val="75000"/>
                  </a:schemeClr>
                </a:solidFill>
              </a:rPr>
              <a:t>Presión atmosférica</a:t>
            </a:r>
          </a:p>
          <a:p>
            <a:pPr marL="0" indent="0">
              <a:buFont typeface="Arial" panose="020B0604020202020204" pitchFamily="34" charset="0"/>
              <a:buNone/>
            </a:pPr>
            <a:r>
              <a:rPr lang="es-AR" sz="3200" dirty="0" smtClean="0">
                <a:solidFill>
                  <a:schemeClr val="tx2">
                    <a:lumMod val="75000"/>
                  </a:schemeClr>
                </a:solidFill>
              </a:rPr>
              <a:t>Vientos</a:t>
            </a:r>
          </a:p>
          <a:p>
            <a:pPr marL="0" indent="0">
              <a:buFont typeface="Arial" panose="020B0604020202020204" pitchFamily="34" charset="0"/>
              <a:buNone/>
            </a:pPr>
            <a:endParaRPr lang="es-AR" dirty="0" smtClean="0">
              <a:solidFill>
                <a:schemeClr val="tx2">
                  <a:lumMod val="75000"/>
                </a:schemeClr>
              </a:solidFill>
            </a:endParaRPr>
          </a:p>
          <a:p>
            <a:pPr marL="0" indent="0">
              <a:buFont typeface="Arial" panose="020B0604020202020204" pitchFamily="34" charset="0"/>
              <a:buNone/>
            </a:pPr>
            <a:endParaRPr lang="es-AR" dirty="0">
              <a:solidFill>
                <a:schemeClr val="tx2">
                  <a:lumMod val="75000"/>
                </a:schemeClr>
              </a:solidFill>
            </a:endParaRPr>
          </a:p>
        </p:txBody>
      </p:sp>
      <p:sp>
        <p:nvSpPr>
          <p:cNvPr id="21" name="Marcador de contenido 2">
            <a:extLst>
              <a:ext uri="{FF2B5EF4-FFF2-40B4-BE49-F238E27FC236}">
                <a16:creationId xmlns:a16="http://schemas.microsoft.com/office/drawing/2014/main" id="{FE871537-1959-49F3-A1F0-5233AAC141D3}"/>
              </a:ext>
            </a:extLst>
          </p:cNvPr>
          <p:cNvSpPr txBox="1">
            <a:spLocks/>
          </p:cNvSpPr>
          <p:nvPr/>
        </p:nvSpPr>
        <p:spPr>
          <a:xfrm>
            <a:off x="6605016" y="3321368"/>
            <a:ext cx="4742688" cy="29296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AR" b="1" dirty="0">
                <a:solidFill>
                  <a:schemeClr val="accent6"/>
                </a:solidFill>
              </a:rPr>
              <a:t>✓</a:t>
            </a:r>
            <a:endParaRPr lang="es-AR" sz="200" b="1" dirty="0" smtClean="0">
              <a:solidFill>
                <a:schemeClr val="accent6"/>
              </a:solidFill>
              <a:latin typeface="Wingdings" panose="05000000000000000000" pitchFamily="2" charset="2"/>
            </a:endParaRPr>
          </a:p>
          <a:p>
            <a:pPr marL="0" indent="0" algn="ctr">
              <a:buNone/>
            </a:pPr>
            <a:r>
              <a:rPr lang="es-AR" b="1" dirty="0" smtClean="0">
                <a:solidFill>
                  <a:schemeClr val="accent6"/>
                </a:solidFill>
              </a:rPr>
              <a:t>✓</a:t>
            </a:r>
          </a:p>
          <a:p>
            <a:pPr marL="0" indent="0" algn="ctr">
              <a:buNone/>
            </a:pPr>
            <a:r>
              <a:rPr lang="es-AR" b="1" dirty="0" smtClean="0">
                <a:solidFill>
                  <a:schemeClr val="accent6"/>
                </a:solidFill>
              </a:rPr>
              <a:t>✓</a:t>
            </a:r>
          </a:p>
          <a:p>
            <a:pPr marL="0" indent="0" algn="ctr">
              <a:buNone/>
            </a:pPr>
            <a:r>
              <a:rPr lang="es-AR" b="1" dirty="0" smtClean="0">
                <a:solidFill>
                  <a:schemeClr val="accent6"/>
                </a:solidFill>
              </a:rPr>
              <a:t>✓</a:t>
            </a:r>
          </a:p>
          <a:p>
            <a:pPr marL="0" indent="0" algn="ctr">
              <a:buNone/>
            </a:pPr>
            <a:r>
              <a:rPr lang="es-AR" b="1" dirty="0">
                <a:solidFill>
                  <a:schemeClr val="accent6"/>
                </a:solidFill>
              </a:rPr>
              <a:t>✓</a:t>
            </a:r>
            <a:endParaRPr lang="es-AR" b="1" dirty="0">
              <a:solidFill>
                <a:schemeClr val="accent6"/>
              </a:solidFill>
            </a:endParaRPr>
          </a:p>
        </p:txBody>
      </p:sp>
    </p:spTree>
    <p:extLst>
      <p:ext uri="{BB962C8B-B14F-4D97-AF65-F5344CB8AC3E}">
        <p14:creationId xmlns:p14="http://schemas.microsoft.com/office/powerpoint/2010/main" val="3741894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5" name="Gráfico 4"/>
          <p:cNvGraphicFramePr>
            <a:graphicFrameLocks/>
          </p:cNvGraphicFramePr>
          <p:nvPr>
            <p:extLst>
              <p:ext uri="{D42A27DB-BD31-4B8C-83A1-F6EECF244321}">
                <p14:modId xmlns:p14="http://schemas.microsoft.com/office/powerpoint/2010/main" val="3023975458"/>
              </p:ext>
            </p:extLst>
          </p:nvPr>
        </p:nvGraphicFramePr>
        <p:xfrm>
          <a:off x="1470991" y="1351721"/>
          <a:ext cx="9099473" cy="50192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6748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 (orador)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5" name="Gráfico 4"/>
          <p:cNvGraphicFramePr>
            <a:graphicFrameLocks/>
          </p:cNvGraphicFramePr>
          <p:nvPr>
            <p:extLst>
              <p:ext uri="{D42A27DB-BD31-4B8C-83A1-F6EECF244321}">
                <p14:modId xmlns:p14="http://schemas.microsoft.com/office/powerpoint/2010/main" val="3548413167"/>
              </p:ext>
            </p:extLst>
          </p:nvPr>
        </p:nvGraphicFramePr>
        <p:xfrm>
          <a:off x="5268519" y="2117035"/>
          <a:ext cx="6534396" cy="3498574"/>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ángulo 5"/>
          <p:cNvSpPr/>
          <p:nvPr/>
        </p:nvSpPr>
        <p:spPr>
          <a:xfrm>
            <a:off x="285982" y="2282088"/>
            <a:ext cx="5071209" cy="3970318"/>
          </a:xfrm>
          <a:prstGeom prst="rect">
            <a:avLst/>
          </a:prstGeom>
        </p:spPr>
        <p:txBody>
          <a:bodyPr wrap="square">
            <a:spAutoFit/>
          </a:bodyPr>
          <a:lstStyle/>
          <a:p>
            <a:r>
              <a:rPr lang="es-ES" dirty="0" smtClean="0"/>
              <a:t>Nuestro </a:t>
            </a:r>
            <a:r>
              <a:rPr lang="es-ES" dirty="0" err="1" smtClean="0"/>
              <a:t>dataset</a:t>
            </a:r>
            <a:r>
              <a:rPr lang="es-ES" dirty="0" smtClean="0"/>
              <a:t> contaba con 6812 filas, siendo el principal problema que la columna que posee la predicción de eventos tenia 73% de datos faltantes. Nos dimos cuenta que en eventos, no se encontraban predichos los días soleados para poder salvarlo utilizamos la hipótesis de que si el día había sido cubierto en  0, 1, y no había precipitaciones entonces podíamos decir que ese día podía ser soleado.</a:t>
            </a:r>
          </a:p>
          <a:p>
            <a:r>
              <a:rPr lang="es-ES" dirty="0" smtClean="0"/>
              <a:t>Reemplazamos los datos faltantes en las diversas columnas por la media de dicha columna y por ultimo </a:t>
            </a:r>
            <a:r>
              <a:rPr lang="es-ES" dirty="0" err="1" smtClean="0"/>
              <a:t>dropeamos</a:t>
            </a:r>
            <a:r>
              <a:rPr lang="es-ES" dirty="0" smtClean="0"/>
              <a:t> los Eventos que no tenían clasificación y luego de todo eso nos quedamos con aproximadamente 4400 datos.</a:t>
            </a:r>
            <a:endParaRPr lang="es-ES" dirty="0"/>
          </a:p>
        </p:txBody>
      </p:sp>
    </p:spTree>
    <p:extLst>
      <p:ext uri="{BB962C8B-B14F-4D97-AF65-F5344CB8AC3E}">
        <p14:creationId xmlns:p14="http://schemas.microsoft.com/office/powerpoint/2010/main" val="4064765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69AA2E4F-E918-4AD0-9B8D-9BB5D5F2BFC9}"/>
              </a:ext>
            </a:extLst>
          </p:cNvPr>
          <p:cNvSpPr txBox="1">
            <a:spLocks/>
          </p:cNvSpPr>
          <p:nvPr/>
        </p:nvSpPr>
        <p:spPr>
          <a:xfrm>
            <a:off x="510208" y="2955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7" name="Título 1">
            <a:extLst>
              <a:ext uri="{FF2B5EF4-FFF2-40B4-BE49-F238E27FC236}">
                <a16:creationId xmlns:a16="http://schemas.microsoft.com/office/drawing/2014/main" id="{69AA2E4F-E918-4AD0-9B8D-9BB5D5F2BFC9}"/>
              </a:ext>
            </a:extLst>
          </p:cNvPr>
          <p:cNvSpPr txBox="1">
            <a:spLocks/>
          </p:cNvSpPr>
          <p:nvPr/>
        </p:nvSpPr>
        <p:spPr>
          <a:xfrm>
            <a:off x="795130" y="1034665"/>
            <a:ext cx="10323974"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DEFINICION DE DATASET EN BASE A OBSERVACIONES</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mc:AlternateContent xmlns:mc="http://schemas.openxmlformats.org/markup-compatibility/2006" xmlns:cx="http://schemas.microsoft.com/office/drawing/2014/chartex">
        <mc:Choice Requires="cx">
          <p:graphicFrame>
            <p:nvGraphicFramePr>
              <p:cNvPr id="9" name="Gráfico 8"/>
              <p:cNvGraphicFramePr/>
              <p:nvPr>
                <p:extLst>
                  <p:ext uri="{D42A27DB-BD31-4B8C-83A1-F6EECF244321}">
                    <p14:modId xmlns:p14="http://schemas.microsoft.com/office/powerpoint/2010/main" val="2212102249"/>
                  </p:ext>
                </p:extLst>
              </p:nvPr>
            </p:nvGraphicFramePr>
            <p:xfrm>
              <a:off x="6928104" y="1780794"/>
              <a:ext cx="4572000" cy="2571750"/>
            </p:xfrm>
            <a:graphic>
              <a:graphicData uri="http://schemas.microsoft.com/office/drawing/2014/chartex">
                <c:chart xmlns:c="http://schemas.openxmlformats.org/drawingml/2006/chart" xmlns:r="http://schemas.openxmlformats.org/officeDocument/2006/relationships" r:id="rId2"/>
              </a:graphicData>
            </a:graphic>
          </p:graphicFrame>
        </mc:Choice>
        <mc:Fallback xmlns="">
          <p:pic>
            <p:nvPicPr>
              <p:cNvPr id="9" name="Gráfico 8"/>
              <p:cNvPicPr>
                <a:picLocks noGrp="1" noRot="1" noChangeAspect="1" noMove="1" noResize="1" noEditPoints="1" noAdjustHandles="1" noChangeArrowheads="1" noChangeShapeType="1"/>
              </p:cNvPicPr>
              <p:nvPr/>
            </p:nvPicPr>
            <p:blipFill>
              <a:blip r:embed="rId3"/>
              <a:stretch>
                <a:fillRect/>
              </a:stretch>
            </p:blipFill>
            <p:spPr>
              <a:xfrm>
                <a:off x="6928104" y="1780794"/>
                <a:ext cx="4572000" cy="2571750"/>
              </a:xfrm>
              <a:prstGeom prst="rect">
                <a:avLst/>
              </a:prstGeom>
            </p:spPr>
          </p:pic>
        </mc:Fallback>
      </mc:AlternateContent>
      <mc:AlternateContent xmlns:mc="http://schemas.openxmlformats.org/markup-compatibility/2006" xmlns:cx="http://schemas.microsoft.com/office/drawing/2014/chartex">
        <mc:Choice Requires="cx">
          <p:graphicFrame>
            <p:nvGraphicFramePr>
              <p:cNvPr id="10" name="Gráfico 9"/>
              <p:cNvGraphicFramePr/>
              <p:nvPr>
                <p:extLst>
                  <p:ext uri="{D42A27DB-BD31-4B8C-83A1-F6EECF244321}">
                    <p14:modId xmlns:p14="http://schemas.microsoft.com/office/powerpoint/2010/main" val="475799621"/>
                  </p:ext>
                </p:extLst>
              </p:nvPr>
            </p:nvGraphicFramePr>
            <p:xfrm>
              <a:off x="344424" y="1695069"/>
              <a:ext cx="4572000" cy="2743200"/>
            </p:xfrm>
            <a:graphic>
              <a:graphicData uri="http://schemas.microsoft.com/office/drawing/2014/chartex">
                <c:chart xmlns:c="http://schemas.openxmlformats.org/drawingml/2006/chart" xmlns:r="http://schemas.openxmlformats.org/officeDocument/2006/relationships" r:id="rId4"/>
              </a:graphicData>
            </a:graphic>
          </p:graphicFrame>
        </mc:Choice>
        <mc:Fallback xmlns="">
          <p:pic>
            <p:nvPicPr>
              <p:cNvPr id="10" name="Gráfico 9"/>
              <p:cNvPicPr>
                <a:picLocks noGrp="1" noRot="1" noChangeAspect="1" noMove="1" noResize="1" noEditPoints="1" noAdjustHandles="1" noChangeArrowheads="1" noChangeShapeType="1"/>
              </p:cNvPicPr>
              <p:nvPr/>
            </p:nvPicPr>
            <p:blipFill>
              <a:blip r:embed="rId5"/>
              <a:stretch>
                <a:fillRect/>
              </a:stretch>
            </p:blipFill>
            <p:spPr>
              <a:xfrm>
                <a:off x="344424" y="1695069"/>
                <a:ext cx="4572000" cy="2743200"/>
              </a:xfrm>
              <a:prstGeom prst="rect">
                <a:avLst/>
              </a:prstGeom>
            </p:spPr>
          </p:pic>
        </mc:Fallback>
      </mc:AlternateContent>
      <mc:AlternateContent xmlns:mc="http://schemas.openxmlformats.org/markup-compatibility/2006" xmlns:cx="http://schemas.microsoft.com/office/drawing/2014/chartex">
        <mc:Choice Requires="cx">
          <p:graphicFrame>
            <p:nvGraphicFramePr>
              <p:cNvPr id="11" name="Gráfico 10"/>
              <p:cNvGraphicFramePr/>
              <p:nvPr>
                <p:extLst>
                  <p:ext uri="{D42A27DB-BD31-4B8C-83A1-F6EECF244321}">
                    <p14:modId xmlns:p14="http://schemas.microsoft.com/office/powerpoint/2010/main" val="405443595"/>
                  </p:ext>
                </p:extLst>
              </p:nvPr>
            </p:nvGraphicFramePr>
            <p:xfrm>
              <a:off x="3671117" y="4365920"/>
              <a:ext cx="4572000" cy="2571750"/>
            </p:xfrm>
            <a:graphic>
              <a:graphicData uri="http://schemas.microsoft.com/office/drawing/2014/chartex">
                <c:chart xmlns:c="http://schemas.openxmlformats.org/drawingml/2006/chart" xmlns:r="http://schemas.openxmlformats.org/officeDocument/2006/relationships" r:id="rId6"/>
              </a:graphicData>
            </a:graphic>
          </p:graphicFrame>
        </mc:Choice>
        <mc:Fallback xmlns="">
          <p:pic>
            <p:nvPicPr>
              <p:cNvPr id="11" name="Gráfico 10"/>
              <p:cNvPicPr>
                <a:picLocks noGrp="1" noRot="1" noChangeAspect="1" noMove="1" noResize="1" noEditPoints="1" noAdjustHandles="1" noChangeArrowheads="1" noChangeShapeType="1"/>
              </p:cNvPicPr>
              <p:nvPr/>
            </p:nvPicPr>
            <p:blipFill>
              <a:blip r:embed="rId7"/>
              <a:stretch>
                <a:fillRect/>
              </a:stretch>
            </p:blipFill>
            <p:spPr>
              <a:xfrm>
                <a:off x="3671117" y="4365920"/>
                <a:ext cx="4572000" cy="2571750"/>
              </a:xfrm>
              <a:prstGeom prst="rect">
                <a:avLst/>
              </a:prstGeom>
            </p:spPr>
          </p:pic>
        </mc:Fallback>
      </mc:AlternateContent>
    </p:spTree>
    <p:extLst>
      <p:ext uri="{BB962C8B-B14F-4D97-AF65-F5344CB8AC3E}">
        <p14:creationId xmlns:p14="http://schemas.microsoft.com/office/powerpoint/2010/main" val="122571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69AA2E4F-E918-4AD0-9B8D-9BB5D5F2BFC9}"/>
              </a:ext>
            </a:extLst>
          </p:cNvPr>
          <p:cNvSpPr txBox="1">
            <a:spLocks/>
          </p:cNvSpPr>
          <p:nvPr/>
        </p:nvSpPr>
        <p:spPr>
          <a:xfrm>
            <a:off x="510208" y="2955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7" name="Título 1">
            <a:extLst>
              <a:ext uri="{FF2B5EF4-FFF2-40B4-BE49-F238E27FC236}">
                <a16:creationId xmlns:a16="http://schemas.microsoft.com/office/drawing/2014/main" id="{69AA2E4F-E918-4AD0-9B8D-9BB5D5F2BFC9}"/>
              </a:ext>
            </a:extLst>
          </p:cNvPr>
          <p:cNvSpPr txBox="1">
            <a:spLocks/>
          </p:cNvSpPr>
          <p:nvPr/>
        </p:nvSpPr>
        <p:spPr>
          <a:xfrm>
            <a:off x="795130" y="1034665"/>
            <a:ext cx="10323974"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DEFINICION DE DATASET EN BASE A OBSERVACIONES</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mc:AlternateContent xmlns:mc="http://schemas.openxmlformats.org/markup-compatibility/2006" xmlns:cx="http://schemas.microsoft.com/office/drawing/2014/chartex">
        <mc:Choice Requires="cx">
          <p:graphicFrame>
            <p:nvGraphicFramePr>
              <p:cNvPr id="9" name="Gráfico 8"/>
              <p:cNvGraphicFramePr/>
              <p:nvPr>
                <p:extLst>
                  <p:ext uri="{D42A27DB-BD31-4B8C-83A1-F6EECF244321}">
                    <p14:modId xmlns:p14="http://schemas.microsoft.com/office/powerpoint/2010/main" val="3426307577"/>
                  </p:ext>
                </p:extLst>
              </p:nvPr>
            </p:nvGraphicFramePr>
            <p:xfrm>
              <a:off x="8243117" y="1926087"/>
              <a:ext cx="2426208" cy="1687343"/>
            </p:xfrm>
            <a:graphic>
              <a:graphicData uri="http://schemas.microsoft.com/office/drawing/2014/chartex">
                <c:chart xmlns:c="http://schemas.openxmlformats.org/drawingml/2006/chart" xmlns:r="http://schemas.openxmlformats.org/officeDocument/2006/relationships" r:id="rId2"/>
              </a:graphicData>
            </a:graphic>
          </p:graphicFrame>
        </mc:Choice>
        <mc:Fallback xmlns="">
          <p:pic>
            <p:nvPicPr>
              <p:cNvPr id="9" name="Gráfico 8"/>
              <p:cNvPicPr>
                <a:picLocks noGrp="1" noRot="1" noChangeAspect="1" noMove="1" noResize="1" noEditPoints="1" noAdjustHandles="1" noChangeArrowheads="1" noChangeShapeType="1"/>
              </p:cNvPicPr>
              <p:nvPr/>
            </p:nvPicPr>
            <p:blipFill>
              <a:blip r:embed="rId3"/>
              <a:stretch>
                <a:fillRect/>
              </a:stretch>
            </p:blipFill>
            <p:spPr>
              <a:xfrm>
                <a:off x="8243117" y="1926087"/>
                <a:ext cx="2426208" cy="1687343"/>
              </a:xfrm>
              <a:prstGeom prst="rect">
                <a:avLst/>
              </a:prstGeom>
            </p:spPr>
          </p:pic>
        </mc:Fallback>
      </mc:AlternateContent>
      <mc:AlternateContent xmlns:mc="http://schemas.openxmlformats.org/markup-compatibility/2006" xmlns:cx="http://schemas.microsoft.com/office/drawing/2014/chartex">
        <mc:Choice Requires="cx">
          <p:graphicFrame>
            <p:nvGraphicFramePr>
              <p:cNvPr id="10" name="Gráfico 9"/>
              <p:cNvGraphicFramePr/>
              <p:nvPr>
                <p:extLst>
                  <p:ext uri="{D42A27DB-BD31-4B8C-83A1-F6EECF244321}">
                    <p14:modId xmlns:p14="http://schemas.microsoft.com/office/powerpoint/2010/main" val="463474199"/>
                  </p:ext>
                </p:extLst>
              </p:nvPr>
            </p:nvGraphicFramePr>
            <p:xfrm>
              <a:off x="5768008" y="1999948"/>
              <a:ext cx="2234184" cy="1539621"/>
            </p:xfrm>
            <a:graphic>
              <a:graphicData uri="http://schemas.microsoft.com/office/drawing/2014/chartex">
                <c:chart xmlns:c="http://schemas.openxmlformats.org/drawingml/2006/chart" xmlns:r="http://schemas.openxmlformats.org/officeDocument/2006/relationships" r:id="rId4"/>
              </a:graphicData>
            </a:graphic>
          </p:graphicFrame>
        </mc:Choice>
        <mc:Fallback xmlns="">
          <p:pic>
            <p:nvPicPr>
              <p:cNvPr id="10" name="Gráfico 9"/>
              <p:cNvPicPr>
                <a:picLocks noGrp="1" noRot="1" noChangeAspect="1" noMove="1" noResize="1" noEditPoints="1" noAdjustHandles="1" noChangeArrowheads="1" noChangeShapeType="1"/>
              </p:cNvPicPr>
              <p:nvPr/>
            </p:nvPicPr>
            <p:blipFill>
              <a:blip r:embed="rId5"/>
              <a:stretch>
                <a:fillRect/>
              </a:stretch>
            </p:blipFill>
            <p:spPr>
              <a:xfrm>
                <a:off x="5768008" y="1999948"/>
                <a:ext cx="2234184" cy="1539621"/>
              </a:xfrm>
              <a:prstGeom prst="rect">
                <a:avLst/>
              </a:prstGeom>
            </p:spPr>
          </p:pic>
        </mc:Fallback>
      </mc:AlternateContent>
      <mc:AlternateContent xmlns:mc="http://schemas.openxmlformats.org/markup-compatibility/2006" xmlns:cx="http://schemas.microsoft.com/office/drawing/2014/chartex">
        <mc:Choice Requires="cx">
          <p:graphicFrame>
            <p:nvGraphicFramePr>
              <p:cNvPr id="11" name="Gráfico 10"/>
              <p:cNvGraphicFramePr/>
              <p:nvPr>
                <p:extLst>
                  <p:ext uri="{D42A27DB-BD31-4B8C-83A1-F6EECF244321}">
                    <p14:modId xmlns:p14="http://schemas.microsoft.com/office/powerpoint/2010/main" val="2141239987"/>
                  </p:ext>
                </p:extLst>
              </p:nvPr>
            </p:nvGraphicFramePr>
            <p:xfrm>
              <a:off x="8462573" y="3685032"/>
              <a:ext cx="2286000" cy="1615862"/>
            </p:xfrm>
            <a:graphic>
              <a:graphicData uri="http://schemas.microsoft.com/office/drawing/2014/chartex">
                <c:chart xmlns:c="http://schemas.openxmlformats.org/drawingml/2006/chart" xmlns:r="http://schemas.openxmlformats.org/officeDocument/2006/relationships" r:id="rId6"/>
              </a:graphicData>
            </a:graphic>
          </p:graphicFrame>
        </mc:Choice>
        <mc:Fallback xmlns="">
          <p:pic>
            <p:nvPicPr>
              <p:cNvPr id="11" name="Gráfico 10"/>
              <p:cNvPicPr>
                <a:picLocks noGrp="1" noRot="1" noChangeAspect="1" noMove="1" noResize="1" noEditPoints="1" noAdjustHandles="1" noChangeArrowheads="1" noChangeShapeType="1"/>
              </p:cNvPicPr>
              <p:nvPr/>
            </p:nvPicPr>
            <p:blipFill>
              <a:blip r:embed="rId7"/>
              <a:stretch>
                <a:fillRect/>
              </a:stretch>
            </p:blipFill>
            <p:spPr>
              <a:xfrm>
                <a:off x="8462573" y="3685032"/>
                <a:ext cx="2286000" cy="1615862"/>
              </a:xfrm>
              <a:prstGeom prst="rect">
                <a:avLst/>
              </a:prstGeom>
            </p:spPr>
          </p:pic>
        </mc:Fallback>
      </mc:AlternateContent>
      <p:sp>
        <p:nvSpPr>
          <p:cNvPr id="8" name="Rectángulo 7"/>
          <p:cNvSpPr/>
          <p:nvPr/>
        </p:nvSpPr>
        <p:spPr>
          <a:xfrm>
            <a:off x="285982" y="2282088"/>
            <a:ext cx="5071209" cy="2031325"/>
          </a:xfrm>
          <a:prstGeom prst="rect">
            <a:avLst/>
          </a:prstGeom>
        </p:spPr>
        <p:txBody>
          <a:bodyPr wrap="square">
            <a:spAutoFit/>
          </a:bodyPr>
          <a:lstStyle/>
          <a:p>
            <a:r>
              <a:rPr lang="es-ES" dirty="0" smtClean="0"/>
              <a:t>En nuestra columna de eventos hicimos un filtro por numero de observaciones, primero con una ocurrencia de mas de 10 veces, luego con una de mas de cien y por último . La generación de una nueva columna que se genera a partir de si el día es soleado o no. Estos serán nuestros target a la hora de clasificar nuestro clima.</a:t>
            </a:r>
            <a:endParaRPr lang="es-ES" dirty="0"/>
          </a:p>
        </p:txBody>
      </p:sp>
    </p:spTree>
    <p:extLst>
      <p:ext uri="{BB962C8B-B14F-4D97-AF65-F5344CB8AC3E}">
        <p14:creationId xmlns:p14="http://schemas.microsoft.com/office/powerpoint/2010/main" val="1756199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533399" y="123471"/>
            <a:ext cx="110112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RESULTADOS NAIVE BAYES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18" name="Imagen 17"/>
          <p:cNvPicPr>
            <a:picLocks noChangeAspect="1"/>
          </p:cNvPicPr>
          <p:nvPr/>
        </p:nvPicPr>
        <p:blipFill rotWithShape="1">
          <a:blip r:embed="rId2"/>
          <a:srcRect l="8426" t="40606" r="63460" b="21366"/>
          <a:stretch/>
        </p:blipFill>
        <p:spPr>
          <a:xfrm>
            <a:off x="294820" y="1369414"/>
            <a:ext cx="4211866" cy="3155934"/>
          </a:xfrm>
          <a:prstGeom prst="rect">
            <a:avLst/>
          </a:prstGeom>
        </p:spPr>
      </p:pic>
      <p:pic>
        <p:nvPicPr>
          <p:cNvPr id="19" name="Imagen 18"/>
          <p:cNvPicPr>
            <a:picLocks noChangeAspect="1"/>
          </p:cNvPicPr>
          <p:nvPr/>
        </p:nvPicPr>
        <p:blipFill rotWithShape="1">
          <a:blip r:embed="rId3"/>
          <a:srcRect l="8562" t="51322" r="68935" b="20124"/>
          <a:stretch/>
        </p:blipFill>
        <p:spPr>
          <a:xfrm>
            <a:off x="4889288" y="1380931"/>
            <a:ext cx="3383325" cy="2406580"/>
          </a:xfrm>
          <a:prstGeom prst="rect">
            <a:avLst/>
          </a:prstGeom>
        </p:spPr>
      </p:pic>
      <p:pic>
        <p:nvPicPr>
          <p:cNvPr id="20" name="Imagen 19"/>
          <p:cNvPicPr>
            <a:picLocks noChangeAspect="1"/>
          </p:cNvPicPr>
          <p:nvPr/>
        </p:nvPicPr>
        <p:blipFill rotWithShape="1">
          <a:blip r:embed="rId4"/>
          <a:srcRect l="8338" t="55360" r="69087" b="16214"/>
          <a:stretch/>
        </p:blipFill>
        <p:spPr>
          <a:xfrm>
            <a:off x="8507909" y="1392220"/>
            <a:ext cx="3393385" cy="2395291"/>
          </a:xfrm>
          <a:prstGeom prst="rect">
            <a:avLst/>
          </a:prstGeom>
        </p:spPr>
      </p:pic>
      <p:graphicFrame>
        <p:nvGraphicFramePr>
          <p:cNvPr id="21" name="Tabla 20"/>
          <p:cNvGraphicFramePr>
            <a:graphicFrameLocks noGrp="1"/>
          </p:cNvGraphicFramePr>
          <p:nvPr>
            <p:extLst>
              <p:ext uri="{D42A27DB-BD31-4B8C-83A1-F6EECF244321}">
                <p14:modId xmlns:p14="http://schemas.microsoft.com/office/powerpoint/2010/main" val="1718209314"/>
              </p:ext>
            </p:extLst>
          </p:nvPr>
        </p:nvGraphicFramePr>
        <p:xfrm>
          <a:off x="825953" y="4856891"/>
          <a:ext cx="3149600" cy="914400"/>
        </p:xfrm>
        <a:graphic>
          <a:graphicData uri="http://schemas.openxmlformats.org/drawingml/2006/table">
            <a:tbl>
              <a:tblPr/>
              <a:tblGrid>
                <a:gridCol w="787400">
                  <a:extLst>
                    <a:ext uri="{9D8B030D-6E8A-4147-A177-3AD203B41FA5}">
                      <a16:colId xmlns:a16="http://schemas.microsoft.com/office/drawing/2014/main" val="2205025555"/>
                    </a:ext>
                  </a:extLst>
                </a:gridCol>
                <a:gridCol w="787400">
                  <a:extLst>
                    <a:ext uri="{9D8B030D-6E8A-4147-A177-3AD203B41FA5}">
                      <a16:colId xmlns:a16="http://schemas.microsoft.com/office/drawing/2014/main" val="117931464"/>
                    </a:ext>
                  </a:extLst>
                </a:gridCol>
                <a:gridCol w="787400">
                  <a:extLst>
                    <a:ext uri="{9D8B030D-6E8A-4147-A177-3AD203B41FA5}">
                      <a16:colId xmlns:a16="http://schemas.microsoft.com/office/drawing/2014/main" val="59211164"/>
                    </a:ext>
                  </a:extLst>
                </a:gridCol>
                <a:gridCol w="787400">
                  <a:extLst>
                    <a:ext uri="{9D8B030D-6E8A-4147-A177-3AD203B41FA5}">
                      <a16:colId xmlns:a16="http://schemas.microsoft.com/office/drawing/2014/main" val="1450900643"/>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860984494"/>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2315508293"/>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0.68</a:t>
                      </a:r>
                    </a:p>
                  </a:txBody>
                  <a:tcPr marL="7620" marR="7620" marT="7620" marB="0" anchor="b">
                    <a:lnL>
                      <a:noFill/>
                    </a:lnL>
                    <a:lnR>
                      <a:noFill/>
                    </a:lnR>
                    <a:lnT>
                      <a:noFill/>
                    </a:lnT>
                    <a:lnB>
                      <a:noFill/>
                    </a:lnB>
                  </a:tcPr>
                </a:tc>
                <a:extLst>
                  <a:ext uri="{0D108BD9-81ED-4DB2-BD59-A6C34878D82A}">
                    <a16:rowId xmlns:a16="http://schemas.microsoft.com/office/drawing/2014/main" val="690762326"/>
                  </a:ext>
                </a:extLst>
              </a:tr>
              <a:tr h="182880">
                <a:tc>
                  <a:txBody>
                    <a:bodyPr/>
                    <a:lstStyle/>
                    <a:p>
                      <a:pPr algn="l" fontAlgn="ctr"/>
                      <a:r>
                        <a:rPr lang="es-AR" sz="1000" b="0"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0.40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0.62</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0.40</a:t>
                      </a:r>
                    </a:p>
                  </a:txBody>
                  <a:tcPr marL="7620" marR="7620" marT="7620" marB="0" anchor="b">
                    <a:lnL>
                      <a:noFill/>
                    </a:lnL>
                    <a:lnR>
                      <a:noFill/>
                    </a:lnR>
                    <a:lnT>
                      <a:noFill/>
                    </a:lnT>
                    <a:lnB>
                      <a:noFill/>
                    </a:lnB>
                  </a:tcPr>
                </a:tc>
                <a:extLst>
                  <a:ext uri="{0D108BD9-81ED-4DB2-BD59-A6C34878D82A}">
                    <a16:rowId xmlns:a16="http://schemas.microsoft.com/office/drawing/2014/main" val="1369785448"/>
                  </a:ext>
                </a:extLst>
              </a:tr>
              <a:tr h="182880">
                <a:tc>
                  <a:txBody>
                    <a:bodyPr/>
                    <a:lstStyle/>
                    <a:p>
                      <a:pPr algn="l" fontAlgn="ctr"/>
                      <a:r>
                        <a:rPr lang="es-AR" sz="1000" b="0"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0.87</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0.68</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0.75</a:t>
                      </a:r>
                    </a:p>
                  </a:txBody>
                  <a:tcPr marL="7620" marR="7620" marT="7620" marB="0" anchor="b">
                    <a:lnL>
                      <a:noFill/>
                    </a:lnL>
                    <a:lnR>
                      <a:noFill/>
                    </a:lnR>
                    <a:lnT>
                      <a:noFill/>
                    </a:lnT>
                    <a:lnB>
                      <a:noFill/>
                    </a:lnB>
                  </a:tcPr>
                </a:tc>
                <a:extLst>
                  <a:ext uri="{0D108BD9-81ED-4DB2-BD59-A6C34878D82A}">
                    <a16:rowId xmlns:a16="http://schemas.microsoft.com/office/drawing/2014/main" val="2418490732"/>
                  </a:ext>
                </a:extLst>
              </a:tr>
            </a:tbl>
          </a:graphicData>
        </a:graphic>
      </p:graphicFrame>
      <p:graphicFrame>
        <p:nvGraphicFramePr>
          <p:cNvPr id="22" name="Tabla 21"/>
          <p:cNvGraphicFramePr>
            <a:graphicFrameLocks noGrp="1"/>
          </p:cNvGraphicFramePr>
          <p:nvPr>
            <p:extLst>
              <p:ext uri="{D42A27DB-BD31-4B8C-83A1-F6EECF244321}">
                <p14:modId xmlns:p14="http://schemas.microsoft.com/office/powerpoint/2010/main" val="4006275496"/>
              </p:ext>
            </p:extLst>
          </p:nvPr>
        </p:nvGraphicFramePr>
        <p:xfrm>
          <a:off x="4889288" y="4856891"/>
          <a:ext cx="3149600" cy="914400"/>
        </p:xfrm>
        <a:graphic>
          <a:graphicData uri="http://schemas.openxmlformats.org/drawingml/2006/table">
            <a:tbl>
              <a:tblPr/>
              <a:tblGrid>
                <a:gridCol w="787400">
                  <a:extLst>
                    <a:ext uri="{9D8B030D-6E8A-4147-A177-3AD203B41FA5}">
                      <a16:colId xmlns:a16="http://schemas.microsoft.com/office/drawing/2014/main" val="1189957229"/>
                    </a:ext>
                  </a:extLst>
                </a:gridCol>
                <a:gridCol w="787400">
                  <a:extLst>
                    <a:ext uri="{9D8B030D-6E8A-4147-A177-3AD203B41FA5}">
                      <a16:colId xmlns:a16="http://schemas.microsoft.com/office/drawing/2014/main" val="3877816590"/>
                    </a:ext>
                  </a:extLst>
                </a:gridCol>
                <a:gridCol w="787400">
                  <a:extLst>
                    <a:ext uri="{9D8B030D-6E8A-4147-A177-3AD203B41FA5}">
                      <a16:colId xmlns:a16="http://schemas.microsoft.com/office/drawing/2014/main" val="4178177715"/>
                    </a:ext>
                  </a:extLst>
                </a:gridCol>
                <a:gridCol w="787400">
                  <a:extLst>
                    <a:ext uri="{9D8B030D-6E8A-4147-A177-3AD203B41FA5}">
                      <a16:colId xmlns:a16="http://schemas.microsoft.com/office/drawing/2014/main" val="688813629"/>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&gt;100</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652769884"/>
                  </a:ext>
                </a:extLst>
              </a:tr>
              <a:tr h="182880">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145703491"/>
                  </a:ext>
                </a:extLst>
              </a:tr>
              <a:tr h="182880">
                <a:tc>
                  <a:txBody>
                    <a:bodyPr/>
                    <a:lstStyle/>
                    <a:p>
                      <a:pPr algn="l" fontAlgn="ctr"/>
                      <a:r>
                        <a:rPr lang="es-AR" sz="1000" b="0" i="0" u="none" strike="noStrike">
                          <a:solidFill>
                            <a:srgbClr val="000000"/>
                          </a:solidFill>
                          <a:effectLst/>
                          <a:latin typeface="Var(--jp-code-font-family)"/>
                        </a:rPr>
                        <a:t>accuracy</a:t>
                      </a:r>
                    </a:p>
                  </a:txBody>
                  <a:tcPr marL="7620" marR="7620" marT="7620" marB="0" anchor="ctr">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3206081826"/>
                  </a:ext>
                </a:extLst>
              </a:tr>
              <a:tr h="182880">
                <a:tc>
                  <a:txBody>
                    <a:bodyPr/>
                    <a:lstStyle/>
                    <a:p>
                      <a:pPr algn="l" fontAlgn="ctr"/>
                      <a:r>
                        <a:rPr lang="es-AR" sz="1000" b="0" i="0" u="none" strike="noStrike" dirty="0">
                          <a:solidFill>
                            <a:srgbClr val="000000"/>
                          </a:solidFill>
                          <a:effectLst/>
                          <a:latin typeface="Var(--jp-code-font-family)"/>
                        </a:rPr>
                        <a:t>macro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0.82</a:t>
                      </a:r>
                    </a:p>
                  </a:txBody>
                  <a:tcPr marL="7620" marR="7620" marT="7620" marB="0" anchor="b">
                    <a:lnL>
                      <a:noFill/>
                    </a:lnL>
                    <a:lnR>
                      <a:noFill/>
                    </a:lnR>
                    <a:lnT>
                      <a:noFill/>
                    </a:lnT>
                    <a:lnB>
                      <a:noFill/>
                    </a:lnB>
                  </a:tcPr>
                </a:tc>
                <a:extLst>
                  <a:ext uri="{0D108BD9-81ED-4DB2-BD59-A6C34878D82A}">
                    <a16:rowId xmlns:a16="http://schemas.microsoft.com/office/drawing/2014/main" val="4045053633"/>
                  </a:ext>
                </a:extLst>
              </a:tr>
              <a:tr h="182880">
                <a:tc>
                  <a:txBody>
                    <a:bodyPr/>
                    <a:lstStyle/>
                    <a:p>
                      <a:pPr algn="l" fontAlgn="ctr"/>
                      <a:r>
                        <a:rPr lang="es-AR" sz="1000" b="0" i="0" u="none" strike="noStrike" dirty="0">
                          <a:solidFill>
                            <a:srgbClr val="000000"/>
                          </a:solidFill>
                          <a:effectLst/>
                          <a:latin typeface="Var(--jp-code-font-family)"/>
                        </a:rPr>
                        <a:t>weighted avg</a:t>
                      </a:r>
                    </a:p>
                  </a:txBody>
                  <a:tcPr marL="7620" marR="7620" marT="7620" marB="0" anchor="ctr">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0.95</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extLst>
                  <a:ext uri="{0D108BD9-81ED-4DB2-BD59-A6C34878D82A}">
                    <a16:rowId xmlns:a16="http://schemas.microsoft.com/office/drawing/2014/main" val="3871825071"/>
                  </a:ext>
                </a:extLst>
              </a:tr>
            </a:tbl>
          </a:graphicData>
        </a:graphic>
      </p:graphicFrame>
      <p:graphicFrame>
        <p:nvGraphicFramePr>
          <p:cNvPr id="23" name="Tabla 22"/>
          <p:cNvGraphicFramePr>
            <a:graphicFrameLocks noGrp="1"/>
          </p:cNvGraphicFramePr>
          <p:nvPr>
            <p:extLst>
              <p:ext uri="{D42A27DB-BD31-4B8C-83A1-F6EECF244321}">
                <p14:modId xmlns:p14="http://schemas.microsoft.com/office/powerpoint/2010/main" val="2969914008"/>
              </p:ext>
            </p:extLst>
          </p:nvPr>
        </p:nvGraphicFramePr>
        <p:xfrm>
          <a:off x="8629801" y="4856891"/>
          <a:ext cx="3149600" cy="914400"/>
        </p:xfrm>
        <a:graphic>
          <a:graphicData uri="http://schemas.openxmlformats.org/drawingml/2006/table">
            <a:tbl>
              <a:tblPr/>
              <a:tblGrid>
                <a:gridCol w="787400">
                  <a:extLst>
                    <a:ext uri="{9D8B030D-6E8A-4147-A177-3AD203B41FA5}">
                      <a16:colId xmlns:a16="http://schemas.microsoft.com/office/drawing/2014/main" val="874017021"/>
                    </a:ext>
                  </a:extLst>
                </a:gridCol>
                <a:gridCol w="787400">
                  <a:extLst>
                    <a:ext uri="{9D8B030D-6E8A-4147-A177-3AD203B41FA5}">
                      <a16:colId xmlns:a16="http://schemas.microsoft.com/office/drawing/2014/main" val="1104985584"/>
                    </a:ext>
                  </a:extLst>
                </a:gridCol>
                <a:gridCol w="787400">
                  <a:extLst>
                    <a:ext uri="{9D8B030D-6E8A-4147-A177-3AD203B41FA5}">
                      <a16:colId xmlns:a16="http://schemas.microsoft.com/office/drawing/2014/main" val="2155881275"/>
                    </a:ext>
                  </a:extLst>
                </a:gridCol>
                <a:gridCol w="787400">
                  <a:extLst>
                    <a:ext uri="{9D8B030D-6E8A-4147-A177-3AD203B41FA5}">
                      <a16:colId xmlns:a16="http://schemas.microsoft.com/office/drawing/2014/main" val="850425410"/>
                    </a:ext>
                  </a:extLst>
                </a:gridCol>
              </a:tblGrid>
              <a:tr h="182880">
                <a:tc gridSpan="4">
                  <a:txBody>
                    <a:bodyPr/>
                    <a:lstStyle/>
                    <a:p>
                      <a:pPr algn="ctr" fontAlgn="b"/>
                      <a:r>
                        <a:rPr lang="es-AR" sz="1100" b="0" i="0" u="none" strike="noStrike">
                          <a:solidFill>
                            <a:srgbClr val="000000"/>
                          </a:solidFill>
                          <a:effectLst/>
                          <a:latin typeface="Calibri" panose="020F0502020204030204" pitchFamily="34" charset="0"/>
                        </a:rPr>
                        <a:t>Columna nueva</a:t>
                      </a:r>
                    </a:p>
                  </a:txBody>
                  <a:tcPr marL="7620" marR="7620" marT="7620" marB="0" anchor="b">
                    <a:lnL>
                      <a:noFill/>
                    </a:lnL>
                    <a:lnR>
                      <a:noFill/>
                    </a:lnR>
                    <a:lnT>
                      <a:noFill/>
                    </a:lnT>
                    <a:lnB>
                      <a:noFill/>
                    </a:lnB>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843236209"/>
                  </a:ext>
                </a:extLst>
              </a:tr>
              <a:tr h="182880">
                <a:tc>
                  <a:txBody>
                    <a:bodyPr/>
                    <a:lstStyle/>
                    <a:p>
                      <a:pPr algn="l" fontAlgn="b"/>
                      <a:endParaRPr lang="es-AR"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ctr"/>
                      <a:r>
                        <a:rPr lang="es-AR" sz="1000" b="1" i="0" u="none" strike="noStrike" dirty="0">
                          <a:solidFill>
                            <a:srgbClr val="000000"/>
                          </a:solidFill>
                          <a:effectLst/>
                          <a:latin typeface="Var(--jp-code-font-family)"/>
                        </a:rPr>
                        <a:t>precision    </a:t>
                      </a:r>
                    </a:p>
                  </a:txBody>
                  <a:tcPr marL="7620" marR="7620" marT="7620" marB="0" anchor="ctr">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recall  </a:t>
                      </a:r>
                    </a:p>
                  </a:txBody>
                  <a:tcPr marL="7620" marR="7620" marT="7620" marB="0" anchor="b">
                    <a:lnL>
                      <a:noFill/>
                    </a:lnL>
                    <a:lnR>
                      <a:noFill/>
                    </a:lnR>
                    <a:lnT>
                      <a:noFill/>
                    </a:lnT>
                    <a:lnB>
                      <a:noFill/>
                    </a:lnB>
                  </a:tcPr>
                </a:tc>
                <a:tc>
                  <a:txBody>
                    <a:bodyPr/>
                    <a:lstStyle/>
                    <a:p>
                      <a:pPr algn="l" fontAlgn="b"/>
                      <a:r>
                        <a:rPr lang="es-AR" sz="1100" b="1" i="0" u="none" strike="noStrike">
                          <a:solidFill>
                            <a:srgbClr val="000000"/>
                          </a:solidFill>
                          <a:effectLst/>
                          <a:latin typeface="Calibri" panose="020F0502020204030204" pitchFamily="34" charset="0"/>
                        </a:rPr>
                        <a:t>f1-score</a:t>
                      </a:r>
                    </a:p>
                  </a:txBody>
                  <a:tcPr marL="7620" marR="7620" marT="7620" marB="0" anchor="b">
                    <a:lnL>
                      <a:noFill/>
                    </a:lnL>
                    <a:lnR>
                      <a:noFill/>
                    </a:lnR>
                    <a:lnT>
                      <a:noFill/>
                    </a:lnT>
                    <a:lnB>
                      <a:noFill/>
                    </a:lnB>
                  </a:tcPr>
                </a:tc>
                <a:extLst>
                  <a:ext uri="{0D108BD9-81ED-4DB2-BD59-A6C34878D82A}">
                    <a16:rowId xmlns:a16="http://schemas.microsoft.com/office/drawing/2014/main" val="1433323410"/>
                  </a:ext>
                </a:extLst>
              </a:tr>
              <a:tr h="182880">
                <a:tc>
                  <a:txBody>
                    <a:bodyPr/>
                    <a:lstStyle/>
                    <a:p>
                      <a:pPr algn="l" fontAlgn="b"/>
                      <a:r>
                        <a:rPr lang="es-AR" sz="1100" b="0" i="0" u="none" strike="noStrike">
                          <a:solidFill>
                            <a:srgbClr val="000000"/>
                          </a:solidFill>
                          <a:effectLst/>
                          <a:latin typeface="Calibri" panose="020F0502020204030204" pitchFamily="34" charset="0"/>
                        </a:rPr>
                        <a:t>accuracy</a:t>
                      </a: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s-AR"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0.92</a:t>
                      </a:r>
                    </a:p>
                  </a:txBody>
                  <a:tcPr marL="7620" marR="7620" marT="7620" marB="0" anchor="b">
                    <a:lnL>
                      <a:noFill/>
                    </a:lnL>
                    <a:lnR>
                      <a:noFill/>
                    </a:lnR>
                    <a:lnT>
                      <a:noFill/>
                    </a:lnT>
                    <a:lnB>
                      <a:noFill/>
                    </a:lnB>
                  </a:tcPr>
                </a:tc>
                <a:extLst>
                  <a:ext uri="{0D108BD9-81ED-4DB2-BD59-A6C34878D82A}">
                    <a16:rowId xmlns:a16="http://schemas.microsoft.com/office/drawing/2014/main" val="2377347412"/>
                  </a:ext>
                </a:extLst>
              </a:tr>
              <a:tr h="182880">
                <a:tc>
                  <a:txBody>
                    <a:bodyPr/>
                    <a:lstStyle/>
                    <a:p>
                      <a:pPr algn="l" fontAlgn="b"/>
                      <a:r>
                        <a:rPr lang="es-AR" sz="1100" b="0" i="0" u="none" strike="noStrike" dirty="0">
                          <a:solidFill>
                            <a:srgbClr val="000000"/>
                          </a:solidFill>
                          <a:effectLst/>
                          <a:latin typeface="Calibri" panose="020F0502020204030204" pitchFamily="34" charset="0"/>
                        </a:rPr>
                        <a:t>macro avg</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0.93</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0.90</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0.91</a:t>
                      </a:r>
                    </a:p>
                  </a:txBody>
                  <a:tcPr marL="7620" marR="7620" marT="7620" marB="0" anchor="b">
                    <a:lnL>
                      <a:noFill/>
                    </a:lnL>
                    <a:lnR>
                      <a:noFill/>
                    </a:lnR>
                    <a:lnT>
                      <a:noFill/>
                    </a:lnT>
                    <a:lnB>
                      <a:noFill/>
                    </a:lnB>
                  </a:tcPr>
                </a:tc>
                <a:extLst>
                  <a:ext uri="{0D108BD9-81ED-4DB2-BD59-A6C34878D82A}">
                    <a16:rowId xmlns:a16="http://schemas.microsoft.com/office/drawing/2014/main" val="3785374632"/>
                  </a:ext>
                </a:extLst>
              </a:tr>
              <a:tr h="182880">
                <a:tc>
                  <a:txBody>
                    <a:bodyPr/>
                    <a:lstStyle/>
                    <a:p>
                      <a:pPr algn="l" fontAlgn="b"/>
                      <a:r>
                        <a:rPr lang="es-AR" sz="1100" b="0" i="0" u="none" strike="noStrike" dirty="0">
                          <a:solidFill>
                            <a:srgbClr val="000000"/>
                          </a:solidFill>
                          <a:effectLst/>
                          <a:latin typeface="Calibri" panose="020F0502020204030204" pitchFamily="34" charset="0"/>
                        </a:rPr>
                        <a:t>weighted avg</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0.92</a:t>
                      </a:r>
                    </a:p>
                  </a:txBody>
                  <a:tcPr marL="7620" marR="7620" marT="7620" marB="0" anchor="b">
                    <a:lnL>
                      <a:noFill/>
                    </a:lnL>
                    <a:lnR>
                      <a:noFill/>
                    </a:lnR>
                    <a:lnT>
                      <a:noFill/>
                    </a:lnT>
                    <a:lnB>
                      <a:noFill/>
                    </a:lnB>
                  </a:tcPr>
                </a:tc>
                <a:tc>
                  <a:txBody>
                    <a:bodyPr/>
                    <a:lstStyle/>
                    <a:p>
                      <a:pPr algn="l" fontAlgn="b"/>
                      <a:r>
                        <a:rPr lang="es-AR" sz="1100" b="0" i="0" u="none" strike="noStrike">
                          <a:solidFill>
                            <a:srgbClr val="000000"/>
                          </a:solidFill>
                          <a:effectLst/>
                          <a:latin typeface="Calibri" panose="020F0502020204030204" pitchFamily="34" charset="0"/>
                        </a:rPr>
                        <a:t>0.92</a:t>
                      </a:r>
                    </a:p>
                  </a:txBody>
                  <a:tcPr marL="7620" marR="7620" marT="7620" marB="0" anchor="b">
                    <a:lnL>
                      <a:noFill/>
                    </a:lnL>
                    <a:lnR>
                      <a:noFill/>
                    </a:lnR>
                    <a:lnT>
                      <a:noFill/>
                    </a:lnT>
                    <a:lnB>
                      <a:noFill/>
                    </a:lnB>
                  </a:tcPr>
                </a:tc>
                <a:tc>
                  <a:txBody>
                    <a:bodyPr/>
                    <a:lstStyle/>
                    <a:p>
                      <a:pPr algn="l" fontAlgn="b"/>
                      <a:r>
                        <a:rPr lang="es-AR" sz="1100" b="0" i="0" u="none" strike="noStrike" dirty="0">
                          <a:solidFill>
                            <a:srgbClr val="000000"/>
                          </a:solidFill>
                          <a:effectLst/>
                          <a:latin typeface="Calibri" panose="020F0502020204030204" pitchFamily="34" charset="0"/>
                        </a:rPr>
                        <a:t>0.92</a:t>
                      </a:r>
                    </a:p>
                  </a:txBody>
                  <a:tcPr marL="7620" marR="7620" marT="7620" marB="0" anchor="b">
                    <a:lnL>
                      <a:noFill/>
                    </a:lnL>
                    <a:lnR>
                      <a:noFill/>
                    </a:lnR>
                    <a:lnT>
                      <a:noFill/>
                    </a:lnT>
                    <a:lnB>
                      <a:noFill/>
                    </a:lnB>
                  </a:tcPr>
                </a:tc>
                <a:extLst>
                  <a:ext uri="{0D108BD9-81ED-4DB2-BD59-A6C34878D82A}">
                    <a16:rowId xmlns:a16="http://schemas.microsoft.com/office/drawing/2014/main" val="1165472702"/>
                  </a:ext>
                </a:extLst>
              </a:tr>
            </a:tbl>
          </a:graphicData>
        </a:graphic>
      </p:graphicFrame>
    </p:spTree>
    <p:extLst>
      <p:ext uri="{BB962C8B-B14F-4D97-AF65-F5344CB8AC3E}">
        <p14:creationId xmlns:p14="http://schemas.microsoft.com/office/powerpoint/2010/main" val="2339328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2327</TotalTime>
  <Words>1169</Words>
  <Application>Microsoft Office PowerPoint</Application>
  <PresentationFormat>Panorámica</PresentationFormat>
  <Paragraphs>558</Paragraphs>
  <Slides>16</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0</vt:i4>
      </vt:variant>
      <vt:variant>
        <vt:lpstr>Títulos de diapositiva</vt:lpstr>
      </vt:variant>
      <vt:variant>
        <vt:i4>16</vt:i4>
      </vt:variant>
    </vt:vector>
  </HeadingPairs>
  <TitlesOfParts>
    <vt:vector size="25" baseType="lpstr">
      <vt:lpstr>Arial</vt:lpstr>
      <vt:lpstr>Calibri</vt:lpstr>
      <vt:lpstr>Calibri Light</vt:lpstr>
      <vt:lpstr>GT Walsheim</vt:lpstr>
      <vt:lpstr>Source Sans Pro</vt:lpstr>
      <vt:lpstr>Source Sans Pro Black</vt:lpstr>
      <vt:lpstr>Var(--jp-code-font-family)</vt:lpstr>
      <vt:lpstr>Wingdings</vt:lpstr>
      <vt:lpstr>Tema de Office</vt:lpstr>
      <vt:lpstr>DESAFÍO CLASIFICACIÓN DE CLIMAS EN EL  AEROPUERTO ADOLFO SUÁREZ  MADRID-BARAJAS</vt:lpstr>
      <vt:lpstr>OBJETIVO</vt:lpstr>
      <vt:lpstr>ANALISIS (orador)</vt:lpstr>
      <vt:lpstr>ANALISIS</vt:lpstr>
      <vt:lpstr>BASE DE DATOS</vt:lpstr>
      <vt:lpstr>BASE DE DATOS (orador)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DESAFÍO PROPERATI</dc:title>
  <dc:creator>Hernan Sanchez</dc:creator>
  <cp:lastModifiedBy>Patricio Daniel</cp:lastModifiedBy>
  <cp:revision>98</cp:revision>
  <dcterms:created xsi:type="dcterms:W3CDTF">2020-12-21T22:31:12Z</dcterms:created>
  <dcterms:modified xsi:type="dcterms:W3CDTF">2021-03-08T19:02:22Z</dcterms:modified>
</cp:coreProperties>
</file>